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5143500" type="screen16x9"/>
  <p:notesSz cx="6858000" cy="9144000"/>
  <p:embeddedFontLst>
    <p:embeddedFont>
      <p:font typeface="Gisha" panose="020B0502040204020203" pitchFamily="34" charset="-79"/>
      <p:regular r:id="rId25"/>
      <p:bold r:id="rId26"/>
    </p:embeddedFont>
    <p:embeddedFont>
      <p:font typeface="Montserrat" panose="00000500000000000000" pitchFamily="50" charset="0"/>
      <p:regular r:id="rId27"/>
      <p:bold r:id="rId28"/>
      <p:italic r:id="rId29"/>
      <p:boldItalic r:id="rId30"/>
    </p:embeddedFont>
    <p:embeddedFont>
      <p:font typeface="Montserrat Black" panose="00000A00000000000000" pitchFamily="50" charset="0"/>
      <p:bold r:id="rId31"/>
      <p:boldItalic r:id="rId32"/>
    </p:embeddedFont>
    <p:embeddedFont>
      <p:font typeface="Montserrat SemiBold" panose="00000700000000000000" pitchFamily="2" charset="0"/>
      <p:regular r:id="rId33"/>
      <p:bold r:id="rId34"/>
      <p:italic r:id="rId35"/>
      <p:boldItalic r:id="rId36"/>
    </p:embeddedFont>
    <p:embeddedFont>
      <p:font typeface="Roboto" panose="02000000000000000000" pitchFamily="2" charset="0"/>
      <p:regular r:id="rId37"/>
      <p:bold r:id="rId38"/>
      <p:italic r:id="rId39"/>
      <p:boldItalic r:id="rId40"/>
    </p:embeddedFont>
    <p:embeddedFont>
      <p:font typeface="Roboto Black" panose="02000000000000000000" pitchFamily="2" charset="0"/>
      <p:bold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48" y="4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2.fntdata"/><Relationship Id="rId39" Type="http://schemas.openxmlformats.org/officeDocument/2006/relationships/font" Target="fonts/font15.fntdata"/><Relationship Id="rId21" Type="http://schemas.openxmlformats.org/officeDocument/2006/relationships/slide" Target="slides/slide20.xml"/><Relationship Id="rId34" Type="http://schemas.openxmlformats.org/officeDocument/2006/relationships/font" Target="fonts/font10.fntdata"/><Relationship Id="rId42" Type="http://schemas.openxmlformats.org/officeDocument/2006/relationships/font" Target="fonts/font18.fntdata"/><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5.fntdata"/><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openxmlformats.org/officeDocument/2006/relationships/font" Target="fonts/font13.fntdata"/><Relationship Id="rId40" Type="http://schemas.openxmlformats.org/officeDocument/2006/relationships/font" Target="fonts/font1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4.fntdata"/><Relationship Id="rId36" Type="http://schemas.openxmlformats.org/officeDocument/2006/relationships/font" Target="fonts/font12.fntdata"/><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7.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font" Target="fonts/font11.fntdata"/><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1.fntdata"/><Relationship Id="rId33" Type="http://schemas.openxmlformats.org/officeDocument/2006/relationships/font" Target="fonts/font9.fntdata"/><Relationship Id="rId38" Type="http://schemas.openxmlformats.org/officeDocument/2006/relationships/font" Target="fonts/font14.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1194febac88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 name="Google Shape;146;g1194febac88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194febac88_1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194febac88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194febac88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194febac88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1de712f4da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1de712f4d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17e1611f02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17e1611f02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17e1611e65_0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17e1611e65_0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17e1611e65_0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17e1611e65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7e1611f02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117e1611f02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117da7ee03c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117da7ee03c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17da7ee03c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17da7ee03c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17e1611e65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17e1611e65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94febac8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94febac8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f3a8fdcefd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f3a8fdcefd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427ee651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3427ee651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17e1611e65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17e1611e65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194febac8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194febac8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1a0e1c51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1a0e1c51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117e1611e65_0_1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117e1611e65_0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17e1611e65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17e1611e65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17da7ee03c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17da7ee03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194febac88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194febac88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dhhs.ne.gov" TargetMode="External"/><Relationship Id="rId1" Type="http://schemas.openxmlformats.org/officeDocument/2006/relationships/slideMaster" Target="../slideMasters/slideMaster1.xml"/><Relationship Id="rId5" Type="http://schemas.openxmlformats.org/officeDocument/2006/relationships/image" Target="../media/image5.jpg"/><Relationship Id="rId4" Type="http://schemas.openxmlformats.org/officeDocument/2006/relationships/image" Target="../media/image4.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dhhs.ne.gov" TargetMode="External"/><Relationship Id="rId4" Type="http://schemas.openxmlformats.org/officeDocument/2006/relationships/image" Target="../media/image6.jp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rand Title Page">
  <p:cSld name="Brand Title Page">
    <p:spTree>
      <p:nvGrpSpPr>
        <p:cNvPr id="1" name="Shape 13"/>
        <p:cNvGrpSpPr/>
        <p:nvPr/>
      </p:nvGrpSpPr>
      <p:grpSpPr>
        <a:xfrm>
          <a:off x="0" y="0"/>
          <a:ext cx="0" cy="0"/>
          <a:chOff x="0" y="0"/>
          <a:chExt cx="0" cy="0"/>
        </a:xfrm>
      </p:grpSpPr>
      <p:cxnSp>
        <p:nvCxnSpPr>
          <p:cNvPr id="14" name="Google Shape;14;p2"/>
          <p:cNvCxnSpPr/>
          <p:nvPr/>
        </p:nvCxnSpPr>
        <p:spPr>
          <a:xfrm>
            <a:off x="628650" y="2669088"/>
            <a:ext cx="7886700" cy="0"/>
          </a:xfrm>
          <a:prstGeom prst="straightConnector1">
            <a:avLst/>
          </a:prstGeom>
          <a:noFill/>
          <a:ln w="15875" cap="flat" cmpd="sng">
            <a:solidFill>
              <a:srgbClr val="FFC843"/>
            </a:solidFill>
            <a:prstDash val="solid"/>
            <a:miter lim="800000"/>
            <a:headEnd type="none" w="sm" len="sm"/>
            <a:tailEnd type="none" w="sm" len="sm"/>
          </a:ln>
        </p:spPr>
      </p:cxnSp>
      <p:sp>
        <p:nvSpPr>
          <p:cNvPr id="15" name="Google Shape;15;p2"/>
          <p:cNvSpPr txBox="1">
            <a:spLocks noGrp="1"/>
          </p:cNvSpPr>
          <p:nvPr>
            <p:ph type="title"/>
          </p:nvPr>
        </p:nvSpPr>
        <p:spPr>
          <a:xfrm>
            <a:off x="628650" y="841772"/>
            <a:ext cx="7886700" cy="1813500"/>
          </a:xfrm>
          <a:prstGeom prst="rect">
            <a:avLst/>
          </a:prstGeom>
          <a:noFill/>
          <a:ln>
            <a:noFill/>
          </a:ln>
        </p:spPr>
        <p:txBody>
          <a:bodyPr spcFirstLastPara="1" wrap="square" lIns="68575" tIns="34275" rIns="68575" bIns="34275" anchor="b" anchorCtr="0">
            <a:normAutofit/>
          </a:bodyPr>
          <a:lstStyle>
            <a:lvl1pPr marR="0" lvl="0" algn="ctr" rtl="0">
              <a:lnSpc>
                <a:spcPct val="90000"/>
              </a:lnSpc>
              <a:spcBef>
                <a:spcPts val="0"/>
              </a:spcBef>
              <a:spcAft>
                <a:spcPts val="0"/>
              </a:spcAft>
              <a:buClr>
                <a:srgbClr val="036080"/>
              </a:buClr>
              <a:buSzPts val="3300"/>
              <a:buFont typeface="Montserrat SemiBold"/>
              <a:buNone/>
              <a:defRPr sz="33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16" name="Google Shape;16;p2"/>
          <p:cNvSpPr txBox="1">
            <a:spLocks noGrp="1"/>
          </p:cNvSpPr>
          <p:nvPr>
            <p:ph type="body" idx="1"/>
          </p:nvPr>
        </p:nvSpPr>
        <p:spPr>
          <a:xfrm>
            <a:off x="628650" y="2777340"/>
            <a:ext cx="7886700" cy="144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BABF33"/>
              </a:buClr>
              <a:buSzPts val="2400"/>
              <a:buFont typeface="Arial"/>
              <a:buNone/>
              <a:defRPr sz="24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Large logo">
  <p:cSld name="Large logo">
    <p:spTree>
      <p:nvGrpSpPr>
        <p:cNvPr id="1" name="Shape 64"/>
        <p:cNvGrpSpPr/>
        <p:nvPr/>
      </p:nvGrpSpPr>
      <p:grpSpPr>
        <a:xfrm>
          <a:off x="0" y="0"/>
          <a:ext cx="0" cy="0"/>
          <a:chOff x="0" y="0"/>
          <a:chExt cx="0" cy="0"/>
        </a:xfrm>
      </p:grpSpPr>
      <p:sp>
        <p:nvSpPr>
          <p:cNvPr id="65" name="Google Shape;65;p1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ctr" rtl="0">
              <a:lnSpc>
                <a:spcPct val="90000"/>
              </a:lnSpc>
              <a:spcBef>
                <a:spcPts val="0"/>
              </a:spcBef>
              <a:spcAft>
                <a:spcPts val="0"/>
              </a:spcAft>
              <a:buClr>
                <a:srgbClr val="036080"/>
              </a:buClr>
              <a:buSzPts val="3300"/>
              <a:buFont typeface="Roboto Black"/>
              <a:buNone/>
              <a:defRPr sz="33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Headline / Subhead / 3-column / bulleted">
  <p:cSld name="Headline / Subhead / 3-column / bulleted">
    <p:spTree>
      <p:nvGrpSpPr>
        <p:cNvPr id="1" name="Shape 66"/>
        <p:cNvGrpSpPr/>
        <p:nvPr/>
      </p:nvGrpSpPr>
      <p:grpSpPr>
        <a:xfrm>
          <a:off x="0" y="0"/>
          <a:ext cx="0" cy="0"/>
          <a:chOff x="0" y="0"/>
          <a:chExt cx="0" cy="0"/>
        </a:xfrm>
      </p:grpSpPr>
      <p:sp>
        <p:nvSpPr>
          <p:cNvPr id="67" name="Google Shape;67;p12"/>
          <p:cNvSpPr txBox="1">
            <a:spLocks noGrp="1"/>
          </p:cNvSpPr>
          <p:nvPr>
            <p:ph type="body" idx="1"/>
          </p:nvPr>
        </p:nvSpPr>
        <p:spPr>
          <a:xfrm>
            <a:off x="273823" y="810908"/>
            <a:ext cx="8664300" cy="4224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8" name="Google Shape;68;p12"/>
          <p:cNvSpPr txBox="1">
            <a:spLocks noGrp="1"/>
          </p:cNvSpPr>
          <p:nvPr>
            <p:ph type="body" idx="2"/>
          </p:nvPr>
        </p:nvSpPr>
        <p:spPr>
          <a:xfrm>
            <a:off x="273823" y="1243427"/>
            <a:ext cx="8670600" cy="3247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Montserrat"/>
                <a:ea typeface="Montserrat"/>
                <a:cs typeface="Montserrat"/>
                <a:sym typeface="Montserrat"/>
              </a:defRPr>
            </a:lvl1pPr>
            <a:lvl2pPr marL="914400" marR="0" lvl="1" indent="-323850" algn="l" rtl="0">
              <a:lnSpc>
                <a:spcPct val="90000"/>
              </a:lnSpc>
              <a:spcBef>
                <a:spcPts val="400"/>
              </a:spcBef>
              <a:spcAft>
                <a:spcPts val="0"/>
              </a:spcAft>
              <a:buClr>
                <a:srgbClr val="B9C8D3"/>
              </a:buClr>
              <a:buSzPts val="1500"/>
              <a:buFont typeface="Arial"/>
              <a:buChar char="•"/>
              <a:defRPr sz="1500" b="0" i="0" u="none" strike="noStrike" cap="none">
                <a:solidFill>
                  <a:schemeClr val="dk1"/>
                </a:solidFill>
                <a:latin typeface="Montserrat"/>
                <a:ea typeface="Montserrat"/>
                <a:cs typeface="Montserrat"/>
                <a:sym typeface="Montserrat"/>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9" name="Google Shape;69;p12"/>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70" name="Google Shape;70;p12"/>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Headline / 2-column bulleted text">
  <p:cSld name="Headline / 2-column bulleted text">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Roboto Black"/>
              <a:buNone/>
              <a:defRPr sz="2700" b="0" i="0" u="none" strike="noStrike" cap="none">
                <a:solidFill>
                  <a:srgbClr val="036080"/>
                </a:solidFill>
                <a:latin typeface="Roboto Black"/>
                <a:ea typeface="Roboto Black"/>
                <a:cs typeface="Roboto Black"/>
                <a:sym typeface="Roboto Black"/>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73" name="Google Shape;73;p13"/>
          <p:cNvSpPr txBox="1">
            <a:spLocks noGrp="1"/>
          </p:cNvSpPr>
          <p:nvPr>
            <p:ph type="body" idx="1"/>
          </p:nvPr>
        </p:nvSpPr>
        <p:spPr>
          <a:xfrm>
            <a:off x="280115" y="805176"/>
            <a:ext cx="8664300" cy="3795300"/>
          </a:xfrm>
          <a:prstGeom prst="rect">
            <a:avLst/>
          </a:prstGeom>
          <a:noFill/>
          <a:ln>
            <a:noFill/>
          </a:ln>
        </p:spPr>
        <p:txBody>
          <a:bodyPr spcFirstLastPara="1" wrap="square" lIns="68575" tIns="34275" rIns="68575" bIns="34275" anchor="t" anchorCtr="0">
            <a:noAutofit/>
          </a:bodyPr>
          <a:lstStyle>
            <a:lvl1pPr marL="457200" marR="0" lvl="0" indent="-285750" algn="l" rtl="0">
              <a:lnSpc>
                <a:spcPct val="100000"/>
              </a:lnSpc>
              <a:spcBef>
                <a:spcPts val="800"/>
              </a:spcBef>
              <a:spcAft>
                <a:spcPts val="0"/>
              </a:spcAft>
              <a:buClr>
                <a:srgbClr val="7E99A9"/>
              </a:buClr>
              <a:buSzPts val="900"/>
              <a:buFont typeface="Noto Sans Symbols"/>
              <a:buChar char="🢖"/>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74" name="Google Shape;74;p13"/>
          <p:cNvCxnSpPr/>
          <p:nvPr/>
        </p:nvCxnSpPr>
        <p:spPr>
          <a:xfrm>
            <a:off x="280115" y="705744"/>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75"/>
        <p:cNvGrpSpPr/>
        <p:nvPr/>
      </p:nvGrpSpPr>
      <p:grpSpPr>
        <a:xfrm>
          <a:off x="0" y="0"/>
          <a:ext cx="0" cy="0"/>
          <a:chOff x="0" y="0"/>
          <a:chExt cx="0" cy="0"/>
        </a:xfrm>
      </p:grpSpPr>
      <p:sp>
        <p:nvSpPr>
          <p:cNvPr id="76" name="Google Shape;76;p14"/>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036080"/>
              </a:buClr>
              <a:buSzPts val="1800"/>
              <a:buFont typeface="Arial"/>
              <a:buNone/>
              <a:defRPr sz="18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7" name="Google Shape;77;p14"/>
          <p:cNvSpPr txBox="1">
            <a:spLocks noGrp="1"/>
          </p:cNvSpPr>
          <p:nvPr>
            <p:ph type="body" idx="2"/>
          </p:nvPr>
        </p:nvSpPr>
        <p:spPr>
          <a:xfrm>
            <a:off x="628650" y="1680500"/>
            <a:ext cx="7859100" cy="352200"/>
          </a:xfrm>
          <a:prstGeom prst="rect">
            <a:avLst/>
          </a:prstGeom>
          <a:solidFill>
            <a:srgbClr val="036080"/>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Black"/>
                <a:ea typeface="Roboto Black"/>
                <a:cs typeface="Roboto Black"/>
                <a:sym typeface="Roboto Black"/>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8" name="Google Shape;78;p14"/>
          <p:cNvSpPr txBox="1">
            <a:spLocks noGrp="1"/>
          </p:cNvSpPr>
          <p:nvPr>
            <p:ph type="body" idx="3"/>
          </p:nvPr>
        </p:nvSpPr>
        <p:spPr>
          <a:xfrm>
            <a:off x="630064" y="3457751"/>
            <a:ext cx="7859100" cy="5745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79" name="Google Shape;79;p14"/>
          <p:cNvSpPr txBox="1">
            <a:spLocks noGrp="1"/>
          </p:cNvSpPr>
          <p:nvPr>
            <p:ph type="body" idx="4"/>
          </p:nvPr>
        </p:nvSpPr>
        <p:spPr>
          <a:xfrm>
            <a:off x="635073" y="2689218"/>
            <a:ext cx="7859100" cy="3477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80" name="Google Shape;80;p14"/>
          <p:cNvSpPr txBox="1"/>
          <p:nvPr/>
        </p:nvSpPr>
        <p:spPr>
          <a:xfrm>
            <a:off x="3896249" y="4073492"/>
            <a:ext cx="1341600" cy="271200"/>
          </a:xfrm>
          <a:prstGeom prst="rect">
            <a:avLst/>
          </a:prstGeom>
          <a:noFill/>
          <a:ln w="9525" cap="flat" cmpd="sng">
            <a:solidFill>
              <a:srgbClr val="FFC843"/>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200" b="1" u="sng">
                <a:solidFill>
                  <a:schemeClr val="hlink"/>
                </a:solidFill>
                <a:latin typeface="Roboto Black"/>
                <a:ea typeface="Roboto Black"/>
                <a:cs typeface="Roboto Black"/>
                <a:sym typeface="Roboto Black"/>
                <a:hlinkClick r:id="rId2"/>
              </a:rPr>
              <a:t>dhhs.ne.gov</a:t>
            </a:r>
            <a:endParaRPr sz="1200" b="1" dirty="0">
              <a:solidFill>
                <a:srgbClr val="036080"/>
              </a:solidFill>
              <a:latin typeface="Roboto Black"/>
              <a:ea typeface="Roboto Black"/>
              <a:cs typeface="Roboto Black"/>
              <a:sym typeface="Roboto Black"/>
            </a:endParaRPr>
          </a:p>
        </p:txBody>
      </p:sp>
      <p:pic>
        <p:nvPicPr>
          <p:cNvPr id="81" name="Google Shape;81;p14"/>
          <p:cNvPicPr preferRelativeResize="0"/>
          <p:nvPr/>
        </p:nvPicPr>
        <p:blipFill rotWithShape="1">
          <a:blip r:embed="rId3">
            <a:alphaModFix/>
          </a:blip>
          <a:srcRect/>
          <a:stretch/>
        </p:blipFill>
        <p:spPr>
          <a:xfrm>
            <a:off x="1652242" y="4020064"/>
            <a:ext cx="342900" cy="324582"/>
          </a:xfrm>
          <a:prstGeom prst="rect">
            <a:avLst/>
          </a:prstGeom>
          <a:noFill/>
          <a:ln>
            <a:noFill/>
          </a:ln>
        </p:spPr>
      </p:pic>
      <p:sp>
        <p:nvSpPr>
          <p:cNvPr id="82" name="Google Shape;82;p14"/>
          <p:cNvSpPr txBox="1"/>
          <p:nvPr/>
        </p:nvSpPr>
        <p:spPr>
          <a:xfrm>
            <a:off x="1548319"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3" name="Google Shape;83;p14"/>
          <p:cNvPicPr preferRelativeResize="0"/>
          <p:nvPr/>
        </p:nvPicPr>
        <p:blipFill rotWithShape="1">
          <a:blip r:embed="rId4">
            <a:alphaModFix/>
          </a:blip>
          <a:srcRect/>
          <a:stretch/>
        </p:blipFill>
        <p:spPr>
          <a:xfrm>
            <a:off x="344232" y="4020064"/>
            <a:ext cx="350624" cy="324582"/>
          </a:xfrm>
          <a:prstGeom prst="rect">
            <a:avLst/>
          </a:prstGeom>
          <a:noFill/>
          <a:ln>
            <a:noFill/>
          </a:ln>
        </p:spPr>
      </p:pic>
      <p:sp>
        <p:nvSpPr>
          <p:cNvPr id="84" name="Google Shape;84;p14"/>
          <p:cNvSpPr txBox="1"/>
          <p:nvPr/>
        </p:nvSpPr>
        <p:spPr>
          <a:xfrm>
            <a:off x="223430" y="4375566"/>
            <a:ext cx="576900" cy="161700"/>
          </a:xfrm>
          <a:prstGeom prst="rect">
            <a:avLst/>
          </a:prstGeom>
          <a:noFill/>
          <a:ln>
            <a:noFill/>
          </a:ln>
        </p:spPr>
        <p:txBody>
          <a:bodyPr spcFirstLastPara="1" wrap="square" lIns="68575" tIns="34275" rIns="68575" bIns="34275" anchor="t" anchorCtr="0">
            <a:spAutoFit/>
          </a:bodyPr>
          <a:lstStyle/>
          <a:p>
            <a:pPr marL="0" marR="0" lvl="0" indent="0" algn="l" rtl="0">
              <a:spcBef>
                <a:spcPts val="0"/>
              </a:spcBef>
              <a:spcAft>
                <a:spcPts val="0"/>
              </a:spcAft>
              <a:buNone/>
            </a:pPr>
            <a:r>
              <a:rPr lang="en" sz="600">
                <a:solidFill>
                  <a:schemeClr val="dk1"/>
                </a:solidFill>
                <a:latin typeface="Montserrat"/>
                <a:ea typeface="Montserrat"/>
                <a:cs typeface="Montserrat"/>
                <a:sym typeface="Montserrat"/>
              </a:rPr>
              <a:t>@NEDHHS</a:t>
            </a:r>
            <a:endParaRPr sz="600" dirty="0">
              <a:solidFill>
                <a:schemeClr val="dk1"/>
              </a:solidFill>
              <a:latin typeface="Montserrat"/>
              <a:ea typeface="Montserrat"/>
              <a:cs typeface="Montserrat"/>
              <a:sym typeface="Montserrat"/>
            </a:endParaRPr>
          </a:p>
        </p:txBody>
      </p:sp>
      <p:pic>
        <p:nvPicPr>
          <p:cNvPr id="85" name="Google Shape;85;p14"/>
          <p:cNvPicPr preferRelativeResize="0"/>
          <p:nvPr/>
        </p:nvPicPr>
        <p:blipFill rotWithShape="1">
          <a:blip r:embed="rId5">
            <a:alphaModFix/>
          </a:blip>
          <a:srcRect/>
          <a:stretch/>
        </p:blipFill>
        <p:spPr>
          <a:xfrm>
            <a:off x="1012144" y="4024619"/>
            <a:ext cx="342900" cy="324582"/>
          </a:xfrm>
          <a:prstGeom prst="rect">
            <a:avLst/>
          </a:prstGeom>
          <a:noFill/>
          <a:ln>
            <a:noFill/>
          </a:ln>
        </p:spPr>
      </p:pic>
      <p:sp>
        <p:nvSpPr>
          <p:cNvPr id="86" name="Google Shape;86;p14"/>
          <p:cNvSpPr txBox="1"/>
          <p:nvPr/>
        </p:nvSpPr>
        <p:spPr>
          <a:xfrm>
            <a:off x="717464" y="4375566"/>
            <a:ext cx="910500" cy="1617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600">
                <a:solidFill>
                  <a:schemeClr val="dk1"/>
                </a:solidFill>
                <a:latin typeface="Montserrat"/>
                <a:ea typeface="Montserrat"/>
                <a:cs typeface="Montserrat"/>
                <a:sym typeface="Montserrat"/>
              </a:rPr>
              <a:t>NebraskaDHHS</a:t>
            </a:r>
            <a:endParaRPr sz="600" dirty="0">
              <a:solidFill>
                <a:schemeClr val="dk1"/>
              </a:solidFill>
              <a:latin typeface="Montserrat"/>
              <a:ea typeface="Montserrat"/>
              <a:cs typeface="Montserrat"/>
              <a:sym typeface="Montserrat"/>
            </a:endParaRPr>
          </a:p>
        </p:txBody>
      </p:sp>
      <p:sp>
        <p:nvSpPr>
          <p:cNvPr id="87" name="Google Shape;87;p14"/>
          <p:cNvSpPr txBox="1">
            <a:spLocks noGrp="1"/>
          </p:cNvSpPr>
          <p:nvPr>
            <p:ph type="body" idx="5"/>
          </p:nvPr>
        </p:nvSpPr>
        <p:spPr>
          <a:xfrm>
            <a:off x="635073" y="3036900"/>
            <a:ext cx="7859100" cy="3945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800"/>
              <a:buFont typeface="Arial"/>
              <a:buNone/>
              <a:defRPr sz="1800" b="0" i="0" u="none" strike="noStrike" cap="none">
                <a:solidFill>
                  <a:srgbClr val="7E99A9"/>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8"/>
        <p:cNvGrpSpPr/>
        <p:nvPr/>
      </p:nvGrpSpPr>
      <p:grpSpPr>
        <a:xfrm>
          <a:off x="0" y="0"/>
          <a:ext cx="0" cy="0"/>
          <a:chOff x="0" y="0"/>
          <a:chExt cx="0" cy="0"/>
        </a:xfrm>
      </p:grpSpPr>
      <p:sp>
        <p:nvSpPr>
          <p:cNvPr id="89" name="Google Shape;89;p1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90" name="Google Shape;90;p1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91" name="Google Shape;91;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rand DHHS Title and Content">
  <p:cSld name="Brand DHHS Title and Content">
    <p:spTree>
      <p:nvGrpSpPr>
        <p:cNvPr id="1" name="Shape 17"/>
        <p:cNvGrpSpPr/>
        <p:nvPr/>
      </p:nvGrpSpPr>
      <p:grpSpPr>
        <a:xfrm>
          <a:off x="0" y="0"/>
          <a:ext cx="0" cy="0"/>
          <a:chOff x="0" y="0"/>
          <a:chExt cx="0" cy="0"/>
        </a:xfrm>
      </p:grpSpPr>
      <p:sp>
        <p:nvSpPr>
          <p:cNvPr id="18" name="Google Shape;18;p3"/>
          <p:cNvSpPr txBox="1">
            <a:spLocks noGrp="1"/>
          </p:cNvSpPr>
          <p:nvPr>
            <p:ph type="body" idx="1"/>
          </p:nvPr>
        </p:nvSpPr>
        <p:spPr>
          <a:xfrm>
            <a:off x="280115" y="898045"/>
            <a:ext cx="8664300" cy="3293100"/>
          </a:xfrm>
          <a:prstGeom prst="rect">
            <a:avLst/>
          </a:prstGeom>
          <a:noFill/>
          <a:ln>
            <a:noFill/>
          </a:ln>
        </p:spPr>
        <p:txBody>
          <a:bodyPr spcFirstLastPara="1" wrap="square" lIns="68575" tIns="34275" rIns="68575" bIns="34275" anchor="t" anchorCtr="0">
            <a:no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19" name="Google Shape;19;p3"/>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0" name="Google Shape;20;p3"/>
          <p:cNvCxnSpPr/>
          <p:nvPr/>
        </p:nvCxnSpPr>
        <p:spPr>
          <a:xfrm>
            <a:off x="280115" y="798613"/>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rand DHHS 2-Col Title and Content">
  <p:cSld name="Brand DHHS 2-Col Title and Content">
    <p:spTree>
      <p:nvGrpSpPr>
        <p:cNvPr id="1" name="Shape 21"/>
        <p:cNvGrpSpPr/>
        <p:nvPr/>
      </p:nvGrpSpPr>
      <p:grpSpPr>
        <a:xfrm>
          <a:off x="0" y="0"/>
          <a:ext cx="0" cy="0"/>
          <a:chOff x="0" y="0"/>
          <a:chExt cx="0" cy="0"/>
        </a:xfrm>
      </p:grpSpPr>
      <p:sp>
        <p:nvSpPr>
          <p:cNvPr id="22" name="Google Shape;22;p4"/>
          <p:cNvSpPr txBox="1">
            <a:spLocks noGrp="1"/>
          </p:cNvSpPr>
          <p:nvPr>
            <p:ph type="body" idx="1"/>
          </p:nvPr>
        </p:nvSpPr>
        <p:spPr>
          <a:xfrm>
            <a:off x="280115" y="900065"/>
            <a:ext cx="8664300" cy="33186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3" name="Google Shape;23;p4"/>
          <p:cNvSpPr txBox="1">
            <a:spLocks noGrp="1"/>
          </p:cNvSpPr>
          <p:nvPr>
            <p:ph type="title"/>
          </p:nvPr>
        </p:nvSpPr>
        <p:spPr>
          <a:xfrm>
            <a:off x="280115"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24" name="Google Shape;24;p4"/>
          <p:cNvCxnSpPr/>
          <p:nvPr/>
        </p:nvCxnSpPr>
        <p:spPr>
          <a:xfrm>
            <a:off x="280115" y="79616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rand DHHS Subhead Layout w Bullets">
  <p:cSld name="Brand DHHS Subhead Layout w Bullets">
    <p:spTree>
      <p:nvGrpSpPr>
        <p:cNvPr id="1" name="Shape 25"/>
        <p:cNvGrpSpPr/>
        <p:nvPr/>
      </p:nvGrpSpPr>
      <p:grpSpPr>
        <a:xfrm>
          <a:off x="0" y="0"/>
          <a:ext cx="0" cy="0"/>
          <a:chOff x="0" y="0"/>
          <a:chExt cx="0" cy="0"/>
        </a:xfrm>
      </p:grpSpPr>
      <p:sp>
        <p:nvSpPr>
          <p:cNvPr id="26" name="Google Shape;26;p5"/>
          <p:cNvSpPr txBox="1">
            <a:spLocks noGrp="1"/>
          </p:cNvSpPr>
          <p:nvPr>
            <p:ph type="body" idx="1"/>
          </p:nvPr>
        </p:nvSpPr>
        <p:spPr>
          <a:xfrm>
            <a:off x="273824" y="1340384"/>
            <a:ext cx="8664300" cy="2864400"/>
          </a:xfrm>
          <a:prstGeom prst="rect">
            <a:avLst/>
          </a:prstGeom>
          <a:noFill/>
          <a:ln>
            <a:noFill/>
          </a:ln>
        </p:spPr>
        <p:txBody>
          <a:bodyPr spcFirstLastPara="1" wrap="square" lIns="68575" tIns="34275" rIns="68575" bIns="34275" anchor="t" anchorCtr="0">
            <a:normAutofit/>
          </a:bodyPr>
          <a:lstStyle>
            <a:lvl1pPr marL="457200" marR="0" lvl="0" indent="-342900" algn="l" rtl="0">
              <a:lnSpc>
                <a:spcPct val="100000"/>
              </a:lnSpc>
              <a:spcBef>
                <a:spcPts val="800"/>
              </a:spcBef>
              <a:spcAft>
                <a:spcPts val="0"/>
              </a:spcAft>
              <a:buClr>
                <a:srgbClr val="0036C9"/>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3pPr>
            <a:lvl4pPr marL="1828800" marR="0" lvl="3" indent="-304800" algn="l" rtl="0">
              <a:lnSpc>
                <a:spcPct val="90000"/>
              </a:lnSpc>
              <a:spcBef>
                <a:spcPts val="400"/>
              </a:spcBef>
              <a:spcAft>
                <a:spcPts val="0"/>
              </a:spcAft>
              <a:buClr>
                <a:srgbClr val="B9C8D3"/>
              </a:buClr>
              <a:buSzPts val="1200"/>
              <a:buFont typeface="Noto Sans Symbols"/>
              <a:buChar char="🢖"/>
              <a:defRPr sz="1200" b="0" i="0" u="none" strike="noStrike" cap="none">
                <a:solidFill>
                  <a:schemeClr val="dk1"/>
                </a:solidFill>
                <a:latin typeface="Roboto"/>
                <a:ea typeface="Roboto"/>
                <a:cs typeface="Roboto"/>
                <a:sym typeface="Roboto"/>
              </a:defRPr>
            </a:lvl4pPr>
            <a:lvl5pPr marL="2286000" marR="0" lvl="4" indent="-298450" algn="l" rtl="0">
              <a:lnSpc>
                <a:spcPct val="90000"/>
              </a:lnSpc>
              <a:spcBef>
                <a:spcPts val="400"/>
              </a:spcBef>
              <a:spcAft>
                <a:spcPts val="0"/>
              </a:spcAft>
              <a:buClr>
                <a:srgbClr val="B9C8D3"/>
              </a:buClr>
              <a:buSzPts val="1100"/>
              <a:buFont typeface="Noto Sans Symbols"/>
              <a:buChar char="🢖"/>
              <a:defRPr sz="11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27" name="Google Shape;27;p5"/>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28" name="Google Shape;28;p5"/>
          <p:cNvSpPr txBox="1">
            <a:spLocks noGrp="1"/>
          </p:cNvSpPr>
          <p:nvPr>
            <p:ph type="body" idx="2"/>
          </p:nvPr>
        </p:nvSpPr>
        <p:spPr>
          <a:xfrm>
            <a:off x="273823" y="910416"/>
            <a:ext cx="8664300" cy="4197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29" name="Google Shape;29;p5"/>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rand DHHS Bullet Text Layout">
  <p:cSld name="Brand DHHS Bullet Text Layout">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sp>
        <p:nvSpPr>
          <p:cNvPr id="32" name="Google Shape;32;p6"/>
          <p:cNvSpPr txBox="1">
            <a:spLocks noGrp="1"/>
          </p:cNvSpPr>
          <p:nvPr>
            <p:ph type="body" idx="1"/>
          </p:nvPr>
        </p:nvSpPr>
        <p:spPr>
          <a:xfrm>
            <a:off x="273824" y="904970"/>
            <a:ext cx="8664300" cy="3272100"/>
          </a:xfrm>
          <a:prstGeom prst="rect">
            <a:avLst/>
          </a:prstGeom>
          <a:noFill/>
          <a:ln>
            <a:noFill/>
          </a:ln>
        </p:spPr>
        <p:txBody>
          <a:bodyPr spcFirstLastPara="1" wrap="square" lIns="0" tIns="34275" rIns="68575" bIns="34275" anchor="t" anchorCtr="0">
            <a:noAutofit/>
          </a:bodyPr>
          <a:lstStyle>
            <a:lvl1pPr marL="457200" marR="0" lvl="0" indent="-323850" algn="l" rtl="0">
              <a:lnSpc>
                <a:spcPct val="150000"/>
              </a:lnSpc>
              <a:spcBef>
                <a:spcPts val="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cxnSp>
        <p:nvCxnSpPr>
          <p:cNvPr id="33" name="Google Shape;33;p6"/>
          <p:cNvCxnSpPr/>
          <p:nvPr/>
        </p:nvCxnSpPr>
        <p:spPr>
          <a:xfrm>
            <a:off x="280115" y="798612"/>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rand DHHS Indent Bullets">
  <p:cSld name="Brand DHHS Indent Bullets">
    <p:spTree>
      <p:nvGrpSpPr>
        <p:cNvPr id="1" name="Shape 34"/>
        <p:cNvGrpSpPr/>
        <p:nvPr/>
      </p:nvGrpSpPr>
      <p:grpSpPr>
        <a:xfrm>
          <a:off x="0" y="0"/>
          <a:ext cx="0" cy="0"/>
          <a:chOff x="0" y="0"/>
          <a:chExt cx="0" cy="0"/>
        </a:xfrm>
      </p:grpSpPr>
      <p:sp>
        <p:nvSpPr>
          <p:cNvPr id="35" name="Google Shape;35;p7"/>
          <p:cNvSpPr txBox="1">
            <a:spLocks noGrp="1"/>
          </p:cNvSpPr>
          <p:nvPr>
            <p:ph type="body" idx="1"/>
          </p:nvPr>
        </p:nvSpPr>
        <p:spPr>
          <a:xfrm>
            <a:off x="273823" y="900065"/>
            <a:ext cx="8664300" cy="4299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rgbClr val="0036C9"/>
              </a:buClr>
              <a:buSzPts val="1800"/>
              <a:buFont typeface="Noto Sans Symbols"/>
              <a:buNone/>
              <a:defRPr sz="1800" b="0" i="0" u="none" strike="noStrike" cap="none">
                <a:solidFill>
                  <a:srgbClr val="BABF33"/>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6" name="Google Shape;36;p7"/>
          <p:cNvSpPr txBox="1">
            <a:spLocks noGrp="1"/>
          </p:cNvSpPr>
          <p:nvPr>
            <p:ph type="body" idx="2"/>
          </p:nvPr>
        </p:nvSpPr>
        <p:spPr>
          <a:xfrm>
            <a:off x="273824" y="1773377"/>
            <a:ext cx="8664300" cy="2423100"/>
          </a:xfrm>
          <a:prstGeom prst="rect">
            <a:avLst/>
          </a:prstGeom>
          <a:noFill/>
          <a:ln>
            <a:noFill/>
          </a:ln>
        </p:spPr>
        <p:txBody>
          <a:bodyPr spcFirstLastPara="1" wrap="square" lIns="68575" tIns="34275" rIns="68575" bIns="34275" anchor="t" anchorCtr="0">
            <a:noAutofit/>
          </a:bodyPr>
          <a:lstStyle>
            <a:lvl1pPr marL="457200" marR="0" lvl="0" indent="-342900" algn="l" rtl="0">
              <a:lnSpc>
                <a:spcPct val="100000"/>
              </a:lnSpc>
              <a:spcBef>
                <a:spcPts val="800"/>
              </a:spcBef>
              <a:spcAft>
                <a:spcPts val="0"/>
              </a:spcAft>
              <a:buClr>
                <a:srgbClr val="BABF33"/>
              </a:buClr>
              <a:buSzPts val="1800"/>
              <a:buFont typeface="Noto Sans Symbols"/>
              <a:buChar char="🢖"/>
              <a:defRPr sz="18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37" name="Google Shape;37;p7"/>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38" name="Google Shape;38;p7"/>
          <p:cNvCxnSpPr/>
          <p:nvPr/>
        </p:nvCxnSpPr>
        <p:spPr>
          <a:xfrm>
            <a:off x="273823" y="796160"/>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39" name="Google Shape;39;p7"/>
          <p:cNvSpPr txBox="1">
            <a:spLocks noGrp="1"/>
          </p:cNvSpPr>
          <p:nvPr>
            <p:ph type="body" idx="3"/>
          </p:nvPr>
        </p:nvSpPr>
        <p:spPr>
          <a:xfrm>
            <a:off x="273823" y="1350814"/>
            <a:ext cx="8670600" cy="4155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rand DHHS Indent Bullets alt">
  <p:cSld name="Brand DHHS Indent Bullets alt">
    <p:spTree>
      <p:nvGrpSpPr>
        <p:cNvPr id="1" name="Shape 40"/>
        <p:cNvGrpSpPr/>
        <p:nvPr/>
      </p:nvGrpSpPr>
      <p:grpSpPr>
        <a:xfrm>
          <a:off x="0" y="0"/>
          <a:ext cx="0" cy="0"/>
          <a:chOff x="0" y="0"/>
          <a:chExt cx="0" cy="0"/>
        </a:xfrm>
      </p:grpSpPr>
      <p:sp>
        <p:nvSpPr>
          <p:cNvPr id="41" name="Google Shape;41;p8"/>
          <p:cNvSpPr txBox="1">
            <a:spLocks noGrp="1"/>
          </p:cNvSpPr>
          <p:nvPr>
            <p:ph type="body" idx="1"/>
          </p:nvPr>
        </p:nvSpPr>
        <p:spPr>
          <a:xfrm>
            <a:off x="273824" y="1305694"/>
            <a:ext cx="8664300" cy="28581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100000"/>
              </a:lnSpc>
              <a:spcBef>
                <a:spcPts val="800"/>
              </a:spcBef>
              <a:spcAft>
                <a:spcPts val="0"/>
              </a:spcAft>
              <a:buClr>
                <a:srgbClr val="BABF33"/>
              </a:buClr>
              <a:buSzPts val="2100"/>
              <a:buFont typeface="Noto Sans Symbols"/>
              <a:buChar char="🢖"/>
              <a:defRPr sz="2100" b="0" i="0" u="none" strike="noStrike" cap="none">
                <a:solidFill>
                  <a:schemeClr val="dk1"/>
                </a:solidFill>
                <a:latin typeface="Roboto"/>
                <a:ea typeface="Roboto"/>
                <a:cs typeface="Roboto"/>
                <a:sym typeface="Roboto"/>
              </a:defRPr>
            </a:lvl1pPr>
            <a:lvl2pPr marL="914400" marR="0" lvl="1"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800"/>
              </a:spcBef>
              <a:spcAft>
                <a:spcPts val="0"/>
              </a:spcAft>
              <a:buClr>
                <a:srgbClr val="BABF3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2" name="Google Shape;42;p8"/>
          <p:cNvSpPr txBox="1">
            <a:spLocks noGrp="1"/>
          </p:cNvSpPr>
          <p:nvPr>
            <p:ph type="title"/>
          </p:nvPr>
        </p:nvSpPr>
        <p:spPr>
          <a:xfrm>
            <a:off x="273823" y="273844"/>
            <a:ext cx="8664300" cy="5223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43" name="Google Shape;43;p8"/>
          <p:cNvCxnSpPr/>
          <p:nvPr/>
        </p:nvCxnSpPr>
        <p:spPr>
          <a:xfrm>
            <a:off x="280115" y="869333"/>
            <a:ext cx="8664300" cy="0"/>
          </a:xfrm>
          <a:prstGeom prst="straightConnector1">
            <a:avLst/>
          </a:prstGeom>
          <a:noFill/>
          <a:ln w="15875" cap="flat" cmpd="sng">
            <a:solidFill>
              <a:srgbClr val="FFC843"/>
            </a:solidFill>
            <a:prstDash val="solid"/>
            <a:miter lim="800000"/>
            <a:headEnd type="none" w="sm" len="sm"/>
            <a:tailEnd type="none" w="sm" len="sm"/>
          </a:ln>
        </p:spPr>
      </p:cxnSp>
      <p:sp>
        <p:nvSpPr>
          <p:cNvPr id="44" name="Google Shape;44;p8"/>
          <p:cNvSpPr txBox="1">
            <a:spLocks noGrp="1"/>
          </p:cNvSpPr>
          <p:nvPr>
            <p:ph type="body" idx="2"/>
          </p:nvPr>
        </p:nvSpPr>
        <p:spPr>
          <a:xfrm>
            <a:off x="273823" y="925838"/>
            <a:ext cx="8670600" cy="3648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rand DHHS Photo Layout">
  <p:cSld name="Brand DHHS Photo Layout">
    <p:spTree>
      <p:nvGrpSpPr>
        <p:cNvPr id="1" name="Shape 45"/>
        <p:cNvGrpSpPr/>
        <p:nvPr/>
      </p:nvGrpSpPr>
      <p:grpSpPr>
        <a:xfrm>
          <a:off x="0" y="0"/>
          <a:ext cx="0" cy="0"/>
          <a:chOff x="0" y="0"/>
          <a:chExt cx="0" cy="0"/>
        </a:xfrm>
      </p:grpSpPr>
      <p:sp>
        <p:nvSpPr>
          <p:cNvPr id="46" name="Google Shape;46;p9"/>
          <p:cNvSpPr txBox="1">
            <a:spLocks noGrp="1"/>
          </p:cNvSpPr>
          <p:nvPr>
            <p:ph type="body" idx="1"/>
          </p:nvPr>
        </p:nvSpPr>
        <p:spPr>
          <a:xfrm>
            <a:off x="280116" y="928599"/>
            <a:ext cx="3133500" cy="3681000"/>
          </a:xfrm>
          <a:prstGeom prst="rect">
            <a:avLst/>
          </a:prstGeom>
          <a:noFill/>
          <a:ln>
            <a:noFill/>
          </a:ln>
        </p:spPr>
        <p:txBody>
          <a:bodyPr spcFirstLastPara="1" wrap="square" lIns="68575" tIns="34275" rIns="68575" bIns="34275" anchor="t" anchorCtr="0">
            <a:normAutofit/>
          </a:bodyPr>
          <a:lstStyle>
            <a:lvl1pPr marL="457200" marR="0" lvl="0" indent="-228600" algn="l" rtl="0">
              <a:lnSpc>
                <a:spcPct val="100000"/>
              </a:lnSpc>
              <a:spcBef>
                <a:spcPts val="800"/>
              </a:spcBef>
              <a:spcAft>
                <a:spcPts val="0"/>
              </a:spcAft>
              <a:buClr>
                <a:schemeClr val="dk1"/>
              </a:buClr>
              <a:buSzPts val="1500"/>
              <a:buFont typeface="Arial"/>
              <a:buNone/>
              <a:defRPr sz="1500" b="0" i="0" u="none" strike="noStrike" cap="none">
                <a:solidFill>
                  <a:schemeClr val="dk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47" name="Google Shape;47;p9"/>
          <p:cNvSpPr>
            <a:spLocks noGrp="1"/>
          </p:cNvSpPr>
          <p:nvPr>
            <p:ph type="pic" idx="2"/>
          </p:nvPr>
        </p:nvSpPr>
        <p:spPr>
          <a:xfrm>
            <a:off x="5282921" y="928599"/>
            <a:ext cx="3606300" cy="2991300"/>
          </a:xfrm>
          <a:prstGeom prst="rect">
            <a:avLst/>
          </a:prstGeom>
          <a:noFill/>
          <a:ln>
            <a:noFill/>
          </a:ln>
        </p:spPr>
      </p:sp>
      <p:sp>
        <p:nvSpPr>
          <p:cNvPr id="48" name="Google Shape;48;p9"/>
          <p:cNvSpPr>
            <a:spLocks noGrp="1"/>
          </p:cNvSpPr>
          <p:nvPr>
            <p:ph type="pic" idx="3"/>
          </p:nvPr>
        </p:nvSpPr>
        <p:spPr>
          <a:xfrm>
            <a:off x="3549254" y="928599"/>
            <a:ext cx="1598100" cy="1474800"/>
          </a:xfrm>
          <a:prstGeom prst="rect">
            <a:avLst/>
          </a:prstGeom>
          <a:noFill/>
          <a:ln>
            <a:noFill/>
          </a:ln>
        </p:spPr>
      </p:sp>
      <p:sp>
        <p:nvSpPr>
          <p:cNvPr id="49" name="Google Shape;49;p9"/>
          <p:cNvSpPr>
            <a:spLocks noGrp="1"/>
          </p:cNvSpPr>
          <p:nvPr>
            <p:ph type="pic" idx="4"/>
          </p:nvPr>
        </p:nvSpPr>
        <p:spPr>
          <a:xfrm>
            <a:off x="3549254" y="2531180"/>
            <a:ext cx="1620300" cy="1388700"/>
          </a:xfrm>
          <a:prstGeom prst="rect">
            <a:avLst/>
          </a:prstGeom>
          <a:noFill/>
          <a:ln>
            <a:noFill/>
          </a:ln>
        </p:spPr>
      </p:sp>
      <p:sp>
        <p:nvSpPr>
          <p:cNvPr id="50" name="Google Shape;50;p9"/>
          <p:cNvSpPr txBox="1">
            <a:spLocks noGrp="1"/>
          </p:cNvSpPr>
          <p:nvPr>
            <p:ph type="title"/>
          </p:nvPr>
        </p:nvSpPr>
        <p:spPr>
          <a:xfrm>
            <a:off x="280116" y="273844"/>
            <a:ext cx="8608500" cy="522300"/>
          </a:xfrm>
          <a:prstGeom prst="rect">
            <a:avLst/>
          </a:prstGeom>
          <a:noFill/>
          <a:ln>
            <a:noFill/>
          </a:ln>
        </p:spPr>
        <p:txBody>
          <a:bodyPr spcFirstLastPara="1" wrap="square" lIns="68575" tIns="34275" rIns="68575" bIns="34275" anchor="t" anchorCtr="0">
            <a:normAutofit/>
          </a:bodyPr>
          <a:lstStyle>
            <a:lvl1pPr marR="0" lvl="0" algn="l" rtl="0">
              <a:lnSpc>
                <a:spcPct val="90000"/>
              </a:lnSpc>
              <a:spcBef>
                <a:spcPts val="0"/>
              </a:spcBef>
              <a:spcAft>
                <a:spcPts val="0"/>
              </a:spcAft>
              <a:buClr>
                <a:srgbClr val="036080"/>
              </a:buClr>
              <a:buSzPts val="2700"/>
              <a:buFont typeface="Montserrat SemiBold"/>
              <a:buNone/>
              <a:defRPr sz="2700" b="1" i="0" u="none" strike="noStrike" cap="none">
                <a:solidFill>
                  <a:srgbClr val="036080"/>
                </a:solidFill>
                <a:latin typeface="Montserrat SemiBold"/>
                <a:ea typeface="Montserrat SemiBold"/>
                <a:cs typeface="Montserrat SemiBold"/>
                <a:sym typeface="Montserrat SemiBold"/>
              </a:defRPr>
            </a:lvl1pPr>
            <a:lvl2pPr lvl="1">
              <a:spcBef>
                <a:spcPts val="0"/>
              </a:spcBef>
              <a:spcAft>
                <a:spcPts val="0"/>
              </a:spcAft>
              <a:buSzPts val="1100"/>
              <a:buNone/>
              <a:defRPr sz="1400"/>
            </a:lvl2pPr>
            <a:lvl3pPr lvl="2">
              <a:spcBef>
                <a:spcPts val="0"/>
              </a:spcBef>
              <a:spcAft>
                <a:spcPts val="0"/>
              </a:spcAft>
              <a:buSzPts val="1100"/>
              <a:buNone/>
              <a:defRPr sz="1400"/>
            </a:lvl3pPr>
            <a:lvl4pPr lvl="3">
              <a:spcBef>
                <a:spcPts val="0"/>
              </a:spcBef>
              <a:spcAft>
                <a:spcPts val="0"/>
              </a:spcAft>
              <a:buSzPts val="1100"/>
              <a:buNone/>
              <a:defRPr sz="1400"/>
            </a:lvl4pPr>
            <a:lvl5pPr lvl="4">
              <a:spcBef>
                <a:spcPts val="0"/>
              </a:spcBef>
              <a:spcAft>
                <a:spcPts val="0"/>
              </a:spcAft>
              <a:buSzPts val="1100"/>
              <a:buNone/>
              <a:defRPr sz="1400"/>
            </a:lvl5pPr>
            <a:lvl6pPr lvl="5">
              <a:spcBef>
                <a:spcPts val="0"/>
              </a:spcBef>
              <a:spcAft>
                <a:spcPts val="0"/>
              </a:spcAft>
              <a:buSzPts val="1100"/>
              <a:buNone/>
              <a:defRPr sz="1400"/>
            </a:lvl6pPr>
            <a:lvl7pPr lvl="6">
              <a:spcBef>
                <a:spcPts val="0"/>
              </a:spcBef>
              <a:spcAft>
                <a:spcPts val="0"/>
              </a:spcAft>
              <a:buSzPts val="1100"/>
              <a:buNone/>
              <a:defRPr sz="1400"/>
            </a:lvl7pPr>
            <a:lvl8pPr lvl="7">
              <a:spcBef>
                <a:spcPts val="0"/>
              </a:spcBef>
              <a:spcAft>
                <a:spcPts val="0"/>
              </a:spcAft>
              <a:buSzPts val="1100"/>
              <a:buNone/>
              <a:defRPr sz="1400"/>
            </a:lvl8pPr>
            <a:lvl9pPr lvl="8">
              <a:spcBef>
                <a:spcPts val="0"/>
              </a:spcBef>
              <a:spcAft>
                <a:spcPts val="0"/>
              </a:spcAft>
              <a:buSzPts val="1100"/>
              <a:buNone/>
              <a:defRPr sz="1400"/>
            </a:lvl9pPr>
          </a:lstStyle>
          <a:p>
            <a:endParaRPr/>
          </a:p>
        </p:txBody>
      </p:sp>
      <p:cxnSp>
        <p:nvCxnSpPr>
          <p:cNvPr id="51" name="Google Shape;51;p9"/>
          <p:cNvCxnSpPr/>
          <p:nvPr/>
        </p:nvCxnSpPr>
        <p:spPr>
          <a:xfrm>
            <a:off x="280115" y="806510"/>
            <a:ext cx="8664300" cy="0"/>
          </a:xfrm>
          <a:prstGeom prst="straightConnector1">
            <a:avLst/>
          </a:prstGeom>
          <a:noFill/>
          <a:ln w="15875" cap="flat" cmpd="sng">
            <a:solidFill>
              <a:srgbClr val="FFC843"/>
            </a:solidFill>
            <a:prstDash val="solid"/>
            <a:miter lim="800000"/>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rand DHHS End Slide Layout">
  <p:cSld name="Brand DHHS End Slide Layout">
    <p:spTree>
      <p:nvGrpSpPr>
        <p:cNvPr id="1" name="Shape 52"/>
        <p:cNvGrpSpPr/>
        <p:nvPr/>
      </p:nvGrpSpPr>
      <p:grpSpPr>
        <a:xfrm>
          <a:off x="0" y="0"/>
          <a:ext cx="0" cy="0"/>
          <a:chOff x="0" y="0"/>
          <a:chExt cx="0" cy="0"/>
        </a:xfrm>
      </p:grpSpPr>
      <p:sp>
        <p:nvSpPr>
          <p:cNvPr id="53" name="Google Shape;53;p10"/>
          <p:cNvSpPr txBox="1">
            <a:spLocks noGrp="1"/>
          </p:cNvSpPr>
          <p:nvPr>
            <p:ph type="body" idx="1"/>
          </p:nvPr>
        </p:nvSpPr>
        <p:spPr>
          <a:xfrm>
            <a:off x="628650" y="2066821"/>
            <a:ext cx="7859100" cy="581100"/>
          </a:xfrm>
          <a:prstGeom prst="rect">
            <a:avLst/>
          </a:prstGeom>
          <a:noFill/>
          <a:ln>
            <a:noFill/>
          </a:ln>
        </p:spPr>
        <p:txBody>
          <a:bodyPr spcFirstLastPara="1" wrap="square" lIns="68575" tIns="34275" rIns="68575" bIns="34275" anchor="t" anchorCtr="1">
            <a:noAutofit/>
          </a:bodyPr>
          <a:lstStyle>
            <a:lvl1pPr marL="457200" marR="0" lvl="0" indent="-228600" algn="ctr" rtl="0">
              <a:lnSpc>
                <a:spcPct val="100000"/>
              </a:lnSpc>
              <a:spcBef>
                <a:spcPts val="0"/>
              </a:spcBef>
              <a:spcAft>
                <a:spcPts val="0"/>
              </a:spcAft>
              <a:buClr>
                <a:srgbClr val="5690E2"/>
              </a:buClr>
              <a:buSzPts val="1800"/>
              <a:buFont typeface="Arial"/>
              <a:buNone/>
              <a:defRPr sz="1800" b="0" i="0" u="none" strike="noStrike" cap="none">
                <a:solidFill>
                  <a:srgbClr val="5690E2"/>
                </a:solidFill>
                <a:latin typeface="Roboto"/>
                <a:ea typeface="Roboto"/>
                <a:cs typeface="Roboto"/>
                <a:sym typeface="Roboto"/>
              </a:defRPr>
            </a:lvl1pPr>
            <a:lvl2pPr marL="914400" marR="0" lvl="1" indent="-342900" algn="l" rtl="0">
              <a:lnSpc>
                <a:spcPct val="90000"/>
              </a:lnSpc>
              <a:spcBef>
                <a:spcPts val="5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grpSp>
        <p:nvGrpSpPr>
          <p:cNvPr id="54" name="Google Shape;54;p10"/>
          <p:cNvGrpSpPr/>
          <p:nvPr/>
        </p:nvGrpSpPr>
        <p:grpSpPr>
          <a:xfrm>
            <a:off x="381217" y="4549386"/>
            <a:ext cx="1256937" cy="329168"/>
            <a:chOff x="4913982" y="5342258"/>
            <a:chExt cx="1675916" cy="463617"/>
          </a:xfrm>
        </p:grpSpPr>
        <p:pic>
          <p:nvPicPr>
            <p:cNvPr id="55" name="Google Shape;55;p10"/>
            <p:cNvPicPr preferRelativeResize="0"/>
            <p:nvPr/>
          </p:nvPicPr>
          <p:blipFill rotWithShape="1">
            <a:blip r:embed="rId2">
              <a:alphaModFix/>
            </a:blip>
            <a:srcRect/>
            <a:stretch/>
          </p:blipFill>
          <p:spPr>
            <a:xfrm>
              <a:off x="4913982" y="5342258"/>
              <a:ext cx="467498" cy="457200"/>
            </a:xfrm>
            <a:prstGeom prst="rect">
              <a:avLst/>
            </a:prstGeom>
            <a:noFill/>
            <a:ln>
              <a:noFill/>
            </a:ln>
          </p:spPr>
        </p:pic>
        <p:pic>
          <p:nvPicPr>
            <p:cNvPr id="56" name="Google Shape;56;p10"/>
            <p:cNvPicPr preferRelativeResize="0"/>
            <p:nvPr/>
          </p:nvPicPr>
          <p:blipFill rotWithShape="1">
            <a:blip r:embed="rId3">
              <a:alphaModFix/>
            </a:blip>
            <a:srcRect/>
            <a:stretch/>
          </p:blipFill>
          <p:spPr>
            <a:xfrm>
              <a:off x="5527001" y="5348675"/>
              <a:ext cx="457200" cy="457200"/>
            </a:xfrm>
            <a:prstGeom prst="rect">
              <a:avLst/>
            </a:prstGeom>
            <a:noFill/>
            <a:ln>
              <a:noFill/>
            </a:ln>
          </p:spPr>
        </p:pic>
        <p:pic>
          <p:nvPicPr>
            <p:cNvPr id="57" name="Google Shape;57;p10"/>
            <p:cNvPicPr preferRelativeResize="0"/>
            <p:nvPr/>
          </p:nvPicPr>
          <p:blipFill rotWithShape="1">
            <a:blip r:embed="rId4">
              <a:alphaModFix/>
            </a:blip>
            <a:srcRect/>
            <a:stretch/>
          </p:blipFill>
          <p:spPr>
            <a:xfrm>
              <a:off x="6132698" y="5342258"/>
              <a:ext cx="457200" cy="457200"/>
            </a:xfrm>
            <a:prstGeom prst="rect">
              <a:avLst/>
            </a:prstGeom>
            <a:noFill/>
            <a:ln>
              <a:noFill/>
            </a:ln>
          </p:spPr>
        </p:pic>
      </p:grpSp>
      <p:sp>
        <p:nvSpPr>
          <p:cNvPr id="58" name="Google Shape;58;p10"/>
          <p:cNvSpPr txBox="1">
            <a:spLocks noGrp="1"/>
          </p:cNvSpPr>
          <p:nvPr>
            <p:ph type="body" idx="2"/>
          </p:nvPr>
        </p:nvSpPr>
        <p:spPr>
          <a:xfrm>
            <a:off x="628650" y="1680500"/>
            <a:ext cx="7859100" cy="352200"/>
          </a:xfrm>
          <a:prstGeom prst="rect">
            <a:avLst/>
          </a:prstGeom>
          <a:solidFill>
            <a:srgbClr val="BABF33"/>
          </a:solid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2100"/>
              <a:buFont typeface="Noto Sans Symbols"/>
              <a:buNone/>
              <a:defRPr sz="2100" b="1" i="0" u="none" strike="noStrike" cap="none">
                <a:solidFill>
                  <a:schemeClr val="lt1"/>
                </a:solidFill>
                <a:latin typeface="Roboto"/>
                <a:ea typeface="Roboto"/>
                <a:cs typeface="Roboto"/>
                <a:sym typeface="Roboto"/>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59" name="Google Shape;59;p10"/>
          <p:cNvSpPr txBox="1">
            <a:spLocks noGrp="1"/>
          </p:cNvSpPr>
          <p:nvPr>
            <p:ph type="body" idx="3"/>
          </p:nvPr>
        </p:nvSpPr>
        <p:spPr>
          <a:xfrm>
            <a:off x="630064" y="3471121"/>
            <a:ext cx="7859100" cy="493200"/>
          </a:xfrm>
          <a:prstGeom prst="rect">
            <a:avLst/>
          </a:prstGeom>
          <a:noFill/>
          <a:ln>
            <a:noFill/>
          </a:ln>
        </p:spPr>
        <p:txBody>
          <a:bodyPr spcFirstLastPara="1" wrap="square" lIns="68575" tIns="34275" rIns="68575" bIns="34275" anchor="t" anchorCtr="0">
            <a:noAutofit/>
          </a:bodyPr>
          <a:lstStyle>
            <a:lvl1pPr marL="457200" marR="0" lvl="0" indent="-228600" algn="ctr" rtl="0">
              <a:lnSpc>
                <a:spcPct val="100000"/>
              </a:lnSpc>
              <a:spcBef>
                <a:spcPts val="800"/>
              </a:spcBef>
              <a:spcAft>
                <a:spcPts val="0"/>
              </a:spcAft>
              <a:buClr>
                <a:srgbClr val="0036C9"/>
              </a:buClr>
              <a:buSzPts val="900"/>
              <a:buFont typeface="Arial"/>
              <a:buNone/>
              <a:defRPr sz="900" b="0" i="0" u="none" strike="noStrike" cap="none">
                <a:solidFill>
                  <a:schemeClr val="dk1"/>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0" name="Google Shape;60;p10"/>
          <p:cNvSpPr txBox="1">
            <a:spLocks noGrp="1"/>
          </p:cNvSpPr>
          <p:nvPr>
            <p:ph type="body" idx="4"/>
          </p:nvPr>
        </p:nvSpPr>
        <p:spPr>
          <a:xfrm>
            <a:off x="635073" y="2733108"/>
            <a:ext cx="7859100" cy="303900"/>
          </a:xfrm>
          <a:prstGeom prst="rect">
            <a:avLst/>
          </a:prstGeom>
          <a:noFill/>
          <a:ln>
            <a:noFill/>
          </a:ln>
        </p:spPr>
        <p:txBody>
          <a:bodyPr spcFirstLastPara="1" wrap="square" lIns="68575" tIns="34275" rIns="68575" bIns="34275" anchor="t" anchorCtr="0">
            <a:normAutofit/>
          </a:bodyPr>
          <a:lstStyle>
            <a:lvl1pPr marL="457200" marR="0" lvl="0" indent="-228600" algn="ctr" rtl="0">
              <a:lnSpc>
                <a:spcPct val="100000"/>
              </a:lnSpc>
              <a:spcBef>
                <a:spcPts val="800"/>
              </a:spcBef>
              <a:spcAft>
                <a:spcPts val="0"/>
              </a:spcAft>
              <a:buClr>
                <a:srgbClr val="0036C9"/>
              </a:buClr>
              <a:buSzPts val="1200"/>
              <a:buFont typeface="Arial"/>
              <a:buNone/>
              <a:defRPr sz="1200" b="0" i="0" u="none" strike="noStrike" cap="none">
                <a:solidFill>
                  <a:srgbClr val="036080"/>
                </a:solidFill>
                <a:latin typeface="Montserrat"/>
                <a:ea typeface="Montserrat"/>
                <a:cs typeface="Montserrat"/>
                <a:sym typeface="Montserrat"/>
              </a:defRPr>
            </a:lvl1pPr>
            <a:lvl2pPr marL="914400" marR="0" lvl="1" indent="-342900" algn="l" rtl="0">
              <a:lnSpc>
                <a:spcPct val="90000"/>
              </a:lnSpc>
              <a:spcBef>
                <a:spcPts val="400"/>
              </a:spcBef>
              <a:spcAft>
                <a:spcPts val="0"/>
              </a:spcAft>
              <a:buClr>
                <a:srgbClr val="B9C8D3"/>
              </a:buClr>
              <a:buSzPts val="1800"/>
              <a:buFont typeface="Noto Sans Symbols"/>
              <a:buChar char="🢖"/>
              <a:defRPr sz="1800" b="0" i="0" u="none" strike="noStrike" cap="none">
                <a:solidFill>
                  <a:schemeClr val="dk1"/>
                </a:solidFill>
                <a:latin typeface="Roboto"/>
                <a:ea typeface="Roboto"/>
                <a:cs typeface="Roboto"/>
                <a:sym typeface="Roboto"/>
              </a:defRPr>
            </a:lvl2pPr>
            <a:lvl3pPr marL="1371600" marR="0" lvl="2" indent="-323850" algn="l" rtl="0">
              <a:lnSpc>
                <a:spcPct val="90000"/>
              </a:lnSpc>
              <a:spcBef>
                <a:spcPts val="400"/>
              </a:spcBef>
              <a:spcAft>
                <a:spcPts val="0"/>
              </a:spcAft>
              <a:buClr>
                <a:srgbClr val="B9C8D3"/>
              </a:buClr>
              <a:buSzPts val="1500"/>
              <a:buFont typeface="Noto Sans Symbols"/>
              <a:buChar char="🢖"/>
              <a:defRPr sz="1500" b="0" i="0" u="none" strike="noStrike" cap="none">
                <a:solidFill>
                  <a:schemeClr val="dk1"/>
                </a:solidFill>
                <a:latin typeface="Roboto"/>
                <a:ea typeface="Roboto"/>
                <a:cs typeface="Roboto"/>
                <a:sym typeface="Roboto"/>
              </a:defRPr>
            </a:lvl3pPr>
            <a:lvl4pPr marL="1828800" marR="0" lvl="3" indent="-228600" algn="l" rtl="0">
              <a:lnSpc>
                <a:spcPct val="90000"/>
              </a:lnSpc>
              <a:spcBef>
                <a:spcPts val="800"/>
              </a:spcBef>
              <a:spcAft>
                <a:spcPts val="0"/>
              </a:spcAft>
              <a:buClr>
                <a:schemeClr val="accent1"/>
              </a:buClr>
              <a:buSzPts val="1400"/>
              <a:buFont typeface="Noto Sans Symbols"/>
              <a:buNone/>
              <a:defRPr sz="1400" b="0" i="0" u="none" strike="noStrike" cap="none">
                <a:solidFill>
                  <a:schemeClr val="dk1"/>
                </a:solidFill>
                <a:latin typeface="Roboto"/>
                <a:ea typeface="Roboto"/>
                <a:cs typeface="Roboto"/>
                <a:sym typeface="Roboto"/>
              </a:defRPr>
            </a:lvl4pPr>
            <a:lvl5pPr marL="2286000" marR="0" lvl="4" indent="-317500" algn="l" rtl="0">
              <a:lnSpc>
                <a:spcPct val="90000"/>
              </a:lnSpc>
              <a:spcBef>
                <a:spcPts val="400"/>
              </a:spcBef>
              <a:spcAft>
                <a:spcPts val="0"/>
              </a:spcAft>
              <a:buClr>
                <a:srgbClr val="B9C8D3"/>
              </a:buClr>
              <a:buSzPts val="1400"/>
              <a:buFont typeface="Noto Sans Symbols"/>
              <a:buChar char="🢖"/>
              <a:defRPr sz="1400" b="0" i="0" u="none" strike="noStrike" cap="none">
                <a:solidFill>
                  <a:schemeClr val="dk1"/>
                </a:solidFill>
                <a:latin typeface="Roboto"/>
                <a:ea typeface="Roboto"/>
                <a:cs typeface="Roboto"/>
                <a:sym typeface="Roboto"/>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Montserrat"/>
                <a:ea typeface="Montserrat"/>
                <a:cs typeface="Montserrat"/>
                <a:sym typeface="Montserrat"/>
              </a:defRPr>
            </a:lvl9pPr>
          </a:lstStyle>
          <a:p>
            <a:endParaRPr/>
          </a:p>
        </p:txBody>
      </p:sp>
      <p:sp>
        <p:nvSpPr>
          <p:cNvPr id="61" name="Google Shape;61;p10"/>
          <p:cNvSpPr txBox="1"/>
          <p:nvPr/>
        </p:nvSpPr>
        <p:spPr>
          <a:xfrm>
            <a:off x="1738613" y="4592531"/>
            <a:ext cx="1611300" cy="320400"/>
          </a:xfrm>
          <a:prstGeom prst="rect">
            <a:avLst/>
          </a:prstGeom>
          <a:noFill/>
          <a:ln w="9525" cap="flat" cmpd="sng">
            <a:solidFill>
              <a:srgbClr val="5690E2"/>
            </a:solidFill>
            <a:prstDash val="solid"/>
            <a:round/>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r>
              <a:rPr lang="en" sz="1800" b="1" u="sng">
                <a:solidFill>
                  <a:schemeClr val="hlink"/>
                </a:solidFill>
                <a:latin typeface="Gisha"/>
                <a:ea typeface="Gisha"/>
                <a:cs typeface="Gisha"/>
                <a:sym typeface="Gisha"/>
                <a:hlinkClick r:id="rId5"/>
              </a:rPr>
              <a:t>dhhs.ne.gov</a:t>
            </a:r>
            <a:endParaRPr sz="1800" b="1" dirty="0">
              <a:solidFill>
                <a:srgbClr val="036080"/>
              </a:solidFill>
              <a:latin typeface="Gisha"/>
              <a:ea typeface="Gisha"/>
              <a:cs typeface="Gisha"/>
              <a:sym typeface="Gisha"/>
            </a:endParaRPr>
          </a:p>
        </p:txBody>
      </p:sp>
      <p:sp>
        <p:nvSpPr>
          <p:cNvPr id="62" name="Google Shape;62;p10"/>
          <p:cNvSpPr txBox="1"/>
          <p:nvPr/>
        </p:nvSpPr>
        <p:spPr>
          <a:xfrm>
            <a:off x="3759413" y="4051840"/>
            <a:ext cx="1611300" cy="329100"/>
          </a:xfrm>
          <a:prstGeom prst="rect">
            <a:avLst/>
          </a:prstGeom>
          <a:noFill/>
          <a:ln>
            <a:noFill/>
          </a:ln>
        </p:spPr>
        <p:txBody>
          <a:bodyPr spcFirstLastPara="1" wrap="square" lIns="68575" tIns="34275" rIns="68575" bIns="34275" anchor="ctr" anchorCtr="0">
            <a:noAutofit/>
          </a:bodyPr>
          <a:lstStyle/>
          <a:p>
            <a:pPr marL="0" marR="0" lvl="0" indent="0" algn="ctr" rtl="0">
              <a:lnSpc>
                <a:spcPct val="85714"/>
              </a:lnSpc>
              <a:spcBef>
                <a:spcPts val="0"/>
              </a:spcBef>
              <a:spcAft>
                <a:spcPts val="0"/>
              </a:spcAft>
              <a:buNone/>
            </a:pPr>
            <a:r>
              <a:rPr lang="en" sz="1100" b="1">
                <a:solidFill>
                  <a:schemeClr val="dk2"/>
                </a:solidFill>
                <a:latin typeface="Gisha"/>
                <a:ea typeface="Gisha"/>
                <a:cs typeface="Gisha"/>
                <a:sym typeface="Gisha"/>
              </a:rPr>
              <a:t>DHHS Helpline:</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800-254-4202</a:t>
            </a:r>
            <a:endParaRPr sz="1100" dirty="0"/>
          </a:p>
          <a:p>
            <a:pPr marL="0" marR="0" lvl="0" indent="0" algn="ctr" rtl="0">
              <a:lnSpc>
                <a:spcPct val="114285"/>
              </a:lnSpc>
              <a:spcBef>
                <a:spcPts val="0"/>
              </a:spcBef>
              <a:spcAft>
                <a:spcPts val="0"/>
              </a:spcAft>
              <a:buNone/>
            </a:pPr>
            <a:r>
              <a:rPr lang="en" sz="800" b="0">
                <a:solidFill>
                  <a:schemeClr val="dk2"/>
                </a:solidFill>
                <a:latin typeface="Gisha"/>
                <a:ea typeface="Gisha"/>
                <a:cs typeface="Gisha"/>
                <a:sym typeface="Gisha"/>
              </a:rPr>
              <a:t>DHHS.helpline@Nebraska.gov</a:t>
            </a:r>
            <a:endParaRPr sz="1100" dirty="0"/>
          </a:p>
        </p:txBody>
      </p:sp>
      <p:sp>
        <p:nvSpPr>
          <p:cNvPr id="63" name="Google Shape;63;p10"/>
          <p:cNvSpPr txBox="1"/>
          <p:nvPr/>
        </p:nvSpPr>
        <p:spPr>
          <a:xfrm>
            <a:off x="635072" y="3081755"/>
            <a:ext cx="7859100" cy="346200"/>
          </a:xfrm>
          <a:prstGeom prst="rect">
            <a:avLst/>
          </a:prstGeom>
          <a:noFill/>
          <a:ln>
            <a:noFill/>
          </a:ln>
        </p:spPr>
        <p:txBody>
          <a:bodyPr spcFirstLastPara="1" wrap="square" lIns="68575" tIns="34275" rIns="68575" bIns="34275" anchor="t" anchorCtr="0">
            <a:spAutoFit/>
          </a:bodyPr>
          <a:lstStyle/>
          <a:p>
            <a:pPr marL="0" marR="0" lvl="0" indent="0" algn="ctr" rtl="0">
              <a:spcBef>
                <a:spcPts val="0"/>
              </a:spcBef>
              <a:spcAft>
                <a:spcPts val="0"/>
              </a:spcAft>
              <a:buNone/>
            </a:pPr>
            <a:r>
              <a:rPr lang="en" sz="1800">
                <a:solidFill>
                  <a:schemeClr val="dk2"/>
                </a:solidFill>
                <a:latin typeface="Montserrat Black"/>
                <a:ea typeface="Montserrat Black"/>
                <a:cs typeface="Montserrat Black"/>
                <a:sym typeface="Montserrat Black"/>
              </a:rPr>
              <a:t>000-000-0000</a:t>
            </a:r>
            <a:endParaRPr sz="1800" dirty="0">
              <a:solidFill>
                <a:schemeClr val="dk2"/>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fade">
                                      <p:cBhvr>
                                        <p:cTn id="7" dur="2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jp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6">
            <a:alphaModFix/>
          </a:blip>
          <a:srcRect/>
          <a:stretch/>
        </p:blipFill>
        <p:spPr>
          <a:xfrm>
            <a:off x="6725873" y="4244910"/>
            <a:ext cx="2326433" cy="616160"/>
          </a:xfrm>
          <a:prstGeom prst="rect">
            <a:avLst/>
          </a:prstGeom>
          <a:noFill/>
          <a:ln>
            <a:noFill/>
          </a:ln>
        </p:spPr>
      </p:pic>
      <p:sp>
        <p:nvSpPr>
          <p:cNvPr id="7" name="Google Shape;7;p1"/>
          <p:cNvSpPr/>
          <p:nvPr/>
        </p:nvSpPr>
        <p:spPr>
          <a:xfrm>
            <a:off x="3583127" y="4709211"/>
            <a:ext cx="1983600" cy="208800"/>
          </a:xfrm>
          <a:prstGeom prst="rect">
            <a:avLst/>
          </a:prstGeom>
          <a:noFill/>
          <a:ln>
            <a:noFill/>
          </a:ln>
        </p:spPr>
        <p:txBody>
          <a:bodyPr spcFirstLastPara="1" wrap="square" lIns="68575" tIns="34275" rIns="68575" bIns="34275" anchor="t" anchorCtr="0">
            <a:noAutofit/>
          </a:bodyPr>
          <a:lstStyle/>
          <a:p>
            <a:pPr marL="0" marR="0" lvl="0" indent="0" algn="l" rtl="0">
              <a:spcBef>
                <a:spcPts val="0"/>
              </a:spcBef>
              <a:spcAft>
                <a:spcPts val="0"/>
              </a:spcAft>
              <a:buNone/>
            </a:pPr>
            <a:r>
              <a:rPr lang="en" sz="900" i="1">
                <a:solidFill>
                  <a:srgbClr val="036080"/>
                </a:solidFill>
                <a:latin typeface="Montserrat"/>
                <a:ea typeface="Montserrat"/>
                <a:cs typeface="Montserrat"/>
                <a:sym typeface="Montserrat"/>
              </a:rPr>
              <a:t>Helping People Live better Lives.</a:t>
            </a:r>
            <a:endParaRPr sz="900" i="1" dirty="0">
              <a:solidFill>
                <a:srgbClr val="036080"/>
              </a:solidFill>
              <a:latin typeface="Montserrat"/>
              <a:ea typeface="Montserrat"/>
              <a:cs typeface="Montserrat"/>
              <a:sym typeface="Montserrat"/>
            </a:endParaRPr>
          </a:p>
        </p:txBody>
      </p:sp>
      <p:pic>
        <p:nvPicPr>
          <p:cNvPr id="8" name="Google Shape;8;p1"/>
          <p:cNvPicPr preferRelativeResize="0"/>
          <p:nvPr/>
        </p:nvPicPr>
        <p:blipFill rotWithShape="1">
          <a:blip r:embed="rId16">
            <a:alphaModFix/>
          </a:blip>
          <a:srcRect/>
          <a:stretch/>
        </p:blipFill>
        <p:spPr>
          <a:xfrm>
            <a:off x="6725873" y="4244910"/>
            <a:ext cx="2326433" cy="616160"/>
          </a:xfrm>
          <a:prstGeom prst="rect">
            <a:avLst/>
          </a:prstGeom>
          <a:noFill/>
          <a:ln>
            <a:noFill/>
          </a:ln>
        </p:spPr>
      </p:pic>
      <p:pic>
        <p:nvPicPr>
          <p:cNvPr id="9" name="Google Shape;9;p1"/>
          <p:cNvPicPr preferRelativeResize="0"/>
          <p:nvPr/>
        </p:nvPicPr>
        <p:blipFill rotWithShape="1">
          <a:blip r:embed="rId17">
            <a:alphaModFix/>
          </a:blip>
          <a:srcRect/>
          <a:stretch/>
        </p:blipFill>
        <p:spPr>
          <a:xfrm>
            <a:off x="3781" y="7537"/>
            <a:ext cx="9127996" cy="5129945"/>
          </a:xfrm>
          <a:prstGeom prst="rect">
            <a:avLst/>
          </a:prstGeom>
          <a:noFill/>
          <a:ln w="9525" cap="flat" cmpd="sng">
            <a:solidFill>
              <a:schemeClr val="dk1"/>
            </a:solidFill>
            <a:prstDash val="solid"/>
            <a:round/>
            <a:headEnd type="none" w="sm" len="sm"/>
            <a:tailEnd type="none" w="sm" len="sm"/>
          </a:ln>
        </p:spPr>
      </p:pic>
      <p:pic>
        <p:nvPicPr>
          <p:cNvPr id="10" name="Google Shape;10;p1"/>
          <p:cNvPicPr preferRelativeResize="0"/>
          <p:nvPr/>
        </p:nvPicPr>
        <p:blipFill rotWithShape="1">
          <a:blip r:embed="rId18">
            <a:alphaModFix/>
          </a:blip>
          <a:srcRect/>
          <a:stretch/>
        </p:blipFill>
        <p:spPr>
          <a:xfrm>
            <a:off x="7106317" y="3634071"/>
            <a:ext cx="1770236" cy="728590"/>
          </a:xfrm>
          <a:prstGeom prst="rect">
            <a:avLst/>
          </a:prstGeom>
          <a:noFill/>
          <a:ln>
            <a:noFill/>
          </a:ln>
        </p:spPr>
      </p:pic>
      <p:sp>
        <p:nvSpPr>
          <p:cNvPr id="11" name="Google Shape;11;p1"/>
          <p:cNvSpPr/>
          <p:nvPr/>
        </p:nvSpPr>
        <p:spPr>
          <a:xfrm>
            <a:off x="2139173" y="4541700"/>
            <a:ext cx="2163900" cy="207600"/>
          </a:xfrm>
          <a:prstGeom prst="rect">
            <a:avLst/>
          </a:prstGeom>
          <a:noFill/>
          <a:ln>
            <a:noFill/>
          </a:ln>
          <a:effectLst>
            <a:outerShdw blurRad="50800" dist="38100" dir="2700000" algn="tl" rotWithShape="0">
              <a:srgbClr val="FFFFFF"/>
            </a:outerShdw>
          </a:effectLst>
        </p:spPr>
        <p:txBody>
          <a:bodyPr spcFirstLastPara="1" wrap="square" lIns="68575" tIns="34275" rIns="68575" bIns="34275" anchor="t" anchorCtr="0">
            <a:noAutofit/>
          </a:bodyPr>
          <a:lstStyle/>
          <a:p>
            <a:pPr marL="0" marR="0" lvl="0" indent="0" algn="l" rtl="0">
              <a:lnSpc>
                <a:spcPct val="100000"/>
              </a:lnSpc>
              <a:spcBef>
                <a:spcPts val="0"/>
              </a:spcBef>
              <a:spcAft>
                <a:spcPts val="0"/>
              </a:spcAft>
              <a:buClr>
                <a:srgbClr val="036080"/>
              </a:buClr>
              <a:buSzPts val="900"/>
              <a:buFont typeface="Montserrat"/>
              <a:buNone/>
            </a:pPr>
            <a:r>
              <a:rPr lang="en" sz="900" b="0" i="1" u="none" strike="noStrike" cap="none">
                <a:solidFill>
                  <a:srgbClr val="036080"/>
                </a:solidFill>
                <a:latin typeface="Montserrat"/>
                <a:ea typeface="Montserrat"/>
                <a:cs typeface="Montserrat"/>
                <a:sym typeface="Montserrat"/>
              </a:rPr>
              <a:t>Helping People Live Better Lives.</a:t>
            </a:r>
            <a:endParaRPr sz="1100" dirty="0"/>
          </a:p>
        </p:txBody>
      </p:sp>
      <p:sp>
        <p:nvSpPr>
          <p:cNvPr id="12" name="Google Shape;12;p1"/>
          <p:cNvSpPr txBox="1"/>
          <p:nvPr/>
        </p:nvSpPr>
        <p:spPr>
          <a:xfrm>
            <a:off x="7092130" y="4767263"/>
            <a:ext cx="1712700" cy="273900"/>
          </a:xfrm>
          <a:prstGeom prst="rect">
            <a:avLst/>
          </a:prstGeom>
          <a:noFill/>
          <a:ln>
            <a:noFill/>
          </a:ln>
        </p:spPr>
        <p:txBody>
          <a:bodyPr spcFirstLastPara="1" wrap="square" lIns="68575" tIns="34275" rIns="68575" bIns="34275" anchor="ctr" anchorCtr="0">
            <a:noAutofit/>
          </a:bodyPr>
          <a:lstStyle/>
          <a:p>
            <a:pPr marL="0" marR="0" lvl="0" indent="0" algn="r" rtl="0">
              <a:spcBef>
                <a:spcPts val="0"/>
              </a:spcBef>
              <a:spcAft>
                <a:spcPts val="0"/>
              </a:spcAft>
              <a:buNone/>
            </a:pPr>
            <a:fld id="{00000000-1234-1234-1234-123412341234}" type="slidenum">
              <a:rPr lang="en" sz="800" b="1">
                <a:solidFill>
                  <a:schemeClr val="lt1"/>
                </a:solidFill>
                <a:latin typeface="Montserrat"/>
                <a:ea typeface="Montserrat"/>
                <a:cs typeface="Montserrat"/>
                <a:sym typeface="Montserrat"/>
              </a:rPr>
              <a:t>‹#›</a:t>
            </a:fld>
            <a:endParaRPr sz="800" b="1" dirty="0">
              <a:solidFill>
                <a:schemeClr val="lt1"/>
              </a:solidFill>
              <a:latin typeface="Montserrat"/>
              <a:ea typeface="Montserrat"/>
              <a:cs typeface="Montserrat"/>
              <a:sym typeface="Montserrat"/>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hyperlink" Target="http://www.youtube.com/watch?v=mlZm_b8eihE"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GZk1Z3gz84"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s://www.cdc.gov/coronavirus/2019-ncov/vaccines/facts.htm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hyperlink" Target="https://www.cdc.gov/vaccines/covid-19/vaccinate-with-confidence.html" TargetMode="External"/><Relationship Id="rId4" Type="http://schemas.openxmlformats.org/officeDocument/2006/relationships/hyperlink" Target="https://publichealthcollaborative.org/misinformation-alert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stronger.org/resources/how-to-spot-misinformation"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c.gov/coronavirus/2019-ncov/index.html" TargetMode="External"/><Relationship Id="rId7" Type="http://schemas.openxmlformats.org/officeDocument/2006/relationships/hyperlink" Target="https://www.fema.gov/disaster/coronavirus"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fda.gov/emergency-preparedness-and-response/counterterrorism-and-emerging-threats/coronavirus-disease-2019-covid-19" TargetMode="External"/><Relationship Id="rId5" Type="http://schemas.openxmlformats.org/officeDocument/2006/relationships/hyperlink" Target="https://www.minorityhealth.hhs.gov/" TargetMode="External"/><Relationship Id="rId4" Type="http://schemas.openxmlformats.org/officeDocument/2006/relationships/hyperlink" Target="https://www.hhs.gov/coronavirus/index.html"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canhelp.org/" TargetMode="External"/><Relationship Id="rId3" Type="http://schemas.openxmlformats.org/officeDocument/2006/relationships/hyperlink" Target="https://dhhs.ne.gov/Pages/Coronavirus.aspx" TargetMode="External"/><Relationship Id="rId7" Type="http://schemas.openxmlformats.org/officeDocument/2006/relationships/hyperlink" Target="https://www.nebraskamed.com/COVID"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bestcare.org/covid-19" TargetMode="External"/><Relationship Id="rId5" Type="http://schemas.openxmlformats.org/officeDocument/2006/relationships/hyperlink" Target="https://www.chihealth.com/coronavirus" TargetMode="External"/><Relationship Id="rId4" Type="http://schemas.openxmlformats.org/officeDocument/2006/relationships/hyperlink" Target="https://www.bryanhealth.com/coronavirus-clp/"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dhhs.ne.gov/CHPM%20Maps/NE_Health_Dept_Map_Dec_2016.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hyperlink" Target="https://www.unmc.edu/coronavir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ihs.gov/coronavirus/"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hyperlink" Target="https://www.poncatribe-ne.org/covid-19-updates/" TargetMode="External"/><Relationship Id="rId4" Type="http://schemas.openxmlformats.org/officeDocument/2006/relationships/hyperlink" Target="https://winnebagopublichealth.com/covid-19/"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who.int/emergencies/diseases/novel-coronavirus-2019" TargetMode="External"/><Relationship Id="rId7" Type="http://schemas.openxmlformats.org/officeDocument/2006/relationships/hyperlink" Target="https://www.idsociety.org/covid-19-real-time-learning-network/COVID-Health-Equity-Resources/caring-for-multicultural-patient-populations/"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hyperlink" Target="https://naacp.org/campaigns/covid-know-more" TargetMode="External"/><Relationship Id="rId5" Type="http://schemas.openxmlformats.org/officeDocument/2006/relationships/hyperlink" Target="https://www.healthaction.org/resources" TargetMode="External"/><Relationship Id="rId4" Type="http://schemas.openxmlformats.org/officeDocument/2006/relationships/hyperlink" Target="https://getvaccineanswers.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findahealthcenter.hrsa.gov/"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www.ihs.gov/findhealthcare/"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cip-dhhs.ne.gov/redcap/surveys/?s=CAHR9W3TFDW87TL7"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coronavirus/2019-ncov/vaccines/recommendations/pregnancy.html"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cdc.gov/coronavirus/2019-ncov/vaccines/planning-for-pregnancy.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tfjrlb9-wPg"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www.youtube.com/watch?v=tX25tT_Zas4"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M3HaZpYx6B8"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hyperlink" Target="http://www.youtube.com/watch?v=Wg3ANwSgDEc"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hyperlink" Target="http://www.youtube.com/watch?v=vu5deFMfIXs"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6"/>
          <p:cNvSpPr txBox="1">
            <a:spLocks noGrp="1"/>
          </p:cNvSpPr>
          <p:nvPr>
            <p:ph type="ctrTitle"/>
          </p:nvPr>
        </p:nvSpPr>
        <p:spPr>
          <a:xfrm>
            <a:off x="311708" y="10987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Section 3: </a:t>
            </a:r>
            <a:endParaRPr dirty="0">
              <a:solidFill>
                <a:srgbClr val="036080"/>
              </a:solidFill>
            </a:endParaRPr>
          </a:p>
          <a:p>
            <a:pPr marL="0" lvl="0" indent="0" algn="ctr" rtl="0">
              <a:spcBef>
                <a:spcPts val="0"/>
              </a:spcBef>
              <a:spcAft>
                <a:spcPts val="0"/>
              </a:spcAft>
              <a:buNone/>
            </a:pPr>
            <a:r>
              <a:rPr lang="en">
                <a:solidFill>
                  <a:srgbClr val="036080"/>
                </a:solidFill>
              </a:rPr>
              <a:t>Myths &amp; Misinformation</a:t>
            </a:r>
            <a:endParaRPr dirty="0">
              <a:solidFill>
                <a:srgbClr val="03608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It’s About Your Health</a:t>
            </a:r>
            <a:endParaRPr dirty="0">
              <a:latin typeface="Arial"/>
              <a:ea typeface="Arial"/>
              <a:cs typeface="Arial"/>
              <a:sym typeface="Arial"/>
            </a:endParaRPr>
          </a:p>
        </p:txBody>
      </p:sp>
      <p:pic>
        <p:nvPicPr>
          <p:cNvPr id="149" name="Google Shape;149;p25" descr="Joia Crear-Perry, MD explains why profit is not the main motivator behind the COVID vaccines.  &#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TRANSCRIPT:&#10;&#10;Oh, drug companies are always trying to get rich, but that's not the point. Right? So yes, there are many things they can get rich upon. My counter to—my story around that is that many people—I'm an OBGYN. &#10;&#10;So, there’s all these beliefs that there's all these things to fix, like fibroids and the drug companies just want to get rich and they don't want to give us this medicine. The truth is, they also have a ethical obligation to ensure people thrive. And so, yes, they do. &#10;&#10;They are companies that want to make money. They also are companies who want to last a long time. They want to be here. Pfizer doesn't want to go out of business because they put some medicine out in the market that doesn't work at all, right? They have a reputation. &#10;&#10;They have to—people invest in their ability to make sure that we are safe and that we have resource, you know, that we have the medicines that we need. So even if it's for their own, self-servingness, they're not going to put something on market that would ruin their company and putting out something that doesn't work or that is harmful and deadly at this moment would ruin their company." title="Are the drug companies just trying to get rich? Joia Crear-Perry, M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6"/>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Top Myths Debunked</a:t>
            </a:r>
            <a:endParaRPr dirty="0">
              <a:latin typeface="Arial"/>
              <a:ea typeface="Arial"/>
              <a:cs typeface="Arial"/>
              <a:sym typeface="Arial"/>
            </a:endParaRPr>
          </a:p>
        </p:txBody>
      </p:sp>
      <p:pic>
        <p:nvPicPr>
          <p:cNvPr id="155" name="Google Shape;155;p26" descr="Black health care workers debunk common myths and misconceptions about the COVID vaccines explaining the vaccines CANNOT give you COVID and do not affect your DNA.&#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 &#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urary 5, 2021). Always consult a health care provider for any personal health decisions.&#10;&#10;TRANSCRIPT:&#10;&#10;The vaccine is not a live virus. This is not something that’s going to give you COVID.&#10;&#10;No, no what the vaccine is doing is just helping you make an antibody that will fight COVID.&#10;&#10;There are no microchips. There’s no stealing of your DNA. None of that is happening." title="COVID-19 Vaccine Myths Debunke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7"/>
          <p:cNvSpPr txBox="1">
            <a:spLocks noGrp="1"/>
          </p:cNvSpPr>
          <p:nvPr>
            <p:ph type="body" idx="1"/>
          </p:nvPr>
        </p:nvSpPr>
        <p:spPr>
          <a:xfrm>
            <a:off x="813950" y="1065075"/>
            <a:ext cx="7446900" cy="3153600"/>
          </a:xfrm>
          <a:prstGeom prst="rect">
            <a:avLst/>
          </a:prstGeom>
        </p:spPr>
        <p:txBody>
          <a:bodyPr spcFirstLastPara="1" wrap="square" lIns="68575" tIns="34275" rIns="68575" bIns="34275" anchor="t" anchorCtr="0">
            <a:normAutofit lnSpcReduction="20000"/>
          </a:bodyPr>
          <a:lstStyle/>
          <a:p>
            <a:pPr marL="457200" lvl="0" indent="-342900" algn="l" rtl="0">
              <a:spcBef>
                <a:spcPts val="800"/>
              </a:spcBef>
              <a:spcAft>
                <a:spcPts val="0"/>
              </a:spcAft>
              <a:buSzPts val="1800"/>
              <a:buChar char="●"/>
            </a:pPr>
            <a:r>
              <a:rPr lang="en" sz="1800">
                <a:latin typeface="Arial"/>
                <a:ea typeface="Arial"/>
                <a:cs typeface="Arial"/>
                <a:sym typeface="Arial"/>
              </a:rPr>
              <a:t>For more myths and facts about COVID-19 vaccines visit: </a:t>
            </a:r>
            <a:endParaRPr sz="1800" dirty="0">
              <a:latin typeface="Arial"/>
              <a:ea typeface="Arial"/>
              <a:cs typeface="Arial"/>
              <a:sym typeface="Arial"/>
            </a:endParaRPr>
          </a:p>
          <a:p>
            <a:pPr marL="0" lvl="0" indent="457200" algn="l" rtl="0">
              <a:spcBef>
                <a:spcPts val="800"/>
              </a:spcBef>
              <a:spcAft>
                <a:spcPts val="0"/>
              </a:spcAft>
              <a:buNone/>
            </a:pPr>
            <a:r>
              <a:rPr lang="en" sz="1800" u="sng">
                <a:solidFill>
                  <a:schemeClr val="hlink"/>
                </a:solidFill>
                <a:latin typeface="Arial"/>
                <a:ea typeface="Arial"/>
                <a:cs typeface="Arial"/>
                <a:sym typeface="Arial"/>
                <a:hlinkClick r:id="rId3"/>
              </a:rPr>
              <a:t>CDC | Myths and Facts About COVID-19 Vaccines</a:t>
            </a:r>
            <a:r>
              <a:rPr lang="en" sz="1800">
                <a:latin typeface="Arial"/>
                <a:ea typeface="Arial"/>
                <a:cs typeface="Arial"/>
                <a:sym typeface="Arial"/>
              </a:rPr>
              <a:t> </a:t>
            </a:r>
            <a:endParaRPr sz="1800" dirty="0">
              <a:latin typeface="Arial"/>
              <a:ea typeface="Arial"/>
              <a:cs typeface="Arial"/>
              <a:sym typeface="Arial"/>
            </a:endParaRPr>
          </a:p>
          <a:p>
            <a:pPr marL="0" lvl="0" indent="0" algn="l" rtl="0">
              <a:spcBef>
                <a:spcPts val="800"/>
              </a:spcBef>
              <a:spcAft>
                <a:spcPts val="0"/>
              </a:spcAft>
              <a:buNone/>
            </a:pPr>
            <a:endParaRPr sz="1800" dirty="0">
              <a:latin typeface="Arial"/>
              <a:ea typeface="Arial"/>
              <a:cs typeface="Arial"/>
              <a:sym typeface="Arial"/>
            </a:endParaRPr>
          </a:p>
          <a:p>
            <a:pPr marL="457200" lvl="0" indent="-349250" algn="l" rtl="0">
              <a:lnSpc>
                <a:spcPct val="115000"/>
              </a:lnSpc>
              <a:spcBef>
                <a:spcPts val="0"/>
              </a:spcBef>
              <a:spcAft>
                <a:spcPts val="0"/>
              </a:spcAft>
              <a:buSzPts val="1900"/>
              <a:buChar char="●"/>
            </a:pPr>
            <a:r>
              <a:rPr lang="en" sz="1800">
                <a:latin typeface="Arial"/>
                <a:ea typeface="Arial"/>
                <a:cs typeface="Arial"/>
                <a:sym typeface="Arial"/>
              </a:rPr>
              <a:t>For information on figuring out how to respond to new misinformation visit:</a:t>
            </a:r>
            <a:r>
              <a:rPr lang="en" sz="1000">
                <a:latin typeface="Arial"/>
                <a:ea typeface="Arial"/>
                <a:cs typeface="Arial"/>
                <a:sym typeface="Arial"/>
              </a:rPr>
              <a:t> </a:t>
            </a:r>
            <a:r>
              <a:rPr lang="en" sz="1800" u="sng">
                <a:solidFill>
                  <a:schemeClr val="hlink"/>
                </a:solidFill>
                <a:latin typeface="Arial"/>
                <a:ea typeface="Arial"/>
                <a:cs typeface="Arial"/>
                <a:sym typeface="Arial"/>
                <a:hlinkClick r:id="rId4"/>
              </a:rPr>
              <a:t>PHCC | Misinformation Alerts </a:t>
            </a:r>
            <a:endParaRPr sz="2600" dirty="0">
              <a:latin typeface="Arial"/>
              <a:ea typeface="Arial"/>
              <a:cs typeface="Arial"/>
              <a:sym typeface="Arial"/>
            </a:endParaRPr>
          </a:p>
          <a:p>
            <a:pPr marL="457200" lvl="0" indent="0" algn="l" rtl="0">
              <a:spcBef>
                <a:spcPts val="800"/>
              </a:spcBef>
              <a:spcAft>
                <a:spcPts val="0"/>
              </a:spcAft>
              <a:buNone/>
            </a:pPr>
            <a:endParaRPr sz="1800" dirty="0">
              <a:latin typeface="Arial"/>
              <a:ea typeface="Arial"/>
              <a:cs typeface="Arial"/>
              <a:sym typeface="Arial"/>
            </a:endParaRPr>
          </a:p>
          <a:p>
            <a:pPr marL="457200" lvl="0" indent="-342900" algn="l" rtl="0">
              <a:spcBef>
                <a:spcPts val="800"/>
              </a:spcBef>
              <a:spcAft>
                <a:spcPts val="0"/>
              </a:spcAft>
              <a:buSzPts val="1800"/>
              <a:buChar char="●"/>
            </a:pPr>
            <a:r>
              <a:rPr lang="en" sz="1800">
                <a:latin typeface="Arial"/>
                <a:ea typeface="Arial"/>
                <a:cs typeface="Arial"/>
                <a:sym typeface="Arial"/>
              </a:rPr>
              <a:t>For an updated report on COVD-19 misinformation and its impact on vaccine confidence view CDC’s insight reports:</a:t>
            </a:r>
            <a:endParaRPr sz="1800" dirty="0">
              <a:latin typeface="Arial"/>
              <a:ea typeface="Arial"/>
              <a:cs typeface="Arial"/>
              <a:sym typeface="Arial"/>
            </a:endParaRPr>
          </a:p>
          <a:p>
            <a:pPr marL="0" lvl="0" indent="457200" algn="l" rtl="0">
              <a:spcBef>
                <a:spcPts val="800"/>
              </a:spcBef>
              <a:spcAft>
                <a:spcPts val="0"/>
              </a:spcAft>
              <a:buNone/>
            </a:pPr>
            <a:r>
              <a:rPr lang="en" sz="1800" u="sng">
                <a:solidFill>
                  <a:schemeClr val="hlink"/>
                </a:solidFill>
                <a:latin typeface="Arial"/>
                <a:ea typeface="Arial"/>
                <a:cs typeface="Arial"/>
                <a:sym typeface="Arial"/>
                <a:hlinkClick r:id="rId5"/>
              </a:rPr>
              <a:t>CDC | Vaccine Confidence and Misinformation Reports</a:t>
            </a:r>
            <a:r>
              <a:rPr lang="en" sz="1900"/>
              <a:t> </a:t>
            </a:r>
            <a:endParaRPr sz="1900" dirty="0"/>
          </a:p>
          <a:p>
            <a:pPr marL="0" lvl="0" indent="0" algn="l" rtl="0">
              <a:spcBef>
                <a:spcPts val="800"/>
              </a:spcBef>
              <a:spcAft>
                <a:spcPts val="0"/>
              </a:spcAft>
              <a:buNone/>
            </a:pPr>
            <a:endParaRPr sz="1900" dirty="0"/>
          </a:p>
        </p:txBody>
      </p:sp>
      <p:sp>
        <p:nvSpPr>
          <p:cNvPr id="161" name="Google Shape;161;p27"/>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Myths Debunked With Other Sources</a:t>
            </a:r>
            <a:endParaRPr dirty="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8"/>
          <p:cNvSpPr txBox="1">
            <a:spLocks noGrp="1"/>
          </p:cNvSpPr>
          <p:nvPr>
            <p:ph type="body" idx="1"/>
          </p:nvPr>
        </p:nvSpPr>
        <p:spPr>
          <a:xfrm>
            <a:off x="652975" y="931200"/>
            <a:ext cx="7956300" cy="3300000"/>
          </a:xfrm>
          <a:prstGeom prst="rect">
            <a:avLst/>
          </a:prstGeom>
        </p:spPr>
        <p:txBody>
          <a:bodyPr spcFirstLastPara="1" wrap="square" lIns="68575" tIns="34275" rIns="68575" bIns="34275" anchor="t" anchorCtr="0">
            <a:normAutofit/>
          </a:bodyPr>
          <a:lstStyle/>
          <a:p>
            <a:pPr marL="0" lvl="0" indent="0" algn="l" rtl="0">
              <a:lnSpc>
                <a:spcPct val="150000"/>
              </a:lnSpc>
              <a:spcBef>
                <a:spcPts val="0"/>
              </a:spcBef>
              <a:spcAft>
                <a:spcPts val="0"/>
              </a:spcAft>
              <a:buNone/>
            </a:pPr>
            <a:r>
              <a:rPr lang="en" sz="1800">
                <a:latin typeface="Arial"/>
                <a:ea typeface="Arial"/>
                <a:cs typeface="Arial"/>
                <a:sym typeface="Arial"/>
              </a:rPr>
              <a:t>Spotting misinformation can be tricky, but it is very important skill to learn.</a:t>
            </a:r>
            <a:endParaRPr sz="1800" dirty="0">
              <a:latin typeface="Arial"/>
              <a:ea typeface="Arial"/>
              <a:cs typeface="Arial"/>
              <a:sym typeface="Arial"/>
            </a:endParaRPr>
          </a:p>
          <a:p>
            <a:pPr marL="0" lvl="0" indent="0" algn="l" rtl="0">
              <a:lnSpc>
                <a:spcPct val="150000"/>
              </a:lnSpc>
              <a:spcBef>
                <a:spcPts val="0"/>
              </a:spcBef>
              <a:spcAft>
                <a:spcPts val="0"/>
              </a:spcAft>
              <a:buNone/>
            </a:pPr>
            <a:r>
              <a:rPr lang="en" sz="1800">
                <a:latin typeface="Arial"/>
                <a:ea typeface="Arial"/>
                <a:cs typeface="Arial"/>
                <a:sym typeface="Arial"/>
              </a:rPr>
              <a:t>Quick-guide to spotting misinformation:  </a:t>
            </a:r>
            <a:r>
              <a:rPr lang="en" sz="1800" u="sng">
                <a:solidFill>
                  <a:schemeClr val="hlink"/>
                </a:solidFill>
                <a:latin typeface="Arial"/>
                <a:ea typeface="Arial"/>
                <a:cs typeface="Arial"/>
                <a:sym typeface="Arial"/>
                <a:hlinkClick r:id="rId3"/>
              </a:rPr>
              <a:t>Stronger | Detecting Misinformation</a:t>
            </a:r>
            <a:endParaRPr sz="1800" dirty="0">
              <a:latin typeface="Arial"/>
              <a:ea typeface="Arial"/>
              <a:cs typeface="Arial"/>
              <a:sym typeface="Arial"/>
            </a:endParaRPr>
          </a:p>
          <a:p>
            <a:pPr marL="0" lvl="0" indent="0" algn="l" rtl="0">
              <a:lnSpc>
                <a:spcPct val="150000"/>
              </a:lnSpc>
              <a:spcBef>
                <a:spcPts val="0"/>
              </a:spcBef>
              <a:spcAft>
                <a:spcPts val="0"/>
              </a:spcAft>
              <a:buNone/>
            </a:pPr>
            <a:r>
              <a:rPr lang="en" sz="1800">
                <a:latin typeface="Arial"/>
                <a:ea typeface="Arial"/>
                <a:cs typeface="Arial"/>
                <a:sym typeface="Arial"/>
              </a:rPr>
              <a:t>This source covers 4 simple steps: </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AutoNum type="arabicPeriod"/>
            </a:pPr>
            <a:r>
              <a:rPr lang="en" sz="1800">
                <a:latin typeface="Arial"/>
                <a:ea typeface="Arial"/>
                <a:cs typeface="Arial"/>
                <a:sym typeface="Arial"/>
              </a:rPr>
              <a:t>Check the source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AutoNum type="arabicPeriod"/>
            </a:pPr>
            <a:r>
              <a:rPr lang="en" sz="1800">
                <a:latin typeface="Arial"/>
                <a:ea typeface="Arial"/>
                <a:cs typeface="Arial"/>
                <a:sym typeface="Arial"/>
              </a:rPr>
              <a:t>Check the date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AutoNum type="arabicPeriod"/>
            </a:pPr>
            <a:r>
              <a:rPr lang="en" sz="1800">
                <a:latin typeface="Arial"/>
                <a:ea typeface="Arial"/>
                <a:cs typeface="Arial"/>
                <a:sym typeface="Arial"/>
              </a:rPr>
              <a:t>Check the data &amp; motive</a:t>
            </a:r>
            <a:endParaRPr sz="1800" dirty="0">
              <a:latin typeface="Arial"/>
              <a:ea typeface="Arial"/>
              <a:cs typeface="Arial"/>
              <a:sym typeface="Arial"/>
            </a:endParaRPr>
          </a:p>
          <a:p>
            <a:pPr marL="457200" lvl="0" indent="-342900" algn="l" rtl="0">
              <a:lnSpc>
                <a:spcPct val="150000"/>
              </a:lnSpc>
              <a:spcBef>
                <a:spcPts val="0"/>
              </a:spcBef>
              <a:spcAft>
                <a:spcPts val="0"/>
              </a:spcAft>
              <a:buSzPts val="1800"/>
              <a:buAutoNum type="arabicPeriod"/>
            </a:pPr>
            <a:r>
              <a:rPr lang="en" sz="1800">
                <a:latin typeface="Arial"/>
                <a:ea typeface="Arial"/>
                <a:cs typeface="Arial"/>
                <a:sym typeface="Arial"/>
              </a:rPr>
              <a:t>Use a fact checking site of you are still unsure</a:t>
            </a:r>
            <a:endParaRPr sz="1800" dirty="0">
              <a:latin typeface="Arial"/>
              <a:ea typeface="Arial"/>
              <a:cs typeface="Arial"/>
              <a:sym typeface="Arial"/>
            </a:endParaRPr>
          </a:p>
          <a:p>
            <a:pPr marL="0" lvl="0" indent="0" algn="l" rtl="0">
              <a:lnSpc>
                <a:spcPct val="150000"/>
              </a:lnSpc>
              <a:spcBef>
                <a:spcPts val="0"/>
              </a:spcBef>
              <a:spcAft>
                <a:spcPts val="0"/>
              </a:spcAft>
              <a:buNone/>
            </a:pPr>
            <a:endParaRPr sz="1100" dirty="0">
              <a:latin typeface="Arial"/>
              <a:ea typeface="Arial"/>
              <a:cs typeface="Arial"/>
              <a:sym typeface="Arial"/>
            </a:endParaRPr>
          </a:p>
        </p:txBody>
      </p:sp>
      <p:sp>
        <p:nvSpPr>
          <p:cNvPr id="167" name="Google Shape;167;p2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Spotting Misinformation</a:t>
            </a:r>
            <a:endParaRPr dirty="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Sources of Accurate Information</a:t>
            </a:r>
            <a:endParaRPr dirty="0">
              <a:solidFill>
                <a:srgbClr val="036080"/>
              </a:solidFill>
            </a:endParaRPr>
          </a:p>
        </p:txBody>
      </p:sp>
      <p:sp>
        <p:nvSpPr>
          <p:cNvPr id="173" name="Google Shape;173;p29"/>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Federal, State, Local, Tribal, &amp; National Organizations We Trust</a:t>
            </a:r>
            <a:endParaRPr sz="1400" dirty="0">
              <a:solidFill>
                <a:srgbClr val="FFC843"/>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body" idx="1"/>
          </p:nvPr>
        </p:nvSpPr>
        <p:spPr>
          <a:xfrm>
            <a:off x="1034250" y="958450"/>
            <a:ext cx="7230300" cy="3344700"/>
          </a:xfrm>
          <a:prstGeom prst="rect">
            <a:avLst/>
          </a:prstGeom>
        </p:spPr>
        <p:txBody>
          <a:bodyPr spcFirstLastPara="1" wrap="square" lIns="68575" tIns="34275" rIns="68575" bIns="34275" anchor="t" anchorCtr="0">
            <a:normAutofit fontScale="77500" lnSpcReduction="20000"/>
          </a:bodyPr>
          <a:lstStyle/>
          <a:p>
            <a:pPr marL="457200" lvl="0" indent="-322103" algn="l" rtl="0">
              <a:lnSpc>
                <a:spcPct val="150000"/>
              </a:lnSpc>
              <a:spcBef>
                <a:spcPts val="0"/>
              </a:spcBef>
              <a:spcAft>
                <a:spcPts val="0"/>
              </a:spcAft>
              <a:buSzPct val="100000"/>
              <a:buChar char="●"/>
            </a:pPr>
            <a:r>
              <a:rPr lang="en" sz="1900">
                <a:latin typeface="Arial"/>
                <a:ea typeface="Arial"/>
                <a:cs typeface="Arial"/>
                <a:sym typeface="Arial"/>
              </a:rPr>
              <a:t>Centers for Disease Control and Prevention (CDC)</a:t>
            </a:r>
            <a:endParaRPr sz="1900" dirty="0">
              <a:latin typeface="Arial"/>
              <a:ea typeface="Arial"/>
              <a:cs typeface="Arial"/>
              <a:sym typeface="Arial"/>
            </a:endParaRPr>
          </a:p>
          <a:p>
            <a:pPr marL="0" lvl="0" indent="457200" algn="l" rtl="0">
              <a:lnSpc>
                <a:spcPct val="150000"/>
              </a:lnSpc>
              <a:spcBef>
                <a:spcPts val="0"/>
              </a:spcBef>
              <a:spcAft>
                <a:spcPts val="0"/>
              </a:spcAft>
              <a:buNone/>
            </a:pPr>
            <a:r>
              <a:rPr lang="en" sz="1900" u="sng">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CDC | Coronavirus Disease 2019 (COVID-19)</a:t>
            </a:r>
            <a:endParaRPr sz="1900" dirty="0">
              <a:solidFill>
                <a:schemeClr val="accent4"/>
              </a:solidFill>
              <a:latin typeface="Arial"/>
              <a:ea typeface="Arial"/>
              <a:cs typeface="Arial"/>
              <a:sym typeface="Arial"/>
            </a:endParaRPr>
          </a:p>
          <a:p>
            <a:pPr marL="457200" lvl="0" indent="-322103" algn="l" rtl="0">
              <a:lnSpc>
                <a:spcPct val="150000"/>
              </a:lnSpc>
              <a:spcBef>
                <a:spcPts val="0"/>
              </a:spcBef>
              <a:spcAft>
                <a:spcPts val="0"/>
              </a:spcAft>
              <a:buSzPct val="100000"/>
              <a:buChar char="●"/>
            </a:pPr>
            <a:r>
              <a:rPr lang="en" sz="1900">
                <a:latin typeface="Arial"/>
                <a:ea typeface="Arial"/>
                <a:cs typeface="Arial"/>
                <a:sym typeface="Arial"/>
              </a:rPr>
              <a:t>U.S. Department of Health and Human Services (HHS)</a:t>
            </a:r>
            <a:endParaRPr sz="1900" dirty="0">
              <a:latin typeface="Arial"/>
              <a:ea typeface="Arial"/>
              <a:cs typeface="Arial"/>
              <a:sym typeface="Arial"/>
            </a:endParaRPr>
          </a:p>
          <a:p>
            <a:pPr marL="0" lvl="0" indent="457200" algn="l" rtl="0">
              <a:lnSpc>
                <a:spcPct val="150000"/>
              </a:lnSpc>
              <a:spcBef>
                <a:spcPts val="0"/>
              </a:spcBef>
              <a:spcAft>
                <a:spcPts val="0"/>
              </a:spcAft>
              <a:buNone/>
            </a:pPr>
            <a:r>
              <a:rPr lang="en" sz="1900" u="sng">
                <a:solidFill>
                  <a:schemeClr val="hlink"/>
                </a:solidFill>
                <a:latin typeface="Arial"/>
                <a:ea typeface="Arial"/>
                <a:cs typeface="Arial"/>
                <a:sym typeface="Arial"/>
                <a:hlinkClick r:id="rId4"/>
              </a:rPr>
              <a:t>HHS | Coronavirus</a:t>
            </a:r>
            <a:endParaRPr sz="1900" dirty="0">
              <a:latin typeface="Arial"/>
              <a:ea typeface="Arial"/>
              <a:cs typeface="Arial"/>
              <a:sym typeface="Arial"/>
            </a:endParaRPr>
          </a:p>
          <a:p>
            <a:pPr marL="457200" lvl="0" indent="-322103" algn="l" rtl="0">
              <a:lnSpc>
                <a:spcPct val="150000"/>
              </a:lnSpc>
              <a:spcBef>
                <a:spcPts val="0"/>
              </a:spcBef>
              <a:spcAft>
                <a:spcPts val="0"/>
              </a:spcAft>
              <a:buSzPct val="100000"/>
              <a:buFont typeface="Arial"/>
              <a:buChar char="●"/>
            </a:pPr>
            <a:r>
              <a:rPr lang="en" sz="1900">
                <a:latin typeface="Arial"/>
                <a:ea typeface="Arial"/>
                <a:cs typeface="Arial"/>
                <a:sym typeface="Arial"/>
              </a:rPr>
              <a:t>Office of Minority Health (HHS)  </a:t>
            </a:r>
            <a:endParaRPr sz="1900" dirty="0">
              <a:latin typeface="Arial"/>
              <a:ea typeface="Arial"/>
              <a:cs typeface="Arial"/>
              <a:sym typeface="Arial"/>
            </a:endParaRPr>
          </a:p>
          <a:p>
            <a:pPr marL="0" lvl="0" indent="0" algn="l" rtl="0">
              <a:lnSpc>
                <a:spcPct val="150000"/>
              </a:lnSpc>
              <a:spcBef>
                <a:spcPts val="0"/>
              </a:spcBef>
              <a:spcAft>
                <a:spcPts val="0"/>
              </a:spcAft>
              <a:buNone/>
            </a:pPr>
            <a:r>
              <a:rPr lang="en" sz="1900">
                <a:latin typeface="Arial"/>
                <a:ea typeface="Arial"/>
                <a:cs typeface="Arial"/>
                <a:sym typeface="Arial"/>
              </a:rPr>
              <a:t>       	</a:t>
            </a:r>
            <a:r>
              <a:rPr lang="en" sz="1900" u="sng">
                <a:solidFill>
                  <a:schemeClr val="hlink"/>
                </a:solidFill>
                <a:latin typeface="Arial"/>
                <a:ea typeface="Arial"/>
                <a:cs typeface="Arial"/>
                <a:sym typeface="Arial"/>
                <a:hlinkClick r:id="rId5"/>
              </a:rPr>
              <a:t>HHS | Office of Minority Health</a:t>
            </a:r>
            <a:r>
              <a:rPr lang="en" sz="1900">
                <a:latin typeface="Arial"/>
                <a:ea typeface="Arial"/>
                <a:cs typeface="Arial"/>
                <a:sym typeface="Arial"/>
              </a:rPr>
              <a:t> </a:t>
            </a:r>
            <a:endParaRPr sz="1900" dirty="0">
              <a:latin typeface="Arial"/>
              <a:ea typeface="Arial"/>
              <a:cs typeface="Arial"/>
              <a:sym typeface="Arial"/>
            </a:endParaRPr>
          </a:p>
          <a:p>
            <a:pPr marL="457200" lvl="0" indent="-322103" algn="l" rtl="0">
              <a:lnSpc>
                <a:spcPct val="150000"/>
              </a:lnSpc>
              <a:spcBef>
                <a:spcPts val="0"/>
              </a:spcBef>
              <a:spcAft>
                <a:spcPts val="0"/>
              </a:spcAft>
              <a:buSzPct val="100000"/>
              <a:buFont typeface="Arial"/>
              <a:buChar char="●"/>
            </a:pPr>
            <a:r>
              <a:rPr lang="en" sz="1900">
                <a:latin typeface="Arial"/>
                <a:ea typeface="Arial"/>
                <a:cs typeface="Arial"/>
                <a:sym typeface="Arial"/>
              </a:rPr>
              <a:t>U.S. Food and Drug Administration (FDA)</a:t>
            </a:r>
            <a:endParaRPr sz="1900" dirty="0">
              <a:latin typeface="Arial"/>
              <a:ea typeface="Arial"/>
              <a:cs typeface="Arial"/>
              <a:sym typeface="Arial"/>
            </a:endParaRPr>
          </a:p>
          <a:p>
            <a:pPr marL="457200" lvl="0" indent="0" algn="l" rtl="0">
              <a:lnSpc>
                <a:spcPct val="150000"/>
              </a:lnSpc>
              <a:spcBef>
                <a:spcPts val="0"/>
              </a:spcBef>
              <a:spcAft>
                <a:spcPts val="0"/>
              </a:spcAft>
              <a:buNone/>
            </a:pPr>
            <a:r>
              <a:rPr lang="en" sz="1900" u="sng">
                <a:solidFill>
                  <a:schemeClr val="hlink"/>
                </a:solidFill>
                <a:latin typeface="Arial"/>
                <a:ea typeface="Arial"/>
                <a:cs typeface="Arial"/>
                <a:sym typeface="Arial"/>
                <a:hlinkClick r:id="rId6"/>
              </a:rPr>
              <a:t>FDA | Coronavirus Disease 2019 (COVID-19)</a:t>
            </a:r>
            <a:r>
              <a:rPr lang="en" sz="1900">
                <a:latin typeface="Arial"/>
                <a:ea typeface="Arial"/>
                <a:cs typeface="Arial"/>
                <a:sym typeface="Arial"/>
              </a:rPr>
              <a:t> </a:t>
            </a:r>
            <a:endParaRPr sz="1900" dirty="0">
              <a:latin typeface="Arial"/>
              <a:ea typeface="Arial"/>
              <a:cs typeface="Arial"/>
              <a:sym typeface="Arial"/>
            </a:endParaRPr>
          </a:p>
          <a:p>
            <a:pPr marL="457200" lvl="0" indent="-322103" algn="l" rtl="0">
              <a:lnSpc>
                <a:spcPct val="150000"/>
              </a:lnSpc>
              <a:spcBef>
                <a:spcPts val="0"/>
              </a:spcBef>
              <a:spcAft>
                <a:spcPts val="0"/>
              </a:spcAft>
              <a:buSzPct val="100000"/>
              <a:buFont typeface="Arial"/>
              <a:buChar char="●"/>
            </a:pPr>
            <a:r>
              <a:rPr lang="en" sz="1900">
                <a:latin typeface="Arial"/>
                <a:ea typeface="Arial"/>
                <a:cs typeface="Arial"/>
                <a:sym typeface="Arial"/>
              </a:rPr>
              <a:t>Federal Emergency Management Agency (FEMA)</a:t>
            </a:r>
            <a:endParaRPr sz="1900" dirty="0">
              <a:latin typeface="Arial"/>
              <a:ea typeface="Arial"/>
              <a:cs typeface="Arial"/>
              <a:sym typeface="Arial"/>
            </a:endParaRPr>
          </a:p>
          <a:p>
            <a:pPr marL="0" lvl="0" indent="457200" algn="l" rtl="0">
              <a:lnSpc>
                <a:spcPct val="150000"/>
              </a:lnSpc>
              <a:spcBef>
                <a:spcPts val="0"/>
              </a:spcBef>
              <a:spcAft>
                <a:spcPts val="0"/>
              </a:spcAft>
              <a:buNone/>
            </a:pPr>
            <a:r>
              <a:rPr lang="en" sz="1900" u="sng">
                <a:solidFill>
                  <a:schemeClr val="hlink"/>
                </a:solidFill>
                <a:latin typeface="Arial"/>
                <a:ea typeface="Arial"/>
                <a:cs typeface="Arial"/>
                <a:sym typeface="Arial"/>
                <a:hlinkClick r:id="rId7"/>
              </a:rPr>
              <a:t>FEMA | Coronavirus (COVID-19) Response </a:t>
            </a:r>
            <a:r>
              <a:rPr lang="en" sz="1900">
                <a:latin typeface="Arial"/>
                <a:ea typeface="Arial"/>
                <a:cs typeface="Arial"/>
                <a:sym typeface="Arial"/>
              </a:rPr>
              <a:t> </a:t>
            </a:r>
            <a:endParaRPr sz="1900" dirty="0">
              <a:latin typeface="Arial"/>
              <a:ea typeface="Arial"/>
              <a:cs typeface="Arial"/>
              <a:sym typeface="Arial"/>
            </a:endParaRPr>
          </a:p>
          <a:p>
            <a:pPr marL="0" lvl="0" indent="457200" algn="l" rtl="0">
              <a:lnSpc>
                <a:spcPct val="150000"/>
              </a:lnSpc>
              <a:spcBef>
                <a:spcPts val="0"/>
              </a:spcBef>
              <a:spcAft>
                <a:spcPts val="0"/>
              </a:spcAft>
              <a:buNone/>
            </a:pPr>
            <a:endParaRPr sz="1900" dirty="0">
              <a:latin typeface="Arial"/>
              <a:ea typeface="Arial"/>
              <a:cs typeface="Arial"/>
              <a:sym typeface="Arial"/>
            </a:endParaRPr>
          </a:p>
        </p:txBody>
      </p:sp>
      <p:sp>
        <p:nvSpPr>
          <p:cNvPr id="179" name="Google Shape;179;p3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Federal </a:t>
            </a:r>
            <a:endParaRPr dirty="0">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31"/>
          <p:cNvSpPr txBox="1">
            <a:spLocks noGrp="1"/>
          </p:cNvSpPr>
          <p:nvPr>
            <p:ph type="body" idx="1"/>
          </p:nvPr>
        </p:nvSpPr>
        <p:spPr>
          <a:xfrm>
            <a:off x="987125" y="962525"/>
            <a:ext cx="7152300" cy="3256200"/>
          </a:xfrm>
          <a:prstGeom prst="rect">
            <a:avLst/>
          </a:prstGeom>
        </p:spPr>
        <p:txBody>
          <a:bodyPr spcFirstLastPara="1" wrap="square" lIns="68575" tIns="34275" rIns="68575" bIns="34275" anchor="t" anchorCtr="0">
            <a:noAutofit/>
          </a:bodyPr>
          <a:lstStyle/>
          <a:p>
            <a:pPr marL="457200" lvl="0" indent="-339725" algn="l" rtl="0">
              <a:lnSpc>
                <a:spcPct val="100000"/>
              </a:lnSpc>
              <a:spcBef>
                <a:spcPts val="0"/>
              </a:spcBef>
              <a:spcAft>
                <a:spcPts val="0"/>
              </a:spcAft>
              <a:buSzPts val="1750"/>
              <a:buFont typeface="Arial"/>
              <a:buChar char="●"/>
            </a:pPr>
            <a:r>
              <a:rPr lang="en" sz="1750">
                <a:latin typeface="Arial"/>
                <a:ea typeface="Arial"/>
                <a:cs typeface="Arial"/>
                <a:sym typeface="Arial"/>
              </a:rPr>
              <a:t>Nebraska Department of Health and Human Services (DHHS): </a:t>
            </a:r>
            <a:r>
              <a:rPr lang="en" sz="1750" u="sng">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NE-DHHS | Coronavirus Disease (COVID-19)</a:t>
            </a:r>
            <a:endParaRPr sz="1750" dirty="0">
              <a:solidFill>
                <a:schemeClr val="accent4"/>
              </a:solidFill>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a:latin typeface="Arial"/>
                <a:ea typeface="Arial"/>
                <a:cs typeface="Arial"/>
                <a:sym typeface="Arial"/>
              </a:rPr>
              <a:t>Bryan Health: </a:t>
            </a:r>
            <a:r>
              <a:rPr lang="en" sz="1750" u="sng">
                <a:solidFill>
                  <a:schemeClr val="hlink"/>
                </a:solidFill>
                <a:latin typeface="Arial"/>
                <a:ea typeface="Arial"/>
                <a:cs typeface="Arial"/>
                <a:sym typeface="Arial"/>
                <a:hlinkClick r:id="rId4"/>
              </a:rPr>
              <a:t>Bryan Health | COVID-19</a:t>
            </a:r>
            <a:r>
              <a:rPr lang="en" sz="1750">
                <a:latin typeface="Arial"/>
                <a:ea typeface="Arial"/>
                <a:cs typeface="Arial"/>
                <a:sym typeface="Arial"/>
              </a:rPr>
              <a:t> </a:t>
            </a:r>
            <a:endParaRPr sz="1750" dirty="0">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a:latin typeface="Arial"/>
                <a:ea typeface="Arial"/>
                <a:cs typeface="Arial"/>
                <a:sym typeface="Arial"/>
              </a:rPr>
              <a:t>CHI Health: </a:t>
            </a:r>
            <a:r>
              <a:rPr lang="en" sz="1750" u="sng">
                <a:solidFill>
                  <a:schemeClr val="dk2"/>
                </a:solidFill>
                <a:latin typeface="Arial"/>
                <a:ea typeface="Arial"/>
                <a:cs typeface="Arial"/>
                <a:sym typeface="Arial"/>
                <a:hlinkClick r:id="rId5">
                  <a:extLst>
                    <a:ext uri="{A12FA001-AC4F-418D-AE19-62706E023703}">
                      <ahyp:hlinkClr xmlns:ahyp="http://schemas.microsoft.com/office/drawing/2018/hyperlinkcolor" val="tx"/>
                    </a:ext>
                  </a:extLst>
                </a:hlinkClick>
              </a:rPr>
              <a:t>CHI Health | Coronavirus (COVID-19)</a:t>
            </a:r>
            <a:r>
              <a:rPr lang="en" sz="1750">
                <a:latin typeface="Arial"/>
                <a:ea typeface="Arial"/>
                <a:cs typeface="Arial"/>
                <a:sym typeface="Arial"/>
              </a:rPr>
              <a:t> </a:t>
            </a:r>
            <a:endParaRPr sz="1750" dirty="0">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a:latin typeface="Arial"/>
                <a:ea typeface="Arial"/>
                <a:cs typeface="Arial"/>
                <a:sym typeface="Arial"/>
              </a:rPr>
              <a:t>Methodist: </a:t>
            </a:r>
            <a:r>
              <a:rPr lang="en" sz="1750" u="sng">
                <a:solidFill>
                  <a:schemeClr val="hlink"/>
                </a:solidFill>
                <a:latin typeface="Arial"/>
                <a:ea typeface="Arial"/>
                <a:cs typeface="Arial"/>
                <a:sym typeface="Arial"/>
                <a:hlinkClick r:id="rId6"/>
              </a:rPr>
              <a:t>Methodist | COVID-19 Information</a:t>
            </a:r>
            <a:r>
              <a:rPr lang="en" sz="1750">
                <a:latin typeface="Arial"/>
                <a:ea typeface="Arial"/>
                <a:cs typeface="Arial"/>
                <a:sym typeface="Arial"/>
              </a:rPr>
              <a:t> </a:t>
            </a:r>
            <a:endParaRPr sz="1750" dirty="0">
              <a:latin typeface="Arial"/>
              <a:ea typeface="Arial"/>
              <a:cs typeface="Arial"/>
              <a:sym typeface="Arial"/>
            </a:endParaRPr>
          </a:p>
          <a:p>
            <a:pPr marL="457200" lvl="0" indent="-339725" algn="l" rtl="0">
              <a:lnSpc>
                <a:spcPct val="100000"/>
              </a:lnSpc>
              <a:spcBef>
                <a:spcPts val="1000"/>
              </a:spcBef>
              <a:spcAft>
                <a:spcPts val="0"/>
              </a:spcAft>
              <a:buSzPts val="1750"/>
              <a:buFont typeface="Arial"/>
              <a:buChar char="●"/>
            </a:pPr>
            <a:r>
              <a:rPr lang="en" sz="1750">
                <a:latin typeface="Arial"/>
                <a:ea typeface="Arial"/>
                <a:cs typeface="Arial"/>
                <a:sym typeface="Arial"/>
              </a:rPr>
              <a:t>Nebraska Medicine: </a:t>
            </a:r>
            <a:r>
              <a:rPr lang="en" sz="1750" u="sng">
                <a:solidFill>
                  <a:schemeClr val="hlink"/>
                </a:solidFill>
                <a:latin typeface="Arial"/>
                <a:ea typeface="Arial"/>
                <a:cs typeface="Arial"/>
                <a:sym typeface="Arial"/>
                <a:hlinkClick r:id="rId7"/>
              </a:rPr>
              <a:t>Nebraska Medicine | Coronavirus (COVID-19)</a:t>
            </a:r>
            <a:r>
              <a:rPr lang="en" sz="1750">
                <a:latin typeface="Arial"/>
                <a:ea typeface="Arial"/>
                <a:cs typeface="Arial"/>
                <a:sym typeface="Arial"/>
              </a:rPr>
              <a:t> </a:t>
            </a:r>
            <a:endParaRPr sz="1750" dirty="0">
              <a:latin typeface="Arial"/>
              <a:ea typeface="Arial"/>
              <a:cs typeface="Arial"/>
              <a:sym typeface="Arial"/>
            </a:endParaRPr>
          </a:p>
          <a:p>
            <a:pPr marL="457200" lvl="0" indent="-336550" algn="l" rtl="0">
              <a:lnSpc>
                <a:spcPct val="100000"/>
              </a:lnSpc>
              <a:spcBef>
                <a:spcPts val="1000"/>
              </a:spcBef>
              <a:spcAft>
                <a:spcPts val="0"/>
              </a:spcAft>
              <a:buSzPts val="1700"/>
              <a:buFont typeface="Arial"/>
              <a:buChar char="●"/>
            </a:pPr>
            <a:r>
              <a:rPr lang="en" sz="1750">
                <a:latin typeface="Arial"/>
                <a:ea typeface="Arial"/>
                <a:cs typeface="Arial"/>
                <a:sym typeface="Arial"/>
              </a:rPr>
              <a:t>Community Action Partnership: </a:t>
            </a:r>
            <a:r>
              <a:rPr lang="en" sz="1750" u="sng">
                <a:solidFill>
                  <a:schemeClr val="hlink"/>
                </a:solidFill>
                <a:latin typeface="Arial"/>
                <a:ea typeface="Arial"/>
                <a:cs typeface="Arial"/>
                <a:sym typeface="Arial"/>
                <a:hlinkClick r:id="rId8"/>
              </a:rPr>
              <a:t>Community Action of Nebraska</a:t>
            </a:r>
            <a:r>
              <a:rPr lang="en" sz="1700">
                <a:latin typeface="Arial"/>
                <a:ea typeface="Arial"/>
                <a:cs typeface="Arial"/>
                <a:sym typeface="Arial"/>
              </a:rPr>
              <a:t> </a:t>
            </a:r>
            <a:endParaRPr sz="1700" dirty="0">
              <a:latin typeface="Arial"/>
              <a:ea typeface="Arial"/>
              <a:cs typeface="Arial"/>
              <a:sym typeface="Arial"/>
            </a:endParaRPr>
          </a:p>
        </p:txBody>
      </p:sp>
      <p:sp>
        <p:nvSpPr>
          <p:cNvPr id="185" name="Google Shape;185;p3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State &amp; Healthcare Systems </a:t>
            </a:r>
            <a:endParaRPr dirty="0">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body" idx="1"/>
          </p:nvPr>
        </p:nvSpPr>
        <p:spPr>
          <a:xfrm>
            <a:off x="952500" y="1082375"/>
            <a:ext cx="7256400" cy="3136200"/>
          </a:xfrm>
          <a:prstGeom prst="rect">
            <a:avLst/>
          </a:prstGeom>
        </p:spPr>
        <p:txBody>
          <a:bodyPr spcFirstLastPara="1" wrap="square" lIns="68575" tIns="34275" rIns="68575" bIns="34275" anchor="t" anchorCtr="0">
            <a:normAutofit/>
          </a:bodyPr>
          <a:lstStyle/>
          <a:p>
            <a:pPr marL="457200" lvl="0" indent="-349250" algn="l" rtl="0">
              <a:lnSpc>
                <a:spcPct val="100000"/>
              </a:lnSpc>
              <a:spcBef>
                <a:spcPts val="0"/>
              </a:spcBef>
              <a:spcAft>
                <a:spcPts val="0"/>
              </a:spcAft>
              <a:buSzPts val="1900"/>
              <a:buChar char="●"/>
            </a:pPr>
            <a:r>
              <a:rPr lang="en" sz="1900">
                <a:latin typeface="Arial"/>
                <a:ea typeface="Arial"/>
                <a:cs typeface="Arial"/>
                <a:sym typeface="Arial"/>
              </a:rPr>
              <a:t>Local Health Departments</a:t>
            </a:r>
            <a:endParaRPr sz="1900" dirty="0">
              <a:latin typeface="Arial"/>
              <a:ea typeface="Arial"/>
              <a:cs typeface="Arial"/>
              <a:sym typeface="Arial"/>
            </a:endParaRPr>
          </a:p>
          <a:p>
            <a:pPr marL="914400" lvl="1" indent="-349250" algn="l" rtl="0">
              <a:lnSpc>
                <a:spcPct val="100000"/>
              </a:lnSpc>
              <a:spcBef>
                <a:spcPts val="0"/>
              </a:spcBef>
              <a:spcAft>
                <a:spcPts val="0"/>
              </a:spcAft>
              <a:buClr>
                <a:schemeClr val="dk1"/>
              </a:buClr>
              <a:buSzPts val="1900"/>
              <a:buChar char="○"/>
            </a:pPr>
            <a:r>
              <a:rPr lang="en" sz="1900">
                <a:latin typeface="Arial"/>
                <a:ea typeface="Arial"/>
                <a:cs typeface="Arial"/>
                <a:sym typeface="Arial"/>
              </a:rPr>
              <a:t>Find your local health department here: </a:t>
            </a:r>
            <a:r>
              <a:rPr lang="en" sz="1900" u="sng">
                <a:solidFill>
                  <a:schemeClr val="dk2"/>
                </a:solidFill>
                <a:latin typeface="Arial"/>
                <a:ea typeface="Arial"/>
                <a:cs typeface="Arial"/>
                <a:sym typeface="Arial"/>
                <a:hlinkClick r:id="rId3">
                  <a:extLst>
                    <a:ext uri="{A12FA001-AC4F-418D-AE19-62706E023703}">
                      <ahyp:hlinkClr xmlns:ahyp="http://schemas.microsoft.com/office/drawing/2018/hyperlinkcolor" val="tx"/>
                    </a:ext>
                  </a:extLst>
                </a:hlinkClick>
              </a:rPr>
              <a:t>Nebraska Local Health Departments</a:t>
            </a:r>
            <a:endParaRPr sz="1900" dirty="0">
              <a:solidFill>
                <a:schemeClr val="dk2"/>
              </a:solidFill>
              <a:latin typeface="Arial"/>
              <a:ea typeface="Arial"/>
              <a:cs typeface="Arial"/>
              <a:sym typeface="Arial"/>
            </a:endParaRPr>
          </a:p>
          <a:p>
            <a:pPr marL="914400" lvl="0" indent="0" algn="l" rtl="0">
              <a:lnSpc>
                <a:spcPct val="100000"/>
              </a:lnSpc>
              <a:spcBef>
                <a:spcPts val="1000"/>
              </a:spcBef>
              <a:spcAft>
                <a:spcPts val="0"/>
              </a:spcAft>
              <a:buNone/>
            </a:pPr>
            <a:endParaRPr sz="1000" dirty="0">
              <a:solidFill>
                <a:schemeClr val="dk2"/>
              </a:solidFill>
              <a:latin typeface="Arial"/>
              <a:ea typeface="Arial"/>
              <a:cs typeface="Arial"/>
              <a:sym typeface="Arial"/>
            </a:endParaRPr>
          </a:p>
          <a:p>
            <a:pPr marL="457200" lvl="0" indent="-349250" algn="l" rtl="0">
              <a:lnSpc>
                <a:spcPct val="100000"/>
              </a:lnSpc>
              <a:spcBef>
                <a:spcPts val="1000"/>
              </a:spcBef>
              <a:spcAft>
                <a:spcPts val="0"/>
              </a:spcAft>
              <a:buSzPts val="1900"/>
              <a:buChar char="●"/>
            </a:pPr>
            <a:r>
              <a:rPr lang="en" sz="1900">
                <a:latin typeface="Arial"/>
                <a:ea typeface="Arial"/>
                <a:cs typeface="Arial"/>
                <a:sym typeface="Arial"/>
              </a:rPr>
              <a:t>Local</a:t>
            </a:r>
            <a:r>
              <a:rPr lang="en" sz="1900">
                <a:solidFill>
                  <a:schemeClr val="accent4"/>
                </a:solidFill>
                <a:latin typeface="Arial"/>
                <a:ea typeface="Arial"/>
                <a:cs typeface="Arial"/>
                <a:sym typeface="Arial"/>
              </a:rPr>
              <a:t> </a:t>
            </a:r>
            <a:r>
              <a:rPr lang="en" sz="1900">
                <a:latin typeface="Arial"/>
                <a:ea typeface="Arial"/>
                <a:cs typeface="Arial"/>
                <a:sym typeface="Arial"/>
              </a:rPr>
              <a:t>Medical Schools &amp; Colleges of Public Health</a:t>
            </a:r>
            <a:r>
              <a:rPr lang="en" sz="1900">
                <a:solidFill>
                  <a:schemeClr val="accent4"/>
                </a:solidFill>
                <a:latin typeface="Arial"/>
                <a:ea typeface="Arial"/>
                <a:cs typeface="Arial"/>
                <a:sym typeface="Arial"/>
              </a:rPr>
              <a:t> </a:t>
            </a:r>
            <a:endParaRPr sz="1900" dirty="0">
              <a:solidFill>
                <a:schemeClr val="accent4"/>
              </a:solidFill>
              <a:latin typeface="Arial"/>
              <a:ea typeface="Arial"/>
              <a:cs typeface="Arial"/>
              <a:sym typeface="Arial"/>
            </a:endParaRPr>
          </a:p>
          <a:p>
            <a:pPr marL="914400" lvl="1" indent="-349250" algn="l" rtl="0">
              <a:lnSpc>
                <a:spcPct val="100000"/>
              </a:lnSpc>
              <a:spcBef>
                <a:spcPts val="0"/>
              </a:spcBef>
              <a:spcAft>
                <a:spcPts val="0"/>
              </a:spcAft>
              <a:buClr>
                <a:schemeClr val="dk1"/>
              </a:buClr>
              <a:buSzPts val="1900"/>
              <a:buFont typeface="Arial"/>
              <a:buChar char="○"/>
            </a:pPr>
            <a:r>
              <a:rPr lang="en" sz="1900" u="sng">
                <a:solidFill>
                  <a:schemeClr val="accent4"/>
                </a:solidFill>
                <a:latin typeface="Arial"/>
                <a:ea typeface="Arial"/>
                <a:cs typeface="Arial"/>
                <a:sym typeface="Arial"/>
                <a:hlinkClick r:id="rId4">
                  <a:extLst>
                    <a:ext uri="{A12FA001-AC4F-418D-AE19-62706E023703}">
                      <ahyp:hlinkClr xmlns:ahyp="http://schemas.microsoft.com/office/drawing/2018/hyperlinkcolor" val="tx"/>
                    </a:ext>
                  </a:extLst>
                </a:hlinkClick>
              </a:rPr>
              <a:t>UNMC | Coronavirus (COVID-19) Resources</a:t>
            </a:r>
            <a:r>
              <a:rPr lang="en" sz="1900">
                <a:solidFill>
                  <a:schemeClr val="accent4"/>
                </a:solidFill>
                <a:latin typeface="Arial"/>
                <a:ea typeface="Arial"/>
                <a:cs typeface="Arial"/>
                <a:sym typeface="Arial"/>
              </a:rPr>
              <a:t> </a:t>
            </a:r>
            <a:endParaRPr sz="1900" dirty="0">
              <a:solidFill>
                <a:schemeClr val="accent4"/>
              </a:solidFill>
              <a:latin typeface="Arial"/>
              <a:ea typeface="Arial"/>
              <a:cs typeface="Arial"/>
              <a:sym typeface="Arial"/>
            </a:endParaRPr>
          </a:p>
          <a:p>
            <a:pPr marL="914400" lvl="0" indent="0" algn="l" rtl="0">
              <a:lnSpc>
                <a:spcPct val="100000"/>
              </a:lnSpc>
              <a:spcBef>
                <a:spcPts val="1000"/>
              </a:spcBef>
              <a:spcAft>
                <a:spcPts val="0"/>
              </a:spcAft>
              <a:buNone/>
            </a:pPr>
            <a:endParaRPr sz="1000" dirty="0">
              <a:solidFill>
                <a:schemeClr val="accent4"/>
              </a:solidFill>
              <a:latin typeface="Arial"/>
              <a:ea typeface="Arial"/>
              <a:cs typeface="Arial"/>
              <a:sym typeface="Arial"/>
            </a:endParaRPr>
          </a:p>
          <a:p>
            <a:pPr marL="457200" lvl="0" indent="-349250" algn="l" rtl="0">
              <a:lnSpc>
                <a:spcPct val="100000"/>
              </a:lnSpc>
              <a:spcBef>
                <a:spcPts val="1000"/>
              </a:spcBef>
              <a:spcAft>
                <a:spcPts val="0"/>
              </a:spcAft>
              <a:buSzPts val="1900"/>
              <a:buFont typeface="Arial"/>
              <a:buChar char="●"/>
            </a:pPr>
            <a:r>
              <a:rPr lang="en" sz="1900">
                <a:latin typeface="Arial"/>
                <a:ea typeface="Arial"/>
                <a:cs typeface="Arial"/>
                <a:sym typeface="Arial"/>
              </a:rPr>
              <a:t>Local Community Based Organizations</a:t>
            </a:r>
            <a:endParaRPr sz="1900" dirty="0">
              <a:latin typeface="Arial"/>
              <a:ea typeface="Arial"/>
              <a:cs typeface="Arial"/>
              <a:sym typeface="Arial"/>
            </a:endParaRPr>
          </a:p>
          <a:p>
            <a:pPr marL="0" lvl="0" indent="0" algn="l" rtl="0">
              <a:spcBef>
                <a:spcPts val="800"/>
              </a:spcBef>
              <a:spcAft>
                <a:spcPts val="0"/>
              </a:spcAft>
              <a:buNone/>
            </a:pPr>
            <a:endParaRPr dirty="0"/>
          </a:p>
        </p:txBody>
      </p:sp>
      <p:sp>
        <p:nvSpPr>
          <p:cNvPr id="191" name="Google Shape;191;p3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Local </a:t>
            </a:r>
            <a:endParaRPr dirty="0">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33"/>
          <p:cNvSpPr txBox="1">
            <a:spLocks noGrp="1"/>
          </p:cNvSpPr>
          <p:nvPr>
            <p:ph type="body" idx="1"/>
          </p:nvPr>
        </p:nvSpPr>
        <p:spPr>
          <a:xfrm>
            <a:off x="909150" y="949000"/>
            <a:ext cx="7325700" cy="3282300"/>
          </a:xfrm>
          <a:prstGeom prst="rect">
            <a:avLst/>
          </a:prstGeom>
        </p:spPr>
        <p:txBody>
          <a:bodyPr spcFirstLastPara="1" wrap="square" lIns="68575" tIns="34275" rIns="68575" bIns="34275" anchor="t" anchorCtr="0">
            <a:normAutofit fontScale="47500" lnSpcReduction="20000"/>
          </a:bodyPr>
          <a:lstStyle/>
          <a:p>
            <a:pPr marL="457200" lvl="0" indent="-349250" algn="l" rtl="0">
              <a:lnSpc>
                <a:spcPct val="100000"/>
              </a:lnSpc>
              <a:spcBef>
                <a:spcPts val="800"/>
              </a:spcBef>
              <a:spcAft>
                <a:spcPts val="0"/>
              </a:spcAft>
              <a:buSzPct val="100000"/>
              <a:buChar char="●"/>
            </a:pPr>
            <a:r>
              <a:rPr lang="en" sz="4000">
                <a:latin typeface="Arial"/>
                <a:ea typeface="Arial"/>
                <a:cs typeface="Arial"/>
                <a:sym typeface="Arial"/>
              </a:rPr>
              <a:t>Indian Health Services (IHS)</a:t>
            </a:r>
            <a:endParaRPr sz="4000" dirty="0">
              <a:latin typeface="Arial"/>
              <a:ea typeface="Arial"/>
              <a:cs typeface="Arial"/>
              <a:sym typeface="Arial"/>
            </a:endParaRPr>
          </a:p>
          <a:p>
            <a:pPr marL="457200" lvl="0" indent="0" algn="l" rtl="0">
              <a:lnSpc>
                <a:spcPct val="100000"/>
              </a:lnSpc>
              <a:spcBef>
                <a:spcPts val="800"/>
              </a:spcBef>
              <a:spcAft>
                <a:spcPts val="0"/>
              </a:spcAft>
              <a:buNone/>
            </a:pPr>
            <a:r>
              <a:rPr lang="en" sz="4000" u="sng">
                <a:solidFill>
                  <a:schemeClr val="hlink"/>
                </a:solidFill>
                <a:latin typeface="Arial"/>
                <a:ea typeface="Arial"/>
                <a:cs typeface="Arial"/>
                <a:sym typeface="Arial"/>
                <a:hlinkClick r:id="rId3"/>
              </a:rPr>
              <a:t>Indian Health Services | Coronavirus </a:t>
            </a:r>
            <a:r>
              <a:rPr lang="en" sz="4000">
                <a:latin typeface="Arial"/>
                <a:ea typeface="Arial"/>
                <a:cs typeface="Arial"/>
                <a:sym typeface="Arial"/>
              </a:rPr>
              <a:t> </a:t>
            </a:r>
            <a:endParaRPr sz="4000" dirty="0">
              <a:latin typeface="Arial"/>
              <a:ea typeface="Arial"/>
              <a:cs typeface="Arial"/>
              <a:sym typeface="Arial"/>
            </a:endParaRPr>
          </a:p>
          <a:p>
            <a:pPr marL="457200" lvl="0" indent="0" algn="l" rtl="0">
              <a:lnSpc>
                <a:spcPct val="100000"/>
              </a:lnSpc>
              <a:spcBef>
                <a:spcPts val="800"/>
              </a:spcBef>
              <a:spcAft>
                <a:spcPts val="0"/>
              </a:spcAft>
              <a:buNone/>
            </a:pPr>
            <a:endParaRPr sz="4000" dirty="0">
              <a:latin typeface="Arial"/>
              <a:ea typeface="Arial"/>
              <a:cs typeface="Arial"/>
              <a:sym typeface="Arial"/>
            </a:endParaRPr>
          </a:p>
          <a:p>
            <a:pPr marL="457200" lvl="0" indent="-349250" algn="l" rtl="0">
              <a:lnSpc>
                <a:spcPct val="100000"/>
              </a:lnSpc>
              <a:spcBef>
                <a:spcPts val="1000"/>
              </a:spcBef>
              <a:spcAft>
                <a:spcPts val="0"/>
              </a:spcAft>
              <a:buSzPct val="100000"/>
              <a:buChar char="●"/>
            </a:pPr>
            <a:r>
              <a:rPr lang="en" sz="4000">
                <a:latin typeface="Arial"/>
                <a:ea typeface="Arial"/>
                <a:cs typeface="Arial"/>
                <a:sym typeface="Arial"/>
              </a:rPr>
              <a:t>Winnebago</a:t>
            </a:r>
            <a:endParaRPr sz="4000" dirty="0">
              <a:latin typeface="Arial"/>
              <a:ea typeface="Arial"/>
              <a:cs typeface="Arial"/>
              <a:sym typeface="Arial"/>
            </a:endParaRPr>
          </a:p>
          <a:p>
            <a:pPr marL="0" lvl="0" indent="457200" algn="l" rtl="0">
              <a:lnSpc>
                <a:spcPct val="100000"/>
              </a:lnSpc>
              <a:spcBef>
                <a:spcPts val="800"/>
              </a:spcBef>
              <a:spcAft>
                <a:spcPts val="0"/>
              </a:spcAft>
              <a:buNone/>
            </a:pPr>
            <a:r>
              <a:rPr lang="en" sz="4000" u="sng">
                <a:solidFill>
                  <a:schemeClr val="hlink"/>
                </a:solidFill>
                <a:latin typeface="Arial"/>
                <a:ea typeface="Arial"/>
                <a:cs typeface="Arial"/>
                <a:sym typeface="Arial"/>
                <a:hlinkClick r:id="rId4"/>
              </a:rPr>
              <a:t>Winnebago Public Health Department | COVID-19</a:t>
            </a:r>
            <a:r>
              <a:rPr lang="en" sz="4000">
                <a:latin typeface="Arial"/>
                <a:ea typeface="Arial"/>
                <a:cs typeface="Arial"/>
                <a:sym typeface="Arial"/>
              </a:rPr>
              <a:t> </a:t>
            </a:r>
            <a:endParaRPr sz="4000" dirty="0">
              <a:latin typeface="Arial"/>
              <a:ea typeface="Arial"/>
              <a:cs typeface="Arial"/>
              <a:sym typeface="Arial"/>
            </a:endParaRPr>
          </a:p>
          <a:p>
            <a:pPr marL="0" lvl="0" indent="0" algn="l" rtl="0">
              <a:lnSpc>
                <a:spcPct val="100000"/>
              </a:lnSpc>
              <a:spcBef>
                <a:spcPts val="800"/>
              </a:spcBef>
              <a:spcAft>
                <a:spcPts val="0"/>
              </a:spcAft>
              <a:buNone/>
            </a:pPr>
            <a:endParaRPr sz="4000" dirty="0">
              <a:latin typeface="Arial"/>
              <a:ea typeface="Arial"/>
              <a:cs typeface="Arial"/>
              <a:sym typeface="Arial"/>
            </a:endParaRPr>
          </a:p>
          <a:p>
            <a:pPr marL="457200" lvl="0" indent="-349250" algn="l" rtl="0">
              <a:lnSpc>
                <a:spcPct val="100000"/>
              </a:lnSpc>
              <a:spcBef>
                <a:spcPts val="800"/>
              </a:spcBef>
              <a:spcAft>
                <a:spcPts val="0"/>
              </a:spcAft>
              <a:buSzPct val="100000"/>
              <a:buChar char="●"/>
            </a:pPr>
            <a:r>
              <a:rPr lang="en" sz="4000">
                <a:latin typeface="Arial"/>
                <a:ea typeface="Arial"/>
                <a:cs typeface="Arial"/>
                <a:sym typeface="Arial"/>
              </a:rPr>
              <a:t>Ponca</a:t>
            </a:r>
            <a:endParaRPr sz="4000" dirty="0">
              <a:latin typeface="Arial"/>
              <a:ea typeface="Arial"/>
              <a:cs typeface="Arial"/>
              <a:sym typeface="Arial"/>
            </a:endParaRPr>
          </a:p>
          <a:p>
            <a:pPr marL="0" lvl="0" indent="457200" algn="l" rtl="0">
              <a:lnSpc>
                <a:spcPct val="100000"/>
              </a:lnSpc>
              <a:spcBef>
                <a:spcPts val="800"/>
              </a:spcBef>
              <a:spcAft>
                <a:spcPts val="0"/>
              </a:spcAft>
              <a:buNone/>
            </a:pPr>
            <a:r>
              <a:rPr lang="en" sz="4000" u="sng">
                <a:solidFill>
                  <a:schemeClr val="hlink"/>
                </a:solidFill>
                <a:latin typeface="Arial"/>
                <a:ea typeface="Arial"/>
                <a:cs typeface="Arial"/>
                <a:sym typeface="Arial"/>
                <a:hlinkClick r:id="rId5"/>
              </a:rPr>
              <a:t>Ponca Tribe of Nebraska | COVID-19 News</a:t>
            </a:r>
            <a:r>
              <a:rPr lang="en" sz="4000">
                <a:latin typeface="Arial"/>
                <a:ea typeface="Arial"/>
                <a:cs typeface="Arial"/>
                <a:sym typeface="Arial"/>
              </a:rPr>
              <a:t> </a:t>
            </a:r>
            <a:endParaRPr sz="4000" dirty="0">
              <a:latin typeface="Arial"/>
              <a:ea typeface="Arial"/>
              <a:cs typeface="Arial"/>
              <a:sym typeface="Arial"/>
            </a:endParaRPr>
          </a:p>
          <a:p>
            <a:pPr marL="0" lvl="0" indent="0" algn="l" rtl="0">
              <a:lnSpc>
                <a:spcPct val="100000"/>
              </a:lnSpc>
              <a:spcBef>
                <a:spcPts val="800"/>
              </a:spcBef>
              <a:spcAft>
                <a:spcPts val="0"/>
              </a:spcAft>
              <a:buNone/>
            </a:pPr>
            <a:endParaRPr sz="1900" dirty="0"/>
          </a:p>
          <a:p>
            <a:pPr marL="0" lvl="0" indent="0" algn="l" rtl="0">
              <a:spcBef>
                <a:spcPts val="800"/>
              </a:spcBef>
              <a:spcAft>
                <a:spcPts val="0"/>
              </a:spcAft>
              <a:buNone/>
            </a:pPr>
            <a:endParaRPr dirty="0"/>
          </a:p>
          <a:p>
            <a:pPr marL="457200" lvl="0" indent="0" algn="l" rtl="0">
              <a:spcBef>
                <a:spcPts val="800"/>
              </a:spcBef>
              <a:spcAft>
                <a:spcPts val="0"/>
              </a:spcAft>
              <a:buNone/>
            </a:pPr>
            <a:endParaRPr dirty="0"/>
          </a:p>
        </p:txBody>
      </p:sp>
      <p:sp>
        <p:nvSpPr>
          <p:cNvPr id="197" name="Google Shape;197;p3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Tribal </a:t>
            </a:r>
            <a:endParaRPr dirty="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4"/>
          <p:cNvSpPr txBox="1">
            <a:spLocks noGrp="1"/>
          </p:cNvSpPr>
          <p:nvPr>
            <p:ph type="body" idx="1"/>
          </p:nvPr>
        </p:nvSpPr>
        <p:spPr>
          <a:xfrm>
            <a:off x="917875" y="1020975"/>
            <a:ext cx="7308300" cy="3197700"/>
          </a:xfrm>
          <a:prstGeom prst="rect">
            <a:avLst/>
          </a:prstGeom>
        </p:spPr>
        <p:txBody>
          <a:bodyPr spcFirstLastPara="1" wrap="square" lIns="68575" tIns="34275" rIns="68575" bIns="34275" anchor="t" anchorCtr="0">
            <a:normAutofit fontScale="77500" lnSpcReduction="20000"/>
          </a:bodyPr>
          <a:lstStyle/>
          <a:p>
            <a:pPr marL="457200" lvl="0" indent="-328453" algn="l" rtl="0">
              <a:lnSpc>
                <a:spcPct val="115000"/>
              </a:lnSpc>
              <a:spcBef>
                <a:spcPts val="0"/>
              </a:spcBef>
              <a:spcAft>
                <a:spcPts val="0"/>
              </a:spcAft>
              <a:buSzPct val="100000"/>
              <a:buChar char="●"/>
            </a:pPr>
            <a:r>
              <a:rPr lang="en" sz="2029">
                <a:latin typeface="Arial"/>
                <a:ea typeface="Arial"/>
                <a:cs typeface="Arial"/>
                <a:sym typeface="Arial"/>
              </a:rPr>
              <a:t>World Health Organization (WHO)</a:t>
            </a:r>
            <a:endParaRPr sz="202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accent4"/>
                </a:solidFill>
                <a:latin typeface="Arial"/>
                <a:ea typeface="Arial"/>
                <a:cs typeface="Arial"/>
                <a:sym typeface="Arial"/>
                <a:hlinkClick r:id="rId3">
                  <a:extLst>
                    <a:ext uri="{A12FA001-AC4F-418D-AE19-62706E023703}">
                      <ahyp:hlinkClr xmlns:ahyp="http://schemas.microsoft.com/office/drawing/2018/hyperlinkcolor" val="tx"/>
                    </a:ext>
                  </a:extLst>
                </a:hlinkClick>
              </a:rPr>
              <a:t>WHO | Coronavirus disease (COVID-19) pandemic</a:t>
            </a:r>
            <a:endParaRPr sz="2029" dirty="0">
              <a:solidFill>
                <a:schemeClr val="accent4"/>
              </a:solidFill>
              <a:latin typeface="Arial"/>
              <a:ea typeface="Arial"/>
              <a:cs typeface="Arial"/>
              <a:sym typeface="Arial"/>
            </a:endParaRPr>
          </a:p>
          <a:p>
            <a:pPr marL="457200" lvl="0" indent="-328453" algn="l" rtl="0">
              <a:lnSpc>
                <a:spcPct val="115000"/>
              </a:lnSpc>
              <a:spcBef>
                <a:spcPts val="1000"/>
              </a:spcBef>
              <a:spcAft>
                <a:spcPts val="0"/>
              </a:spcAft>
              <a:buSzPct val="100000"/>
              <a:buChar char="●"/>
            </a:pPr>
            <a:r>
              <a:rPr lang="en" sz="2029">
                <a:latin typeface="Arial"/>
                <a:ea typeface="Arial"/>
                <a:cs typeface="Arial"/>
                <a:sym typeface="Arial"/>
              </a:rPr>
              <a:t>Ad Council</a:t>
            </a:r>
            <a:endParaRPr sz="202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hlink"/>
                </a:solidFill>
                <a:latin typeface="Arial"/>
                <a:ea typeface="Arial"/>
                <a:cs typeface="Arial"/>
                <a:sym typeface="Arial"/>
                <a:hlinkClick r:id="rId4"/>
              </a:rPr>
              <a:t>COVID Collaborative</a:t>
            </a:r>
            <a:r>
              <a:rPr lang="en" sz="2029">
                <a:latin typeface="Arial"/>
                <a:ea typeface="Arial"/>
                <a:cs typeface="Arial"/>
                <a:sym typeface="Arial"/>
              </a:rPr>
              <a:t> </a:t>
            </a:r>
            <a:endParaRPr sz="2029" dirty="0">
              <a:latin typeface="Arial"/>
              <a:ea typeface="Arial"/>
              <a:cs typeface="Arial"/>
              <a:sym typeface="Arial"/>
            </a:endParaRPr>
          </a:p>
          <a:p>
            <a:pPr marL="457200" lvl="0" indent="-328453" algn="l" rtl="0">
              <a:lnSpc>
                <a:spcPct val="115000"/>
              </a:lnSpc>
              <a:spcBef>
                <a:spcPts val="1000"/>
              </a:spcBef>
              <a:spcAft>
                <a:spcPts val="0"/>
              </a:spcAft>
              <a:buSzPct val="100000"/>
              <a:buFont typeface="Arial"/>
              <a:buChar char="●"/>
            </a:pPr>
            <a:r>
              <a:rPr lang="en" sz="2029">
                <a:latin typeface="Arial"/>
                <a:ea typeface="Arial"/>
                <a:cs typeface="Arial"/>
                <a:sym typeface="Arial"/>
              </a:rPr>
              <a:t>Health Action Alliance (HAA)</a:t>
            </a:r>
            <a:endParaRPr sz="202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hlink"/>
                </a:solidFill>
                <a:latin typeface="Arial"/>
                <a:ea typeface="Arial"/>
                <a:cs typeface="Arial"/>
                <a:sym typeface="Arial"/>
                <a:hlinkClick r:id="rId5"/>
              </a:rPr>
              <a:t>HAA | Resources</a:t>
            </a:r>
            <a:endParaRPr sz="2029" dirty="0">
              <a:latin typeface="Arial"/>
              <a:ea typeface="Arial"/>
              <a:cs typeface="Arial"/>
              <a:sym typeface="Arial"/>
            </a:endParaRPr>
          </a:p>
          <a:p>
            <a:pPr marL="457200" lvl="0" indent="-325993" algn="l" rtl="0">
              <a:lnSpc>
                <a:spcPct val="150000"/>
              </a:lnSpc>
              <a:spcBef>
                <a:spcPts val="1000"/>
              </a:spcBef>
              <a:spcAft>
                <a:spcPts val="0"/>
              </a:spcAft>
              <a:buSzPct val="100000"/>
              <a:buChar char="●"/>
            </a:pPr>
            <a:r>
              <a:rPr lang="en" sz="1979">
                <a:solidFill>
                  <a:srgbClr val="202124"/>
                </a:solidFill>
                <a:highlight>
                  <a:schemeClr val="lt1"/>
                </a:highlight>
                <a:latin typeface="Arial"/>
                <a:ea typeface="Arial"/>
                <a:cs typeface="Arial"/>
                <a:sym typeface="Arial"/>
              </a:rPr>
              <a:t>National Association for the Advancement of Colored People (NAACP)</a:t>
            </a:r>
            <a:endParaRPr sz="197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dk2"/>
                </a:solidFill>
                <a:latin typeface="Arial"/>
                <a:ea typeface="Arial"/>
                <a:cs typeface="Arial"/>
                <a:sym typeface="Arial"/>
                <a:hlinkClick r:id="rId6">
                  <a:extLst>
                    <a:ext uri="{A12FA001-AC4F-418D-AE19-62706E023703}">
                      <ahyp:hlinkClr xmlns:ahyp="http://schemas.microsoft.com/office/drawing/2018/hyperlinkcolor" val="tx"/>
                    </a:ext>
                  </a:extLst>
                </a:hlinkClick>
              </a:rPr>
              <a:t>NAACP | Covid Know More</a:t>
            </a:r>
            <a:r>
              <a:rPr lang="en" sz="2029">
                <a:latin typeface="Arial"/>
                <a:ea typeface="Arial"/>
                <a:cs typeface="Arial"/>
                <a:sym typeface="Arial"/>
              </a:rPr>
              <a:t>  </a:t>
            </a:r>
            <a:endParaRPr sz="2029" dirty="0">
              <a:latin typeface="Arial"/>
              <a:ea typeface="Arial"/>
              <a:cs typeface="Arial"/>
              <a:sym typeface="Arial"/>
            </a:endParaRPr>
          </a:p>
          <a:p>
            <a:pPr marL="457200" lvl="0" indent="-328453" algn="l" rtl="0">
              <a:lnSpc>
                <a:spcPct val="115000"/>
              </a:lnSpc>
              <a:spcBef>
                <a:spcPts val="1000"/>
              </a:spcBef>
              <a:spcAft>
                <a:spcPts val="0"/>
              </a:spcAft>
              <a:buSzPct val="100000"/>
              <a:buFont typeface="Arial"/>
              <a:buChar char="●"/>
            </a:pPr>
            <a:r>
              <a:rPr lang="en" sz="2029">
                <a:latin typeface="Arial"/>
                <a:ea typeface="Arial"/>
                <a:cs typeface="Arial"/>
                <a:sym typeface="Arial"/>
              </a:rPr>
              <a:t>Infectious Diseases Society of America (IDSA) </a:t>
            </a:r>
            <a:endParaRPr sz="2029" dirty="0">
              <a:latin typeface="Arial"/>
              <a:ea typeface="Arial"/>
              <a:cs typeface="Arial"/>
              <a:sym typeface="Arial"/>
            </a:endParaRPr>
          </a:p>
          <a:p>
            <a:pPr marL="0" lvl="0" indent="457200" algn="l" rtl="0">
              <a:lnSpc>
                <a:spcPct val="115000"/>
              </a:lnSpc>
              <a:spcBef>
                <a:spcPts val="0"/>
              </a:spcBef>
              <a:spcAft>
                <a:spcPts val="0"/>
              </a:spcAft>
              <a:buNone/>
            </a:pPr>
            <a:r>
              <a:rPr lang="en" sz="2029" u="sng">
                <a:solidFill>
                  <a:schemeClr val="hlink"/>
                </a:solidFill>
                <a:latin typeface="Arial"/>
                <a:ea typeface="Arial"/>
                <a:cs typeface="Arial"/>
                <a:sym typeface="Arial"/>
                <a:hlinkClick r:id="rId7"/>
              </a:rPr>
              <a:t>IDSA | Equitable COVID Care for Diverse Patients</a:t>
            </a:r>
            <a:r>
              <a:rPr lang="en" sz="2029">
                <a:latin typeface="Arial"/>
                <a:ea typeface="Arial"/>
                <a:cs typeface="Arial"/>
                <a:sym typeface="Arial"/>
              </a:rPr>
              <a:t> </a:t>
            </a:r>
            <a:endParaRPr sz="2029" dirty="0">
              <a:latin typeface="Arial"/>
              <a:ea typeface="Arial"/>
              <a:cs typeface="Arial"/>
              <a:sym typeface="Arial"/>
            </a:endParaRPr>
          </a:p>
          <a:p>
            <a:pPr marL="0" lvl="0" indent="0" algn="l" rtl="0">
              <a:lnSpc>
                <a:spcPct val="115000"/>
              </a:lnSpc>
              <a:spcBef>
                <a:spcPts val="0"/>
              </a:spcBef>
              <a:spcAft>
                <a:spcPts val="0"/>
              </a:spcAft>
              <a:buNone/>
            </a:pPr>
            <a:endParaRPr dirty="0"/>
          </a:p>
        </p:txBody>
      </p:sp>
      <p:sp>
        <p:nvSpPr>
          <p:cNvPr id="203" name="Google Shape;203;p34"/>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Other Organizations </a:t>
            </a:r>
            <a:endParaRPr dirty="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036080"/>
                </a:solidFill>
              </a:rPr>
              <a:t>Common Myths &amp; Misinformation</a:t>
            </a:r>
            <a:endParaRPr dirty="0">
              <a:solidFill>
                <a:srgbClr val="036080"/>
              </a:solidFill>
            </a:endParaRPr>
          </a:p>
        </p:txBody>
      </p:sp>
      <p:sp>
        <p:nvSpPr>
          <p:cNvPr id="102" name="Google Shape;102;p17"/>
          <p:cNvSpPr txBox="1">
            <a:spLocks noGrp="1"/>
          </p:cNvSpPr>
          <p:nvPr>
            <p:ph type="subTitle" idx="1"/>
          </p:nvPr>
        </p:nvSpPr>
        <p:spPr>
          <a:xfrm>
            <a:off x="372325" y="2712900"/>
            <a:ext cx="8520600" cy="387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400">
                <a:solidFill>
                  <a:srgbClr val="FFC843"/>
                </a:solidFill>
              </a:rPr>
              <a:t>Those currently spreading, anticipating future ones, and sources of accurate information</a:t>
            </a:r>
            <a:endParaRPr sz="1400" dirty="0">
              <a:solidFill>
                <a:srgbClr val="FFC8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5"/>
          <p:cNvSpPr txBox="1">
            <a:spLocks noGrp="1"/>
          </p:cNvSpPr>
          <p:nvPr>
            <p:ph type="body" idx="1"/>
          </p:nvPr>
        </p:nvSpPr>
        <p:spPr>
          <a:xfrm>
            <a:off x="917850" y="1134350"/>
            <a:ext cx="7308300" cy="2720100"/>
          </a:xfrm>
          <a:prstGeom prst="rect">
            <a:avLst/>
          </a:prstGeom>
        </p:spPr>
        <p:txBody>
          <a:bodyPr spcFirstLastPara="1" wrap="square" lIns="68575" tIns="34275" rIns="68575" bIns="34275" anchor="t" anchorCtr="0">
            <a:noAutofit/>
          </a:bodyPr>
          <a:lstStyle/>
          <a:p>
            <a:pPr marL="457200" lvl="0" indent="-342900" algn="l" rtl="0">
              <a:lnSpc>
                <a:spcPct val="105000"/>
              </a:lnSpc>
              <a:spcBef>
                <a:spcPts val="0"/>
              </a:spcBef>
              <a:spcAft>
                <a:spcPts val="0"/>
              </a:spcAft>
              <a:buSzPts val="1800"/>
              <a:buChar char="●"/>
            </a:pPr>
            <a:r>
              <a:rPr lang="en" sz="1800">
                <a:latin typeface="Arial"/>
                <a:ea typeface="Arial"/>
                <a:cs typeface="Arial"/>
                <a:sym typeface="Arial"/>
              </a:rPr>
              <a:t>Encourage clients to seek information from their healthcare provider regarding specific medical concerns.</a:t>
            </a:r>
            <a:endParaRPr sz="1800" dirty="0">
              <a:latin typeface="Arial"/>
              <a:ea typeface="Arial"/>
              <a:cs typeface="Arial"/>
              <a:sym typeface="Arial"/>
            </a:endParaRPr>
          </a:p>
          <a:p>
            <a:pPr marL="457200" lvl="0" indent="-361950" algn="l" rtl="0">
              <a:lnSpc>
                <a:spcPct val="105000"/>
              </a:lnSpc>
              <a:spcBef>
                <a:spcPts val="1000"/>
              </a:spcBef>
              <a:spcAft>
                <a:spcPts val="0"/>
              </a:spcAft>
              <a:buSzPts val="2100"/>
              <a:buChar char="●"/>
            </a:pPr>
            <a:r>
              <a:rPr lang="en" sz="1800">
                <a:latin typeface="Arial"/>
                <a:ea typeface="Arial"/>
                <a:cs typeface="Arial"/>
                <a:sym typeface="Arial"/>
              </a:rPr>
              <a:t>If clients do not have a regular healthcare provider contact a Federally Qualified Health Center (FQHC) or Indian Health Services Center (IHS)</a:t>
            </a:r>
            <a:endParaRPr sz="1800" dirty="0">
              <a:latin typeface="Arial"/>
              <a:ea typeface="Arial"/>
              <a:cs typeface="Arial"/>
              <a:sym typeface="Arial"/>
            </a:endParaRPr>
          </a:p>
          <a:p>
            <a:pPr marL="914400" lvl="1" indent="-342900" algn="l" rtl="0">
              <a:lnSpc>
                <a:spcPct val="105000"/>
              </a:lnSpc>
              <a:spcBef>
                <a:spcPts val="1000"/>
              </a:spcBef>
              <a:spcAft>
                <a:spcPts val="0"/>
              </a:spcAft>
              <a:buClr>
                <a:schemeClr val="dk1"/>
              </a:buClr>
              <a:buSzPts val="1800"/>
              <a:buChar char="○"/>
            </a:pPr>
            <a:r>
              <a:rPr lang="en" sz="1800">
                <a:latin typeface="Arial"/>
                <a:ea typeface="Arial"/>
                <a:cs typeface="Arial"/>
                <a:sym typeface="Arial"/>
              </a:rPr>
              <a:t>Find the FQHC nearest you: </a:t>
            </a:r>
            <a:r>
              <a:rPr lang="en" sz="1800" u="sng">
                <a:solidFill>
                  <a:schemeClr val="hlink"/>
                </a:solidFill>
                <a:latin typeface="Arial"/>
                <a:ea typeface="Arial"/>
                <a:cs typeface="Arial"/>
                <a:sym typeface="Arial"/>
                <a:hlinkClick r:id="rId3"/>
              </a:rPr>
              <a:t>HRSA | Find a Health Center</a:t>
            </a:r>
            <a:r>
              <a:rPr lang="en" sz="1800">
                <a:solidFill>
                  <a:srgbClr val="036080"/>
                </a:solidFill>
                <a:latin typeface="Arial"/>
                <a:ea typeface="Arial"/>
                <a:cs typeface="Arial"/>
                <a:sym typeface="Arial"/>
              </a:rPr>
              <a:t> </a:t>
            </a:r>
            <a:endParaRPr sz="1800" dirty="0">
              <a:solidFill>
                <a:srgbClr val="036080"/>
              </a:solidFill>
              <a:latin typeface="Arial"/>
              <a:ea typeface="Arial"/>
              <a:cs typeface="Arial"/>
              <a:sym typeface="Arial"/>
            </a:endParaRPr>
          </a:p>
          <a:p>
            <a:pPr marL="914400" lvl="1" indent="-342900" algn="l" rtl="0">
              <a:lnSpc>
                <a:spcPct val="105000"/>
              </a:lnSpc>
              <a:spcBef>
                <a:spcPts val="1000"/>
              </a:spcBef>
              <a:spcAft>
                <a:spcPts val="0"/>
              </a:spcAft>
              <a:buClr>
                <a:schemeClr val="dk1"/>
              </a:buClr>
              <a:buSzPts val="1800"/>
              <a:buFont typeface="Arial"/>
              <a:buChar char="○"/>
            </a:pPr>
            <a:r>
              <a:rPr lang="en">
                <a:latin typeface="Arial"/>
                <a:ea typeface="Arial"/>
                <a:cs typeface="Arial"/>
                <a:sym typeface="Arial"/>
              </a:rPr>
              <a:t>American Indians and Alaskan Natives find IHS            nearest you: </a:t>
            </a:r>
            <a:r>
              <a:rPr lang="en" sz="1800" u="sng">
                <a:solidFill>
                  <a:schemeClr val="hlink"/>
                </a:solidFill>
                <a:latin typeface="Arial"/>
                <a:ea typeface="Arial"/>
                <a:cs typeface="Arial"/>
                <a:sym typeface="Arial"/>
                <a:hlinkClick r:id="rId4"/>
              </a:rPr>
              <a:t>IHS | Find a health Center</a:t>
            </a:r>
            <a:r>
              <a:rPr lang="en" sz="1800">
                <a:latin typeface="Arial"/>
                <a:ea typeface="Arial"/>
                <a:cs typeface="Arial"/>
                <a:sym typeface="Arial"/>
              </a:rPr>
              <a:t> </a:t>
            </a:r>
            <a:endParaRPr sz="1800" dirty="0">
              <a:latin typeface="Arial"/>
              <a:ea typeface="Arial"/>
              <a:cs typeface="Arial"/>
              <a:sym typeface="Arial"/>
            </a:endParaRPr>
          </a:p>
        </p:txBody>
      </p:sp>
      <p:sp>
        <p:nvSpPr>
          <p:cNvPr id="209" name="Google Shape;209;p35"/>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Getting Specific Medical Advice </a:t>
            </a:r>
            <a:endParaRPr dirty="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6"/>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Section 3 Summary</a:t>
            </a:r>
            <a:endParaRPr dirty="0">
              <a:latin typeface="Arial"/>
              <a:ea typeface="Arial"/>
              <a:cs typeface="Arial"/>
              <a:sym typeface="Arial"/>
            </a:endParaRPr>
          </a:p>
        </p:txBody>
      </p:sp>
      <p:sp>
        <p:nvSpPr>
          <p:cNvPr id="215" name="Google Shape;215;p36"/>
          <p:cNvSpPr txBox="1">
            <a:spLocks noGrp="1"/>
          </p:cNvSpPr>
          <p:nvPr>
            <p:ph type="body" idx="1"/>
          </p:nvPr>
        </p:nvSpPr>
        <p:spPr>
          <a:xfrm>
            <a:off x="889475" y="983525"/>
            <a:ext cx="7433100" cy="3193500"/>
          </a:xfrm>
          <a:prstGeom prst="rect">
            <a:avLst/>
          </a:prstGeom>
        </p:spPr>
        <p:txBody>
          <a:bodyPr spcFirstLastPara="1" wrap="square" lIns="0" tIns="34275" rIns="68575" bIns="34275" anchor="t" anchorCtr="0">
            <a:noAutofit/>
          </a:bodyPr>
          <a:lstStyle/>
          <a:p>
            <a:pPr marL="0" lvl="0" indent="0" algn="l" rtl="0">
              <a:lnSpc>
                <a:spcPct val="100000"/>
              </a:lnSpc>
              <a:spcBef>
                <a:spcPts val="800"/>
              </a:spcBef>
              <a:spcAft>
                <a:spcPts val="0"/>
              </a:spcAft>
              <a:buClr>
                <a:schemeClr val="dk1"/>
              </a:buClr>
              <a:buSzPts val="1100"/>
              <a:buFont typeface="Arial"/>
              <a:buNone/>
            </a:pPr>
            <a:r>
              <a:rPr lang="en" sz="2000">
                <a:latin typeface="Arial"/>
                <a:ea typeface="Arial"/>
                <a:cs typeface="Arial"/>
                <a:sym typeface="Arial"/>
              </a:rPr>
              <a:t>You should know and be able to communicate: </a:t>
            </a:r>
            <a:endParaRPr sz="2000" dirty="0">
              <a:latin typeface="Arial"/>
              <a:ea typeface="Arial"/>
              <a:cs typeface="Arial"/>
              <a:sym typeface="Arial"/>
            </a:endParaRPr>
          </a:p>
          <a:p>
            <a:pPr marL="457200" lvl="0" indent="-349250" algn="l" rtl="0">
              <a:lnSpc>
                <a:spcPct val="100000"/>
              </a:lnSpc>
              <a:spcBef>
                <a:spcPts val="800"/>
              </a:spcBef>
              <a:spcAft>
                <a:spcPts val="0"/>
              </a:spcAft>
              <a:buClr>
                <a:schemeClr val="dk1"/>
              </a:buClr>
              <a:buSzPts val="1900"/>
              <a:buFont typeface="Arial"/>
              <a:buChar char="●"/>
            </a:pPr>
            <a:r>
              <a:rPr lang="en" sz="1900">
                <a:latin typeface="Arial"/>
                <a:ea typeface="Arial"/>
                <a:cs typeface="Arial"/>
                <a:sym typeface="Arial"/>
              </a:rPr>
              <a:t>Common misinformation and misconceptions about vaccines.</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How to spot misinformation.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Why the vaccine is recommended for those who are pregnant.</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How to access information on myths and misinformation.</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Where to find more information and get questions answered. </a:t>
            </a:r>
            <a:endParaRPr sz="1900" dirty="0">
              <a:latin typeface="Arial"/>
              <a:ea typeface="Arial"/>
              <a:cs typeface="Arial"/>
              <a:sym typeface="Arial"/>
            </a:endParaRPr>
          </a:p>
          <a:p>
            <a:pPr marL="457200" lvl="0" indent="-349250" algn="l" rtl="0">
              <a:lnSpc>
                <a:spcPct val="100000"/>
              </a:lnSpc>
              <a:spcBef>
                <a:spcPts val="0"/>
              </a:spcBef>
              <a:spcAft>
                <a:spcPts val="0"/>
              </a:spcAft>
              <a:buClr>
                <a:schemeClr val="dk1"/>
              </a:buClr>
              <a:buSzPts val="1900"/>
              <a:buFont typeface="Arial"/>
              <a:buChar char="●"/>
            </a:pPr>
            <a:r>
              <a:rPr lang="en" sz="1900">
                <a:latin typeface="Arial"/>
                <a:ea typeface="Arial"/>
                <a:cs typeface="Arial"/>
                <a:sym typeface="Arial"/>
              </a:rPr>
              <a:t>That medical professionals can answer questions a person may have based on their specific health concerns.</a:t>
            </a:r>
            <a:endParaRPr sz="1900" dirty="0">
              <a:latin typeface="Arial"/>
              <a:ea typeface="Arial"/>
              <a:cs typeface="Arial"/>
              <a:sym typeface="Arial"/>
            </a:endParaRPr>
          </a:p>
          <a:p>
            <a:pPr marL="0" lvl="0" indent="0" algn="l" rtl="0">
              <a:spcBef>
                <a:spcPts val="0"/>
              </a:spcBef>
              <a:spcAft>
                <a:spcPts val="0"/>
              </a:spcAft>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7"/>
          <p:cNvSpPr txBox="1">
            <a:spLocks noGrp="1"/>
          </p:cNvSpPr>
          <p:nvPr>
            <p:ph type="title"/>
          </p:nvPr>
        </p:nvSpPr>
        <p:spPr>
          <a:xfrm>
            <a:off x="273823"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Complete Section 3 </a:t>
            </a:r>
            <a:endParaRPr dirty="0">
              <a:latin typeface="Arial"/>
              <a:ea typeface="Arial"/>
              <a:cs typeface="Arial"/>
              <a:sym typeface="Arial"/>
            </a:endParaRPr>
          </a:p>
        </p:txBody>
      </p:sp>
      <p:sp>
        <p:nvSpPr>
          <p:cNvPr id="221" name="Google Shape;221;p37"/>
          <p:cNvSpPr txBox="1">
            <a:spLocks noGrp="1"/>
          </p:cNvSpPr>
          <p:nvPr>
            <p:ph type="body" idx="1"/>
          </p:nvPr>
        </p:nvSpPr>
        <p:spPr>
          <a:xfrm>
            <a:off x="907200" y="990700"/>
            <a:ext cx="7329600" cy="3272100"/>
          </a:xfrm>
          <a:prstGeom prst="rect">
            <a:avLst/>
          </a:prstGeom>
        </p:spPr>
        <p:txBody>
          <a:bodyPr spcFirstLastPara="1" wrap="square" lIns="0" tIns="34275" rIns="68575" bIns="34275" anchor="t" anchorCtr="0">
            <a:noAutofit/>
          </a:bodyPr>
          <a:lstStyle/>
          <a:p>
            <a:pPr marL="0" lvl="0" indent="0" algn="l" rtl="0">
              <a:spcBef>
                <a:spcPts val="0"/>
              </a:spcBef>
              <a:spcAft>
                <a:spcPts val="0"/>
              </a:spcAft>
              <a:buNone/>
            </a:pPr>
            <a:r>
              <a:rPr lang="en" sz="2000">
                <a:latin typeface="Arial"/>
                <a:ea typeface="Arial"/>
                <a:cs typeface="Arial"/>
                <a:sym typeface="Arial"/>
              </a:rPr>
              <a:t>Please click the following link to get credit for this section, check your understanding, and receive your certificate of completion.</a:t>
            </a:r>
            <a:endParaRPr sz="2000" dirty="0">
              <a:latin typeface="Arial"/>
              <a:ea typeface="Arial"/>
              <a:cs typeface="Arial"/>
              <a:sym typeface="Arial"/>
            </a:endParaRPr>
          </a:p>
          <a:p>
            <a:pPr marL="0" lvl="0" indent="0" algn="l" rtl="0">
              <a:spcBef>
                <a:spcPts val="0"/>
              </a:spcBef>
              <a:spcAft>
                <a:spcPts val="0"/>
              </a:spcAft>
              <a:buNone/>
            </a:pPr>
            <a:endParaRPr sz="2000" dirty="0">
              <a:latin typeface="Arial"/>
              <a:ea typeface="Arial"/>
              <a:cs typeface="Arial"/>
              <a:sym typeface="Arial"/>
            </a:endParaRPr>
          </a:p>
          <a:p>
            <a:pPr marL="0" lvl="0" indent="0" algn="l" rtl="0">
              <a:lnSpc>
                <a:spcPct val="115000"/>
              </a:lnSpc>
              <a:spcBef>
                <a:spcPts val="0"/>
              </a:spcBef>
              <a:spcAft>
                <a:spcPts val="0"/>
              </a:spcAft>
              <a:buNone/>
            </a:pPr>
            <a:r>
              <a:rPr lang="en" sz="1400" u="sng">
                <a:solidFill>
                  <a:srgbClr val="0353A8"/>
                </a:solidFill>
                <a:latin typeface="Arial"/>
                <a:ea typeface="Arial"/>
                <a:cs typeface="Arial"/>
                <a:sym typeface="Arial"/>
                <a:hlinkClick r:id="rId3">
                  <a:extLst>
                    <a:ext uri="{A12FA001-AC4F-418D-AE19-62706E023703}">
                      <ahyp:hlinkClr xmlns:ahyp="http://schemas.microsoft.com/office/drawing/2018/hyperlinkcolor" val="tx"/>
                    </a:ext>
                  </a:extLst>
                </a:hlinkClick>
              </a:rPr>
              <a:t>https://cip-dhhs.ne.gov/redcap/surveys/?s=CAHR9W3TFDW87TL7</a:t>
            </a:r>
            <a:endParaRPr sz="1400" u="sng" dirty="0">
              <a:solidFill>
                <a:srgbClr val="0353A8"/>
              </a:solidFill>
              <a:latin typeface="Arial"/>
              <a:ea typeface="Arial"/>
              <a:cs typeface="Arial"/>
              <a:sym typeface="Arial"/>
            </a:endParaRPr>
          </a:p>
          <a:p>
            <a:pPr marL="0" lvl="0" indent="0" algn="l" rtl="0">
              <a:spcBef>
                <a:spcPts val="1200"/>
              </a:spcBef>
              <a:spcAft>
                <a:spcPts val="0"/>
              </a:spcAft>
              <a:buNone/>
            </a:pPr>
            <a:endParaRPr sz="1700" dirty="0">
              <a:highlight>
                <a:srgbClr val="FFFF00"/>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8"/>
          <p:cNvSpPr txBox="1">
            <a:spLocks noGrp="1"/>
          </p:cNvSpPr>
          <p:nvPr>
            <p:ph type="body" idx="1"/>
          </p:nvPr>
        </p:nvSpPr>
        <p:spPr>
          <a:xfrm>
            <a:off x="864825" y="925450"/>
            <a:ext cx="7494900" cy="3115200"/>
          </a:xfrm>
          <a:prstGeom prst="rect">
            <a:avLst/>
          </a:prstGeom>
        </p:spPr>
        <p:txBody>
          <a:bodyPr spcFirstLastPara="1" wrap="square" lIns="68575" tIns="34275" rIns="68575" bIns="34275" anchor="t" anchorCtr="0">
            <a:normAutofit lnSpcReduction="10000"/>
          </a:bodyPr>
          <a:lstStyle/>
          <a:p>
            <a:pPr marL="457200" lvl="0" indent="-349250" algn="l" rtl="0">
              <a:spcBef>
                <a:spcPts val="800"/>
              </a:spcBef>
              <a:spcAft>
                <a:spcPts val="0"/>
              </a:spcAft>
              <a:buSzPts val="1900"/>
              <a:buChar char="●"/>
            </a:pPr>
            <a:r>
              <a:rPr lang="en" sz="1900"/>
              <a:t>There is incorrect information spreading about the COVID-19 vaccines and pregnancy. </a:t>
            </a:r>
            <a:endParaRPr sz="1900" dirty="0"/>
          </a:p>
          <a:p>
            <a:pPr marL="457200" lvl="0" indent="-349250" algn="l" rtl="0">
              <a:spcBef>
                <a:spcPts val="1000"/>
              </a:spcBef>
              <a:spcAft>
                <a:spcPts val="0"/>
              </a:spcAft>
              <a:buSzPts val="1900"/>
              <a:buChar char="●"/>
            </a:pPr>
            <a:r>
              <a:rPr lang="en" sz="1900"/>
              <a:t>The COVID-19 vaccines are safe and recommended for those that are pregnant and breastfeeding, and people that want to have a baby in the future.</a:t>
            </a:r>
            <a:endParaRPr sz="1100" dirty="0"/>
          </a:p>
          <a:p>
            <a:pPr marL="457200" lvl="0" indent="-349250" algn="l" rtl="0">
              <a:spcBef>
                <a:spcPts val="1000"/>
              </a:spcBef>
              <a:spcAft>
                <a:spcPts val="0"/>
              </a:spcAft>
              <a:buSzPts val="1900"/>
              <a:buChar char="●"/>
            </a:pPr>
            <a:r>
              <a:rPr lang="en" sz="1900"/>
              <a:t>For more information visit: </a:t>
            </a:r>
            <a:endParaRPr sz="1900" dirty="0"/>
          </a:p>
          <a:p>
            <a:pPr marL="457200" lvl="0" indent="0" algn="l" rtl="0">
              <a:spcBef>
                <a:spcPts val="800"/>
              </a:spcBef>
              <a:spcAft>
                <a:spcPts val="0"/>
              </a:spcAft>
              <a:buNone/>
            </a:pPr>
            <a:r>
              <a:rPr lang="en" sz="1700" u="sng">
                <a:solidFill>
                  <a:schemeClr val="hlink"/>
                </a:solidFill>
                <a:latin typeface="Arial"/>
                <a:ea typeface="Arial"/>
                <a:cs typeface="Arial"/>
                <a:sym typeface="Arial"/>
                <a:hlinkClick r:id="rId3"/>
              </a:rPr>
              <a:t>CDC | COVID-19 Vaccines While Pregnant or Breastfeeding</a:t>
            </a:r>
            <a:endParaRPr sz="500" dirty="0"/>
          </a:p>
          <a:p>
            <a:pPr marL="0" lvl="0" indent="0" algn="l" rtl="0">
              <a:lnSpc>
                <a:spcPct val="115000"/>
              </a:lnSpc>
              <a:spcBef>
                <a:spcPts val="0"/>
              </a:spcBef>
              <a:spcAft>
                <a:spcPts val="0"/>
              </a:spcAft>
              <a:buNone/>
            </a:pPr>
            <a:r>
              <a:rPr lang="en" sz="1800"/>
              <a:t> 	</a:t>
            </a:r>
            <a:r>
              <a:rPr lang="en" sz="1700" u="sng">
                <a:solidFill>
                  <a:schemeClr val="hlink"/>
                </a:solidFill>
                <a:latin typeface="Arial"/>
                <a:ea typeface="Arial"/>
                <a:cs typeface="Arial"/>
                <a:sym typeface="Arial"/>
                <a:hlinkClick r:id="rId4"/>
              </a:rPr>
              <a:t>CDC | COVID-19 Vaccines for People Who Would Like to Have a Baby</a:t>
            </a:r>
            <a:endParaRPr sz="1700" dirty="0"/>
          </a:p>
          <a:p>
            <a:pPr marL="457200" lvl="0" indent="0" algn="l" rtl="0">
              <a:spcBef>
                <a:spcPts val="800"/>
              </a:spcBef>
              <a:spcAft>
                <a:spcPts val="0"/>
              </a:spcAft>
              <a:buNone/>
            </a:pPr>
            <a:endParaRPr sz="1900" dirty="0"/>
          </a:p>
        </p:txBody>
      </p:sp>
      <p:sp>
        <p:nvSpPr>
          <p:cNvPr id="108" name="Google Shape;108;p18"/>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Getting The Vaccine During Pregnancy</a:t>
            </a:r>
            <a:endParaRPr dirty="0">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9" descr="OB/GYNs, a nurse and midwife on 5 things to know about the COVID-19 vaccine and pregnancy, including safety, efficacy and why not to wait. Getting a COVID-19 vaccine protects you and your baby. &#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2 - December 1, 2021). Always consult a health care provider for any personal health decisions.&#10;&#10;#GreaterThanCOVID&#10;&#10;TRANSCRIPT:&#10;&#10;#1: THE COVID-19 VACCINE IS SAFE IN ANY TRIMESTER&#10;&#10;Yolanda Tinajero, MD, OB/GYN &#10;&#10;What I try to explain to patients is that the vaccine is safe and at any trimester in their pregnancy.&#10;&#10;Eva Goodfriend-Reano, CNM, Certified Nurse Midwife &#10;&#10;There is absolutely not any increased risk or any relationship between getting the COVID vaccine and a risk for miscarriage. &#10;&#10;Joia Crear-Perry, MD, OB/GYN&#10;&#10;The truth is you're more vulnerable when you're pregnant, waiting till after you have the baby, it's actually putting yourself in more harm you and the baby and more harm's way, because you are actually more at risk while you're pregnant. &#10;&#10;Monica McLemore, PhD, RN, MPH, Registered Nurse and Researcher&#10;&#10;You want your immune system protecting you and your baby. You don't want it having to fight off something else. It is important that it is serving its essential function during pregnancy, which is to help keep you and your baby healthy.&#10;&#10;#2: YOUR COVID-19 VACCINE PROTECTS YOUR BABY TOO&#10;&#10;Eva Goodfriend-Reano, CNM, Certified Nurse Midwife &#10;&#10;When pregnant people get the COVID vaccine those protections pass through the placenta. So, it means that newborn babies that are born to pregnant people that get the vaccine are protected when they're born. &#10;&#10;Joia Crear-Perry, MD, OB/GYN&#10;&#10;If you're thinking about what can I do to really be healthy, because I'm nervous about COVID and I want my baby to be healthy and I want to be healthy, the vaccine is the best way for you and your baby to be healthy.&#10;&#10;Yolanda Tinajero, MD, OB/GYN &#10;&#10;And, for me, it's super important, not only as a healthcare provider, but because I'm also pregnant and want to make sure that my pregnancy is as safe as possible.&#10;&#10;#3: COVID-19 INCREASES RISK OF COMPLICATIONS IN PREGNANCY&#10;&#10;Monica McLemore, PhD, RN, MPH, Registered Nurse and Researcher&#10;&#10;Pregnancy is a condition that, by definition, causes immunosuppression. Your immune system is already working overtime to keep you and your baby safe.&#10;&#10;Yolanda Tinajero, MD, OB/GYN &#10;&#10;During pregnancy, the body has particular changes that might actually make you more susceptible to respiratory infections. And, so, patients who are pregnant can actually develop more severe infections of COVID-19.&#10;&#10;Joia Crear Perry, MD, OB/GYN&#10;&#10;If you are pregnant and contract COVID-19, you're about six times more likely to be admitted to the ICU. And you're about four times more likely to have a baby that comes too early. So, what we want to do to decrease that risk is get you vaccinated. &#10;&#10;#4: THE COVID-19 VACCINE DOES NOT AFFECT FERTILITY  &#10;&#10;Monica McLemore, PhD, RN, MPH, Registered Nurse and Researcher&#10;&#10;If you're not yet pregnant, we have no evidence that shows that COVID-19 vaccination causes infertility, or that reduces your fertile window.&#10;&#10;Eva Goodfriend Reano, CNM, Certified Nurse Midwife&#10; &#10;We can say with confidence that there really is not anything in the COVID vaccine that could impact someone's fertility. &#10;&#10;Joia Crear-Perry, MD, OB/GYN&#10;&#10;In fact, I have a 28 year old daughter and I was so excited that she got vaccinated.." title="5 Things to Know About the COVID-19 Vaccine and Pregnancy">
            <a:hlinkClick r:id="rId3"/>
          </p:cNvPr>
          <p:cNvPicPr preferRelativeResize="0"/>
          <p:nvPr/>
        </p:nvPicPr>
        <p:blipFill>
          <a:blip r:embed="rId4">
            <a:alphaModFix/>
          </a:blip>
          <a:stretch>
            <a:fillRect/>
          </a:stretch>
        </p:blipFill>
        <p:spPr>
          <a:xfrm>
            <a:off x="2286000" y="488770"/>
            <a:ext cx="4572000" cy="3429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body" idx="1"/>
          </p:nvPr>
        </p:nvSpPr>
        <p:spPr>
          <a:xfrm>
            <a:off x="864825" y="1198850"/>
            <a:ext cx="7364700" cy="2841900"/>
          </a:xfrm>
          <a:prstGeom prst="rect">
            <a:avLst/>
          </a:prstGeom>
        </p:spPr>
        <p:txBody>
          <a:bodyPr spcFirstLastPara="1" wrap="square" lIns="68575" tIns="34275" rIns="68575" bIns="34275" anchor="t" anchorCtr="0">
            <a:normAutofit/>
          </a:bodyPr>
          <a:lstStyle/>
          <a:p>
            <a:pPr marL="457200" lvl="0" indent="-336550" algn="l" rtl="0">
              <a:lnSpc>
                <a:spcPct val="115000"/>
              </a:lnSpc>
              <a:spcBef>
                <a:spcPts val="0"/>
              </a:spcBef>
              <a:spcAft>
                <a:spcPts val="0"/>
              </a:spcAft>
              <a:buSzPts val="1700"/>
              <a:buChar char="●"/>
            </a:pPr>
            <a:r>
              <a:rPr lang="en" sz="1700">
                <a:latin typeface="Arial"/>
                <a:ea typeface="Arial"/>
                <a:cs typeface="Arial"/>
                <a:sym typeface="Arial"/>
              </a:rPr>
              <a:t>There are many myths and incorrect information that prevent people from being confident in choosing to get the COVID-19 vaccine.</a:t>
            </a:r>
            <a:endParaRPr sz="1700" dirty="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It’s important to emphasize what public health experts know to be true.</a:t>
            </a:r>
            <a:endParaRPr sz="1700" dirty="0">
              <a:latin typeface="Arial"/>
              <a:ea typeface="Arial"/>
              <a:cs typeface="Arial"/>
              <a:sym typeface="Arial"/>
            </a:endParaRPr>
          </a:p>
          <a:p>
            <a:pPr marL="457200" lvl="0" indent="-336550" algn="l" rtl="0">
              <a:lnSpc>
                <a:spcPct val="115000"/>
              </a:lnSpc>
              <a:spcBef>
                <a:spcPts val="1000"/>
              </a:spcBef>
              <a:spcAft>
                <a:spcPts val="0"/>
              </a:spcAft>
              <a:buSzPts val="1700"/>
              <a:buChar char="●"/>
            </a:pPr>
            <a:r>
              <a:rPr lang="en" sz="1700">
                <a:latin typeface="Arial"/>
                <a:ea typeface="Arial"/>
                <a:cs typeface="Arial"/>
                <a:sym typeface="Arial"/>
              </a:rPr>
              <a:t>In the coming slides you’ll hear experts explain some common myths and misinformation.</a:t>
            </a:r>
            <a:endParaRPr sz="1700" dirty="0">
              <a:latin typeface="Arial"/>
              <a:ea typeface="Arial"/>
              <a:cs typeface="Arial"/>
              <a:sym typeface="Arial"/>
            </a:endParaRPr>
          </a:p>
          <a:p>
            <a:pPr marL="457200" lvl="0" indent="0" algn="l" rtl="0">
              <a:spcBef>
                <a:spcPts val="1000"/>
              </a:spcBef>
              <a:spcAft>
                <a:spcPts val="0"/>
              </a:spcAft>
              <a:buNone/>
            </a:pPr>
            <a:endParaRPr sz="1900" dirty="0"/>
          </a:p>
        </p:txBody>
      </p:sp>
      <p:sp>
        <p:nvSpPr>
          <p:cNvPr id="119" name="Google Shape;119;p20"/>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Myths and Truths</a:t>
            </a:r>
            <a:endParaRPr dirty="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1"/>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Breastfeeding People Should Get Vaccinated</a:t>
            </a:r>
            <a:endParaRPr dirty="0">
              <a:latin typeface="Arial"/>
              <a:ea typeface="Arial"/>
              <a:cs typeface="Arial"/>
              <a:sym typeface="Arial"/>
            </a:endParaRPr>
          </a:p>
        </p:txBody>
      </p:sp>
      <p:pic>
        <p:nvPicPr>
          <p:cNvPr id="125" name="Google Shape;125;p21" descr="Eva Goodfriend-Reaño, Certified Nurse Midwife affirms it is safe to get the COVID-19 vaccine or booster while breastfeeding. In fact, the antibodies or defenses can pass through the breast milk to the baby to provide added protection from COVID-19.&#10;&#10;OB/GYNs, nurses and midwives provide the latest information about the safety and importance of the #COVID19 #vaccines for those who are currently or planning to be #pregnant. They also debunk the myths about the COVID-19 vaccines affecting #fertility or causing #infertility.&#10;&#10;Unvaccinated people who are pregnant are more likely to have serious complications if infected with COVID-19, including higher rates of miscarriage and preterm birth. By getting vaccinated you protect yourself and your baby. &#10;&#10;THE CONVERSATION / LA CONVERSACIÓN #BetweenUsAboutUs campaign is produced by KFF (Kaiser Family Foundation) under its Greater Than COVID public information response and is presented with the Black Coalition Against COVID (BCAC) and UnidosUS. &#10;&#10;For more information go to: http://www.BetweenUsAboutUs.org.&#10;&#10;Find a COVID vaccine location near you at http://vaccines.gov. You can also text your ZIP code to GETVAX (438829). &#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November 18, 2021). Always consult a healthcare provider for any personal health decisions.&#10;&#10;#GreaterThanCOVID&#10;&#10;TRANSCRIPT:&#10;&#10;We definitely recommend the COVID vaccine to people that are breastfeeding. We have antibodies that pass through the breast milk to the baby. So, we don't yet know the levels of protection that, that offers for a newborn baby, but we do know that babies get protection from their mothers, from, or from their, um, from the parent that when they're breastfeeding." title="If you are breastfeeding, can you get the COVID-19 vaccine? Eva Goodfriend-Reaño, CNM">
            <a:hlinkClick r:id="rId3"/>
          </p:cNvPr>
          <p:cNvPicPr preferRelativeResize="0"/>
          <p:nvPr/>
        </p:nvPicPr>
        <p:blipFill>
          <a:blip r:embed="rId4">
            <a:alphaModFix/>
          </a:blip>
          <a:stretch>
            <a:fillRect/>
          </a:stretch>
        </p:blipFill>
        <p:spPr>
          <a:xfrm>
            <a:off x="2239250" y="857245"/>
            <a:ext cx="4572000" cy="3429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2"/>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Vaccines Do Not Change Your DNA </a:t>
            </a:r>
            <a:endParaRPr dirty="0">
              <a:latin typeface="Arial"/>
              <a:ea typeface="Arial"/>
              <a:cs typeface="Arial"/>
              <a:sym typeface="Arial"/>
            </a:endParaRPr>
          </a:p>
        </p:txBody>
      </p:sp>
      <p:pic>
        <p:nvPicPr>
          <p:cNvPr id="131" name="Google Shape;131;p22" descr="Janice Blanchard, MD, PhD explains that the COVID vaccines do not alter or affect your DNA in anyway.&#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No , no. What the vaccine is doing, it's just actually your body is helping your body do what it naturally does. It's not doing anything different. It's not changing who you are. It's not changing your DNA. &#10;&#10;It's just helping you make these antibodies and antibodies are what you make when you get sick already. You make specific antibodies to fight different types of diseases. So, this is just helping you make an antibody that will fight COVID." title="Do the COVID vaccines change your DNA? Janice Blanchard, MD, Ph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3"/>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Vaccines Do Not Cause COVID-19 </a:t>
            </a:r>
            <a:endParaRPr dirty="0">
              <a:latin typeface="Arial"/>
              <a:ea typeface="Arial"/>
              <a:cs typeface="Arial"/>
              <a:sym typeface="Arial"/>
            </a:endParaRPr>
          </a:p>
        </p:txBody>
      </p:sp>
      <p:pic>
        <p:nvPicPr>
          <p:cNvPr id="137" name="Google Shape;137;p23" descr="Gina Gregory-Burns, MD, explains that the COVID vaccines do not use a live virus and cannot give you COVID.&#10;&#10;Black doctors, nurses and researchers dispel misinformation and provide accessible facts about the #COVID #vaccines in this FAQ video series.&#10;&#10;THE CONVERSATION: #BetweenUsAboutUs is produced by KFF (Kaiser Family Foundation), a nonproﬁt organization focusing on national health issues (no affiliation with Kaiser Permanente), and presented by KFF’s Greater Than COVID public information initiative in partnership with the Black Coalition Against COVID (BCAC).&#10;&#10;For more information go to: http://www.BetweenUsAboutUs.org.&#10;&#10;Find a COVID vaccine location near you at http://vaccines.gov. 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January 14 to February 5, 2021). Always consult a health care provider for any personal health decisions.&#10;&#10;#GreaterThanCOVID&#10;&#10;TRANSCRIPT:&#10;&#10;So the big answer is no. And the reason being is we are not injecting the virus into your body. What these two vaccines do – the two different companies manufacturers – are injecting, what we call mRNA – messenger RNA – it’s a little bit of genetic material into your body. &#10;&#10;Your body then recognizes that as something foreign and develops what we call antibodies or warriors against that mRNA. That way those warriors will come stay in your body. And the next time that you are exposed to the real virus out in the real world, after you've had both injections, after your body has had an appropriate immune response, then in the future, when your body's exposed to the real virus, it will recognize a little tiny bit of genetic material and bring out even more warriors or antibodies and fight off the virus. And that's how we get 94% efficacy or safety against the virus." title="Will the vaccine give me COVID? Gina Gregory-Burns, MD">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4"/>
          <p:cNvSpPr txBox="1">
            <a:spLocks noGrp="1"/>
          </p:cNvSpPr>
          <p:nvPr>
            <p:ph type="title"/>
          </p:nvPr>
        </p:nvSpPr>
        <p:spPr>
          <a:xfrm>
            <a:off x="280115" y="273844"/>
            <a:ext cx="8664300" cy="522300"/>
          </a:xfrm>
          <a:prstGeom prst="rect">
            <a:avLst/>
          </a:prstGeom>
        </p:spPr>
        <p:txBody>
          <a:bodyPr spcFirstLastPara="1" wrap="square" lIns="68575" tIns="34275" rIns="68575" bIns="34275" anchor="t" anchorCtr="0">
            <a:normAutofit/>
          </a:bodyPr>
          <a:lstStyle/>
          <a:p>
            <a:pPr marL="0" lvl="0" indent="0" algn="l" rtl="0">
              <a:spcBef>
                <a:spcPts val="0"/>
              </a:spcBef>
              <a:spcAft>
                <a:spcPts val="0"/>
              </a:spcAft>
              <a:buNone/>
            </a:pPr>
            <a:r>
              <a:rPr lang="en">
                <a:latin typeface="Arial"/>
                <a:ea typeface="Arial"/>
                <a:cs typeface="Arial"/>
                <a:sym typeface="Arial"/>
              </a:rPr>
              <a:t>Truth: Vaccines Do Not Contain a Live Virus</a:t>
            </a:r>
            <a:endParaRPr dirty="0">
              <a:latin typeface="Arial"/>
              <a:ea typeface="Arial"/>
              <a:cs typeface="Arial"/>
              <a:sym typeface="Arial"/>
            </a:endParaRPr>
          </a:p>
        </p:txBody>
      </p:sp>
      <p:pic>
        <p:nvPicPr>
          <p:cNvPr id="143" name="Google Shape;143;p24" descr="Jason Villareal, MSN, RN, NP-BC explains that the COVID vaccines do not use a live virus and cannot give you COVID.&#10;&#10;Latinx doctors, nurses and promotoras/community health workers dispel misinformation and provide accessible facts about the #COVID #vaccines in this FAQ video series (English and Spanish). &#10;&#10;THE CONVERSATION/LA CONVERSACIÓN is produced by KFF (Kaiser Family Foundation), a nonproﬁt organization focusing on national health issues (no affiliation with Kaiser Permanente), and presented by KFF’s Greater Than COVID public information initiative in partnership with UnidosUS.&#10;&#10;Find a COVID vaccine location near you at http://vaccines.gov.&#10;&#10;You can also text your ZIP code to GETVAX (438829).&#10;&#10;The COVID vaccines are FREE to everyone in the U.S. who is 5+ years of age, regardless of insurance or immigration status.&#10;&#10;Follow Greater Than COVID at:&#10;Facebook: http://www.facebook.com/WeAreGreaterThanCOVID&#10;Twitter: http://www.twitter.com/greaterthanCV19&#10;Instagram: http://instagram.com/wearegreaterthancovid&#10;Pinterest: https://www.pinterest.com/greaterthancovid/&#10;&#10;This information is shared for educational purposes only and should not be used as a substitute for professional medical advice. The views expressed are those of the featured medical professional and reflect information available to that professional at time of filming (April 15-19, 2021). Always consult a health care provider for any personal health decisions.&#10;&#10;#BetweenUsAboutUs #GreaterThanCOVID&#10;&#10;TRANSCRIPT:&#10;&#10;This vaccine is not a live virus. It's not a live vaccine, so it's not possible to actually give somebody COVID. And basically, it's putting something into your body that kind of makes your body think it's COVID. It's a particular protein. It's to create an antibody to a particular protein that the actual COVID virus itself has. So that when it sees the real thing, it would react the same way as if it was this vaccine. And so, it doesn't actually have virus in it." title="Do the COVID vaccines use a live virus? Jason Villareal, MSN, RN, NP-BC">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theme/theme1.xml><?xml version="1.0" encoding="utf-8"?>
<a:theme xmlns:a="http://schemas.openxmlformats.org/drawingml/2006/main" name="BRAND">
  <a:themeElements>
    <a:clrScheme name="New Brand Colors">
      <a:dk1>
        <a:srgbClr val="000000"/>
      </a:dk1>
      <a:lt1>
        <a:srgbClr val="FFFFFF"/>
      </a:lt1>
      <a:dk2>
        <a:srgbClr val="036080"/>
      </a:dk2>
      <a:lt2>
        <a:srgbClr val="B9C8D3"/>
      </a:lt2>
      <a:accent1>
        <a:srgbClr val="BABF33"/>
      </a:accent1>
      <a:accent2>
        <a:srgbClr val="FFC843"/>
      </a:accent2>
      <a:accent3>
        <a:srgbClr val="B9C8D3"/>
      </a:accent3>
      <a:accent4>
        <a:srgbClr val="036080"/>
      </a:accent4>
      <a:accent5>
        <a:srgbClr val="FFC843"/>
      </a:accent5>
      <a:accent6>
        <a:srgbClr val="BABF33"/>
      </a:accent6>
      <a:hlink>
        <a:srgbClr val="036080"/>
      </a:hlink>
      <a:folHlink>
        <a:srgbClr val="BABF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HHSInternetTopic xmlns="32249c65-da49-47e9-984a-f0159a6f027c">HDHE Vax</DHHSInternetTopic>
    <DHHSInternetPCM xmlns="32249c65-da49-47e9-984a-f0159a6f027c"/>
    <DHHSInternetDivision xmlns="32249c65-da49-47e9-984a-f0159a6f027c">Public Health</DHHSInternetDivision>
    <DHHSInternetWCP xmlns="32249c65-da49-47e9-984a-f0159a6f027c">
      <Value>16</Value>
    </DHHSInternetWCP>
    <SharedWithUsers xmlns="32249c65-da49-47e9-984a-f0159a6f027c">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Core Metadata" ma:contentTypeID="0x010100BAD75EA75CD83B45A34259F0B184D02700F1FEB8F40E8FCE49866B63B2C1871D94" ma:contentTypeVersion="5" ma:contentTypeDescription="" ma:contentTypeScope="" ma:versionID="f4b016b8adf107cbb7bac46debb26e54">
  <xsd:schema xmlns:xsd="http://www.w3.org/2001/XMLSchema" xmlns:xs="http://www.w3.org/2001/XMLSchema" xmlns:p="http://schemas.microsoft.com/office/2006/metadata/properties" xmlns:ns2="32249c65-da49-47e9-984a-f0159a6f027c" targetNamespace="http://schemas.microsoft.com/office/2006/metadata/properties" ma:root="true" ma:fieldsID="b88077d2cce469c43263bcb1995184f4" ns2:_="">
    <xsd:import namespace="32249c65-da49-47e9-984a-f0159a6f027c"/>
    <xsd:element name="properties">
      <xsd:complexType>
        <xsd:sequence>
          <xsd:element name="documentManagement">
            <xsd:complexType>
              <xsd:all>
                <xsd:element ref="ns2:DHHSInternetDivision" minOccurs="0"/>
                <xsd:element ref="ns2:DHHSInternetTopic" minOccurs="0"/>
                <xsd:element ref="ns2:DHHSInternetPCM" minOccurs="0"/>
                <xsd:element ref="ns2:DHHSInternetWCP"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249c65-da49-47e9-984a-f0159a6f027c" elementFormDefault="qualified">
    <xsd:import namespace="http://schemas.microsoft.com/office/2006/documentManagement/types"/>
    <xsd:import namespace="http://schemas.microsoft.com/office/infopath/2007/PartnerControls"/>
    <xsd:element name="DHHSInternetDivision" ma:index="8" nillable="true" ma:displayName="Division" ma:format="Dropdown" ma:internalName="DHHSInternetDivision">
      <xsd:simpleType>
        <xsd:restriction base="dms:Choice">
          <xsd:enumeration value="Agency-Wide"/>
          <xsd:enumeration value="Behavioral Health"/>
          <xsd:enumeration value="Children and Family Services"/>
          <xsd:enumeration value="Developmental Disabilities"/>
          <xsd:enumeration value="Medicaid &amp; Long-Term Care"/>
          <xsd:enumeration value="Public Health"/>
          <xsd:enumeration value="Operational"/>
        </xsd:restriction>
      </xsd:simpleType>
    </xsd:element>
    <xsd:element name="DHHSInternetTopic" ma:index="9" nillable="true" ma:displayName="Topic" ma:format="Dropdown" ma:internalName="DHHSInternetTopic">
      <xsd:simpleType>
        <xsd:union memberTypes="dms:Text">
          <xsd:simpleType>
            <xsd:restriction base="dms:Choice">
              <xsd:enumeration value="About"/>
              <xsd:enumeration value="Addiction"/>
              <xsd:enumeration value="Board Info"/>
              <xsd:enumeration value="Certificates"/>
              <xsd:enumeration value="Child Care"/>
              <xsd:enumeration value="Children"/>
              <xsd:enumeration value="Community and Rural Health Planning"/>
              <xsd:enumeration value="Consumer Advocacy"/>
              <xsd:enumeration value="Contact"/>
              <xsd:enumeration value="Current DHMs"/>
              <xsd:enumeration value="Disabilities Assistance"/>
              <xsd:enumeration value="Diseases &amp; Conditions"/>
              <xsd:enumeration value="Drug Overdose Prevention"/>
              <xsd:enumeration value="Economic Assistance"/>
              <xsd:enumeration value="Epidemiology and Informatics"/>
              <xsd:enumeration value="Environmental Health"/>
              <xsd:enumeration value="Facilities"/>
              <xsd:enumeration value="Families"/>
              <xsd:enumeration value="General Administration &amp; Support"/>
              <xsd:enumeration value="General Assistance"/>
              <xsd:enumeration value="General Licensing &amp; Regs"/>
              <xsd:enumeration value="Health Promotion"/>
              <xsd:enumeration value="Injury"/>
              <xsd:enumeration value="Legislation"/>
              <xsd:enumeration value="Lifespan Health"/>
              <xsd:enumeration value="MCAH"/>
              <xsd:enumeration value="Medicaid Related Assistance"/>
              <xsd:enumeration value="Mental Health"/>
              <xsd:enumeration value="Online Services"/>
              <xsd:enumeration value="Other"/>
              <xsd:enumeration value="Prevention"/>
              <xsd:enumeration value="Professions &amp; Occupations"/>
              <xsd:enumeration value="Safety"/>
              <xsd:enumeration value="Seniors"/>
              <xsd:enumeration value="State Committees"/>
              <xsd:enumeration value="Statutes &amp; Regs"/>
              <xsd:enumeration value="Suicide Prevention"/>
              <xsd:enumeration value="Tobacco Free Nebraska"/>
              <xsd:enumeration value="Vital Records"/>
              <xsd:enumeration value="Wellness &amp; Prevention"/>
              <xsd:enumeration value="Youth Facilities &amp; Services"/>
              <xsd:enumeration value="News Release"/>
            </xsd:restriction>
          </xsd:simpleType>
        </xsd:union>
      </xsd:simpleType>
    </xsd:element>
    <xsd:element name="DHHSInternetPCM" ma:index="10" nillable="true" ma:displayName="PCM" ma:internalName="DHHSInternetPCM">
      <xsd:complexType>
        <xsd:complexContent>
          <xsd:extension base="dms:MultiChoice">
            <xsd:sequence>
              <xsd:element name="Value" maxOccurs="unbounded" minOccurs="0" nillable="true">
                <xsd:simpleType>
                  <xsd:restriction base="dms:Choice">
                    <xsd:enumeration value="1"/>
                    <xsd:enumeration value="2"/>
                    <xsd:enumeration value="3"/>
                    <xsd:enumeration value="4"/>
                    <xsd:enumeration value="5"/>
                    <xsd:enumeration value="6"/>
                    <xsd:enumeration value="7"/>
                    <xsd:enumeration value="8"/>
                  </xsd:restriction>
                </xsd:simpleType>
              </xsd:element>
            </xsd:sequence>
          </xsd:extension>
        </xsd:complexContent>
      </xsd:complexType>
    </xsd:element>
    <xsd:element name="DHHSInternetWCP" ma:index="11" nillable="true" ma:displayName="WCP" ma:internalName="DHHSInternetWCP">
      <xsd:complexType>
        <xsd:complexContent>
          <xsd:extension base="dms:MultiChoice">
            <xsd:sequence>
              <xsd:element name="Value" maxOccurs="unbounded" minOccurs="0" nillable="true">
                <xsd:simpleType>
                  <xsd:restriction base="dms:Choice">
                    <xsd:enumeration value="9"/>
                    <xsd:enumeration value="10"/>
                    <xsd:enumeration value="11"/>
                    <xsd:enumeration value="12"/>
                    <xsd:enumeration value="13"/>
                    <xsd:enumeration value="14"/>
                    <xsd:enumeration value="15"/>
                    <xsd:enumeration value="16"/>
                    <xsd:enumeration value="17"/>
                    <xsd:enumeration value="18"/>
                    <xsd:enumeration value="19"/>
                    <xsd:enumeration value="20"/>
                    <xsd:enumeration value="21"/>
                    <xsd:enumeration value="22"/>
                    <xsd:enumeration value="23"/>
                    <xsd:enumeration value="24"/>
                    <xsd:enumeration value="25"/>
                    <xsd:enumeration value="26"/>
                    <xsd:enumeration value="27"/>
                    <xsd:enumeration value="28"/>
                    <xsd:enumeration value="29"/>
                    <xsd:enumeration value="30"/>
                    <xsd:enumeration value="31"/>
                    <xsd:enumeration value="32"/>
                    <xsd:enumeration value="33"/>
                    <xsd:enumeration value="34"/>
                    <xsd:enumeration value="35"/>
                    <xsd:enumeration value="36"/>
                    <xsd:enumeration value="37"/>
                    <xsd:enumeration value="38"/>
                    <xsd:enumeration value="39"/>
                    <xsd:enumeration value="40"/>
                    <xsd:enumeration value="41"/>
                    <xsd:enumeration value="42"/>
                    <xsd:enumeration value="43"/>
                    <xsd:enumeration value="44"/>
                    <xsd:enumeration value="45"/>
                    <xsd:enumeration value="46"/>
                    <xsd:enumeration value="47"/>
                    <xsd:enumeration value="48"/>
                    <xsd:enumeration value="49"/>
                    <xsd:enumeration value="50"/>
                    <xsd:enumeration value="51"/>
                    <xsd:enumeration value="52"/>
                    <xsd:enumeration value="53"/>
                    <xsd:enumeration value="54"/>
                    <xsd:enumeration value="55"/>
                    <xsd:enumeration value="56"/>
                    <xsd:enumeration value="57"/>
                    <xsd:enumeration value="58"/>
                    <xsd:enumeration value="59"/>
                    <xsd:enumeration value="60"/>
                    <xsd:enumeration value="61"/>
                    <xsd:enumeration value="62"/>
                    <xsd:enumeration value="63"/>
                    <xsd:enumeration value="64"/>
                    <xsd:enumeration value="65"/>
                    <xsd:enumeration value="66"/>
                    <xsd:enumeration value="67"/>
                    <xsd:enumeration value="68"/>
                    <xsd:enumeration value="69"/>
                    <xsd:enumeration value="70"/>
                    <xsd:enumeration value="71"/>
                    <xsd:enumeration value="72"/>
                    <xsd:enumeration value="73"/>
                    <xsd:enumeration value="74"/>
                    <xsd:enumeration value="75"/>
                    <xsd:enumeration value="76"/>
                    <xsd:enumeration value="77"/>
                    <xsd:enumeration value="78"/>
                    <xsd:enumeration value="79"/>
                    <xsd:enumeration value="80"/>
                    <xsd:enumeration value="81"/>
                    <xsd:enumeration value="82"/>
                    <xsd:enumeration value="83"/>
                    <xsd:enumeration value="84"/>
                    <xsd:enumeration value="85"/>
                    <xsd:enumeration value="86"/>
                    <xsd:enumeration value="87"/>
                    <xsd:enumeration value="88"/>
                  </xsd:restriction>
                </xsd:simpleType>
              </xsd:element>
            </xsd:sequence>
          </xsd:extension>
        </xsd:complexContent>
      </xsd:complexType>
    </xsd:element>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6DCE7BD-F274-4CD9-AD57-9BE7784672C7}"/>
</file>

<file path=customXml/itemProps2.xml><?xml version="1.0" encoding="utf-8"?>
<ds:datastoreItem xmlns:ds="http://schemas.openxmlformats.org/officeDocument/2006/customXml" ds:itemID="{B9717EE1-68DE-4C64-AB99-5BF479079DF9}"/>
</file>

<file path=customXml/itemProps3.xml><?xml version="1.0" encoding="utf-8"?>
<ds:datastoreItem xmlns:ds="http://schemas.openxmlformats.org/officeDocument/2006/customXml" ds:itemID="{EC23B800-4288-4F3D-A721-4DE5C0CF4555}"/>
</file>

<file path=docProps/app.xml><?xml version="1.0" encoding="utf-8"?>
<Properties xmlns="http://schemas.openxmlformats.org/officeDocument/2006/extended-properties" xmlns:vt="http://schemas.openxmlformats.org/officeDocument/2006/docPropsVTypes">
  <TotalTime>0</TotalTime>
  <Words>772</Words>
  <Application>Microsoft Office PowerPoint</Application>
  <PresentationFormat>On-screen Show (16:9)</PresentationFormat>
  <Paragraphs>102</Paragraphs>
  <Slides>22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Roboto</vt:lpstr>
      <vt:lpstr>Arial</vt:lpstr>
      <vt:lpstr>Montserrat Black</vt:lpstr>
      <vt:lpstr>Montserrat SemiBold</vt:lpstr>
      <vt:lpstr>Noto Sans Symbols</vt:lpstr>
      <vt:lpstr>Gisha</vt:lpstr>
      <vt:lpstr>Roboto Black</vt:lpstr>
      <vt:lpstr>Montserrat</vt:lpstr>
      <vt:lpstr>BRAND</vt:lpstr>
      <vt:lpstr>Section 3:  Myths &amp; Misinformation</vt:lpstr>
      <vt:lpstr>Common Myths &amp; Misinformation</vt:lpstr>
      <vt:lpstr>Getting The Vaccine During Pregnancy</vt:lpstr>
      <vt:lpstr>PowerPoint Presentation</vt:lpstr>
      <vt:lpstr>Myths and Truths</vt:lpstr>
      <vt:lpstr>Truth: Breastfeeding People Should Get Vaccinated</vt:lpstr>
      <vt:lpstr>Truth: Vaccines Do Not Change Your DNA </vt:lpstr>
      <vt:lpstr>Truth: Vaccines Do Not Cause COVID-19 </vt:lpstr>
      <vt:lpstr>Truth: Vaccines Do Not Contain a Live Virus</vt:lpstr>
      <vt:lpstr>Truth: It’s About Your Health</vt:lpstr>
      <vt:lpstr>Top Myths Debunked</vt:lpstr>
      <vt:lpstr>Myths Debunked With Other Sources</vt:lpstr>
      <vt:lpstr>Spotting Misinformation</vt:lpstr>
      <vt:lpstr>Sources of Accurate Information</vt:lpstr>
      <vt:lpstr>Federal </vt:lpstr>
      <vt:lpstr>State &amp; Healthcare Systems </vt:lpstr>
      <vt:lpstr>Local </vt:lpstr>
      <vt:lpstr>Tribal </vt:lpstr>
      <vt:lpstr>Other Organizations </vt:lpstr>
      <vt:lpstr>Getting Specific Medical Advice </vt:lpstr>
      <vt:lpstr>Section 3 Summary</vt:lpstr>
      <vt:lpstr>Complete Section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Section 3:  Myths &amp; Misinformation</dc:title>
  <dc:creator>Erika Akers</dc:creator>
  <cp:lastModifiedBy>Akers, Erika</cp:lastModifiedBy>
  <cp:revision>1</cp:revision>
  <dcterms:modified xsi:type="dcterms:W3CDTF">2022-07-25T20:52:28Z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-1006376687</vt:i4>
  </property>
  <property fmtid="{D5CDD505-2E9C-101B-9397-08002B2CF9AE}" pid="3" name="_NewReviewCycle">
    <vt:lpwstr/>
  </property>
  <property fmtid="{D5CDD505-2E9C-101B-9397-08002B2CF9AE}" pid="4" name="_EmailSubject">
    <vt:lpwstr>V2B PowerPoints for Website</vt:lpwstr>
  </property>
  <property fmtid="{D5CDD505-2E9C-101B-9397-08002B2CF9AE}" pid="5" name="_AuthorEmail">
    <vt:lpwstr>Erika.Akers@nebraska.gov</vt:lpwstr>
  </property>
  <property fmtid="{D5CDD505-2E9C-101B-9397-08002B2CF9AE}" pid="6" name="_AuthorEmailDisplayName">
    <vt:lpwstr>Akers, Erika</vt:lpwstr>
  </property>
  <property fmtid="{D5CDD505-2E9C-101B-9397-08002B2CF9AE}" pid="7" name="ContentTypeId">
    <vt:lpwstr>0x010100BAD75EA75CD83B45A34259F0B184D02700F1FEB8F40E8FCE49866B63B2C1871D94</vt:lpwstr>
  </property>
  <property fmtid="{D5CDD505-2E9C-101B-9397-08002B2CF9AE}" pid="8" name="Order">
    <vt:r8>365800</vt:r8>
  </property>
  <property fmtid="{D5CDD505-2E9C-101B-9397-08002B2CF9AE}" pid="9" name="xd_Signature">
    <vt:bool>false</vt:bool>
  </property>
  <property fmtid="{D5CDD505-2E9C-101B-9397-08002B2CF9AE}" pid="10" name="xd_ProgID">
    <vt:lpwstr/>
  </property>
  <property fmtid="{D5CDD505-2E9C-101B-9397-08002B2CF9AE}" pid="12" name="_SourceUrl">
    <vt:lpwstr/>
  </property>
  <property fmtid="{D5CDD505-2E9C-101B-9397-08002B2CF9AE}" pid="13" name="_SharedFileIndex">
    <vt:lpwstr/>
  </property>
  <property fmtid="{D5CDD505-2E9C-101B-9397-08002B2CF9AE}" pid="14" name="TemplateUrl">
    <vt:lpwstr/>
  </property>
  <property fmtid="{D5CDD505-2E9C-101B-9397-08002B2CF9AE}" pid="15" name="ComplianceAssetId">
    <vt:lpwstr/>
  </property>
</Properties>
</file>