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48.xml" ContentType="application/vnd.openxmlformats-officedocument.presentationml.notesSlide+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7.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35.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5143500" type="screen16x9"/>
  <p:notesSz cx="6858000" cy="9144000"/>
  <p:embeddedFontLst>
    <p:embeddedFont>
      <p:font typeface="Gisha" panose="020B0502040204020203" pitchFamily="34" charset="-79"/>
      <p:regular r:id="rId55"/>
    </p:embeddedFont>
    <p:embeddedFont>
      <p:font typeface="Montserrat" panose="00000500000000000000" pitchFamily="50" charset="0"/>
      <p:regular r:id="rId56"/>
      <p:bold r:id="rId57"/>
      <p:italic r:id="rId58"/>
      <p:boldItalic r:id="rId59"/>
    </p:embeddedFont>
    <p:embeddedFont>
      <p:font typeface="Montserrat Black" panose="00000A00000000000000" pitchFamily="50" charset="0"/>
      <p:bold r:id="rId60"/>
      <p:boldItalic r:id="rId61"/>
    </p:embeddedFont>
    <p:embeddedFont>
      <p:font typeface="Montserrat SemiBold" panose="00000700000000000000" pitchFamily="2" charset="0"/>
      <p:regular r:id="rId62"/>
      <p:bold r:id="rId63"/>
      <p:italic r:id="rId64"/>
      <p:boldItalic r:id="rId65"/>
    </p:embeddedFont>
    <p:embeddedFont>
      <p:font typeface="Roboto" panose="02000000000000000000" pitchFamily="2" charset="0"/>
      <p:regular r:id="rId66"/>
      <p:bold r:id="rId67"/>
      <p:italic r:id="rId68"/>
      <p:boldItalic r:id="rId69"/>
    </p:embeddedFont>
    <p:embeddedFont>
      <p:font typeface="Roboto Black" panose="02000000000000000000" pitchFamily="2" charset="0"/>
      <p:bold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iddVrol+3c7SGsaItWDIVuV3gxm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ka Aker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7.fntdata"/><Relationship Id="rId82"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customschemas.google.com/relationships/presentationmetadata" Target="metadata"/><Relationship Id="rId83"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8" Type="http://schemas.openxmlformats.org/officeDocument/2006/relationships/viewProps" Target="viewProps.xml"/><Relationship Id="rId8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font" Target="fonts/font17.fntdata"/><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6-16T15:15:53.787" idx="1">
    <p:pos x="6000" y="0"/>
    <p:text>May need to be updated to include Novavax</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c0qvs-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update with DHHS specific graphic once completed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dhhs.ne.gov" TargetMode="External"/><Relationship Id="rId4"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dhhs.ne.gov" TargetMode="External"/><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5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15" name="Google Shape;15;p5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6" name="Google Shape;16;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rand DHHS Indent Bullets alt">
  <p:cSld name="Brand DHHS Indent Bullets alt">
    <p:spTree>
      <p:nvGrpSpPr>
        <p:cNvPr id="1" name="Shape 53"/>
        <p:cNvGrpSpPr/>
        <p:nvPr/>
      </p:nvGrpSpPr>
      <p:grpSpPr>
        <a:xfrm>
          <a:off x="0" y="0"/>
          <a:ext cx="0" cy="0"/>
          <a:chOff x="0" y="0"/>
          <a:chExt cx="0" cy="0"/>
        </a:xfrm>
      </p:grpSpPr>
      <p:sp>
        <p:nvSpPr>
          <p:cNvPr id="54" name="Google Shape;54;p63"/>
          <p:cNvSpPr txBox="1">
            <a:spLocks noGrp="1"/>
          </p:cNvSpPr>
          <p:nvPr>
            <p:ph type="body" idx="1"/>
          </p:nvPr>
        </p:nvSpPr>
        <p:spPr>
          <a:xfrm>
            <a:off x="273824" y="1305694"/>
            <a:ext cx="8664300" cy="2858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800"/>
              </a:spcBef>
              <a:spcAft>
                <a:spcPts val="0"/>
              </a:spcAft>
              <a:buClr>
                <a:srgbClr val="BABF33"/>
              </a:buClr>
              <a:buSzPts val="2100"/>
              <a:buFont typeface="Noto Sans Symbols"/>
              <a:buChar char="🢖"/>
              <a:defRPr sz="21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800"/>
              </a:spcBef>
              <a:spcAft>
                <a:spcPts val="0"/>
              </a:spcAft>
              <a:buClr>
                <a:srgbClr val="BABF3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5" name="Google Shape;55;p63"/>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56" name="Google Shape;56;p63"/>
          <p:cNvCxnSpPr/>
          <p:nvPr/>
        </p:nvCxnSpPr>
        <p:spPr>
          <a:xfrm>
            <a:off x="280115" y="869333"/>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57" name="Google Shape;57;p63"/>
          <p:cNvSpPr txBox="1">
            <a:spLocks noGrp="1"/>
          </p:cNvSpPr>
          <p:nvPr>
            <p:ph type="body" idx="2"/>
          </p:nvPr>
        </p:nvSpPr>
        <p:spPr>
          <a:xfrm>
            <a:off x="273823" y="925838"/>
            <a:ext cx="8670600" cy="364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rand DHHS End Slide Layout">
  <p:cSld name="Brand DHHS End Slide Layout">
    <p:spTree>
      <p:nvGrpSpPr>
        <p:cNvPr id="1" name="Shape 58"/>
        <p:cNvGrpSpPr/>
        <p:nvPr/>
      </p:nvGrpSpPr>
      <p:grpSpPr>
        <a:xfrm>
          <a:off x="0" y="0"/>
          <a:ext cx="0" cy="0"/>
          <a:chOff x="0" y="0"/>
          <a:chExt cx="0" cy="0"/>
        </a:xfrm>
      </p:grpSpPr>
      <p:sp>
        <p:nvSpPr>
          <p:cNvPr id="59" name="Google Shape;59;p64"/>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5690E2"/>
              </a:buClr>
              <a:buSzPts val="1800"/>
              <a:buFont typeface="Arial"/>
              <a:buNone/>
              <a:defRPr sz="1800" b="0" i="0" u="none" strike="noStrike" cap="none">
                <a:solidFill>
                  <a:srgbClr val="5690E2"/>
                </a:solidFill>
                <a:latin typeface="Roboto"/>
                <a:ea typeface="Roboto"/>
                <a:cs typeface="Roboto"/>
                <a:sym typeface="Roboto"/>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grpSp>
        <p:nvGrpSpPr>
          <p:cNvPr id="60" name="Google Shape;60;p64"/>
          <p:cNvGrpSpPr/>
          <p:nvPr/>
        </p:nvGrpSpPr>
        <p:grpSpPr>
          <a:xfrm>
            <a:off x="381217" y="4549386"/>
            <a:ext cx="1256937" cy="329168"/>
            <a:chOff x="4913982" y="5342258"/>
            <a:chExt cx="1675916" cy="463617"/>
          </a:xfrm>
        </p:grpSpPr>
        <p:pic>
          <p:nvPicPr>
            <p:cNvPr id="61" name="Google Shape;61;p64"/>
            <p:cNvPicPr preferRelativeResize="0"/>
            <p:nvPr/>
          </p:nvPicPr>
          <p:blipFill rotWithShape="1">
            <a:blip r:embed="rId2">
              <a:alphaModFix/>
            </a:blip>
            <a:srcRect/>
            <a:stretch/>
          </p:blipFill>
          <p:spPr>
            <a:xfrm>
              <a:off x="4913982" y="5342258"/>
              <a:ext cx="467498" cy="457200"/>
            </a:xfrm>
            <a:prstGeom prst="rect">
              <a:avLst/>
            </a:prstGeom>
            <a:noFill/>
            <a:ln>
              <a:noFill/>
            </a:ln>
          </p:spPr>
        </p:pic>
        <p:pic>
          <p:nvPicPr>
            <p:cNvPr id="62" name="Google Shape;62;p64"/>
            <p:cNvPicPr preferRelativeResize="0"/>
            <p:nvPr/>
          </p:nvPicPr>
          <p:blipFill rotWithShape="1">
            <a:blip r:embed="rId3">
              <a:alphaModFix/>
            </a:blip>
            <a:srcRect/>
            <a:stretch/>
          </p:blipFill>
          <p:spPr>
            <a:xfrm>
              <a:off x="5527001" y="5348675"/>
              <a:ext cx="457200" cy="457200"/>
            </a:xfrm>
            <a:prstGeom prst="rect">
              <a:avLst/>
            </a:prstGeom>
            <a:noFill/>
            <a:ln>
              <a:noFill/>
            </a:ln>
          </p:spPr>
        </p:pic>
        <p:pic>
          <p:nvPicPr>
            <p:cNvPr id="63" name="Google Shape;63;p64"/>
            <p:cNvPicPr preferRelativeResize="0"/>
            <p:nvPr/>
          </p:nvPicPr>
          <p:blipFill rotWithShape="1">
            <a:blip r:embed="rId4">
              <a:alphaModFix/>
            </a:blip>
            <a:srcRect/>
            <a:stretch/>
          </p:blipFill>
          <p:spPr>
            <a:xfrm>
              <a:off x="6132698" y="5342258"/>
              <a:ext cx="457200" cy="457200"/>
            </a:xfrm>
            <a:prstGeom prst="rect">
              <a:avLst/>
            </a:prstGeom>
            <a:noFill/>
            <a:ln>
              <a:noFill/>
            </a:ln>
          </p:spPr>
        </p:pic>
      </p:grpSp>
      <p:sp>
        <p:nvSpPr>
          <p:cNvPr id="64" name="Google Shape;64;p64"/>
          <p:cNvSpPr txBox="1">
            <a:spLocks noGrp="1"/>
          </p:cNvSpPr>
          <p:nvPr>
            <p:ph type="body" idx="2"/>
          </p:nvPr>
        </p:nvSpPr>
        <p:spPr>
          <a:xfrm>
            <a:off x="628650" y="1680500"/>
            <a:ext cx="7859100" cy="352200"/>
          </a:xfrm>
          <a:prstGeom prst="rect">
            <a:avLst/>
          </a:prstGeom>
          <a:solidFill>
            <a:srgbClr val="BABF33"/>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5" name="Google Shape;65;p64"/>
          <p:cNvSpPr txBox="1">
            <a:spLocks noGrp="1"/>
          </p:cNvSpPr>
          <p:nvPr>
            <p:ph type="body" idx="3"/>
          </p:nvPr>
        </p:nvSpPr>
        <p:spPr>
          <a:xfrm>
            <a:off x="630064" y="3471121"/>
            <a:ext cx="7859100" cy="493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6" name="Google Shape;66;p64"/>
          <p:cNvSpPr txBox="1">
            <a:spLocks noGrp="1"/>
          </p:cNvSpPr>
          <p:nvPr>
            <p:ph type="body" idx="4"/>
          </p:nvPr>
        </p:nvSpPr>
        <p:spPr>
          <a:xfrm>
            <a:off x="635073" y="2733108"/>
            <a:ext cx="7859100" cy="3039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7" name="Google Shape;67;p64"/>
          <p:cNvSpPr txBox="1"/>
          <p:nvPr/>
        </p:nvSpPr>
        <p:spPr>
          <a:xfrm>
            <a:off x="1738613" y="4592531"/>
            <a:ext cx="1611300" cy="320400"/>
          </a:xfrm>
          <a:prstGeom prst="rect">
            <a:avLst/>
          </a:prstGeom>
          <a:noFill/>
          <a:ln w="9525" cap="flat" cmpd="sng">
            <a:solidFill>
              <a:srgbClr val="5690E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sng" strike="noStrike" cap="none">
                <a:solidFill>
                  <a:schemeClr val="hlink"/>
                </a:solidFill>
                <a:latin typeface="Gisha"/>
                <a:ea typeface="Gisha"/>
                <a:cs typeface="Gisha"/>
                <a:sym typeface="Gisha"/>
                <a:hlinkClick r:id="rId5"/>
              </a:rPr>
              <a:t>dhhs.ne.gov</a:t>
            </a:r>
            <a:endParaRPr sz="1800" b="1" i="0" u="none" strike="noStrike" cap="none">
              <a:solidFill>
                <a:srgbClr val="036080"/>
              </a:solidFill>
              <a:latin typeface="Gisha"/>
              <a:ea typeface="Gisha"/>
              <a:cs typeface="Gisha"/>
              <a:sym typeface="Gisha"/>
            </a:endParaRPr>
          </a:p>
        </p:txBody>
      </p:sp>
      <p:sp>
        <p:nvSpPr>
          <p:cNvPr id="68" name="Google Shape;68;p64"/>
          <p:cNvSpPr txBox="1"/>
          <p:nvPr/>
        </p:nvSpPr>
        <p:spPr>
          <a:xfrm>
            <a:off x="3759413" y="4051840"/>
            <a:ext cx="1611300" cy="329100"/>
          </a:xfrm>
          <a:prstGeom prst="rect">
            <a:avLst/>
          </a:prstGeom>
          <a:noFill/>
          <a:ln>
            <a:noFill/>
          </a:ln>
        </p:spPr>
        <p:txBody>
          <a:bodyPr spcFirstLastPara="1" wrap="square" lIns="68575" tIns="34275" rIns="68575" bIns="34275" anchor="ctr" anchorCtr="0">
            <a:noAutofit/>
          </a:bodyPr>
          <a:lstStyle/>
          <a:p>
            <a:pPr marL="0" marR="0" lvl="0" indent="0" algn="ctr" rtl="0">
              <a:lnSpc>
                <a:spcPct val="85714"/>
              </a:lnSpc>
              <a:spcBef>
                <a:spcPts val="0"/>
              </a:spcBef>
              <a:spcAft>
                <a:spcPts val="0"/>
              </a:spcAft>
              <a:buClr>
                <a:srgbClr val="000000"/>
              </a:buClr>
              <a:buSzPts val="1100"/>
              <a:buFont typeface="Arial"/>
              <a:buNone/>
            </a:pPr>
            <a:r>
              <a:rPr lang="en" sz="1100" b="1" i="0" u="none" strike="noStrike" cap="none">
                <a:solidFill>
                  <a:schemeClr val="dk2"/>
                </a:solidFill>
                <a:latin typeface="Gisha"/>
                <a:ea typeface="Gisha"/>
                <a:cs typeface="Gisha"/>
                <a:sym typeface="Gisha"/>
              </a:rPr>
              <a:t>DHHS Helpline:</a:t>
            </a:r>
            <a:endParaRPr sz="1100" b="0" i="0" u="none" strike="noStrike" cap="none">
              <a:solidFill>
                <a:srgbClr val="000000"/>
              </a:solidFill>
              <a:latin typeface="Arial"/>
              <a:ea typeface="Arial"/>
              <a:cs typeface="Arial"/>
              <a:sym typeface="Arial"/>
            </a:endParaRPr>
          </a:p>
          <a:p>
            <a:pPr marL="0" marR="0" lvl="0" indent="0" algn="ctr" rtl="0">
              <a:lnSpc>
                <a:spcPct val="114285"/>
              </a:lnSpc>
              <a:spcBef>
                <a:spcPts val="0"/>
              </a:spcBef>
              <a:spcAft>
                <a:spcPts val="0"/>
              </a:spcAft>
              <a:buClr>
                <a:srgbClr val="000000"/>
              </a:buClr>
              <a:buSzPts val="800"/>
              <a:buFont typeface="Arial"/>
              <a:buNone/>
            </a:pPr>
            <a:r>
              <a:rPr lang="en" sz="800" b="0" i="0" u="none" strike="noStrike" cap="none">
                <a:solidFill>
                  <a:schemeClr val="dk2"/>
                </a:solidFill>
                <a:latin typeface="Gisha"/>
                <a:ea typeface="Gisha"/>
                <a:cs typeface="Gisha"/>
                <a:sym typeface="Gisha"/>
              </a:rPr>
              <a:t>800-254-4202</a:t>
            </a:r>
            <a:endParaRPr sz="1100" b="0" i="0" u="none" strike="noStrike" cap="none">
              <a:solidFill>
                <a:srgbClr val="000000"/>
              </a:solidFill>
              <a:latin typeface="Arial"/>
              <a:ea typeface="Arial"/>
              <a:cs typeface="Arial"/>
              <a:sym typeface="Arial"/>
            </a:endParaRPr>
          </a:p>
          <a:p>
            <a:pPr marL="0" marR="0" lvl="0" indent="0" algn="ctr" rtl="0">
              <a:lnSpc>
                <a:spcPct val="114285"/>
              </a:lnSpc>
              <a:spcBef>
                <a:spcPts val="0"/>
              </a:spcBef>
              <a:spcAft>
                <a:spcPts val="0"/>
              </a:spcAft>
              <a:buClr>
                <a:srgbClr val="000000"/>
              </a:buClr>
              <a:buSzPts val="800"/>
              <a:buFont typeface="Arial"/>
              <a:buNone/>
            </a:pPr>
            <a:r>
              <a:rPr lang="en" sz="800" b="0" i="0" u="none" strike="noStrike" cap="none">
                <a:solidFill>
                  <a:schemeClr val="dk2"/>
                </a:solidFill>
                <a:latin typeface="Gisha"/>
                <a:ea typeface="Gisha"/>
                <a:cs typeface="Gisha"/>
                <a:sym typeface="Gisha"/>
              </a:rPr>
              <a:t>DHHS.helpline@Nebraska.gov</a:t>
            </a:r>
            <a:endParaRPr sz="1100" b="0" i="0" u="none" strike="noStrike" cap="none">
              <a:solidFill>
                <a:srgbClr val="000000"/>
              </a:solidFill>
              <a:latin typeface="Arial"/>
              <a:ea typeface="Arial"/>
              <a:cs typeface="Arial"/>
              <a:sym typeface="Arial"/>
            </a:endParaRPr>
          </a:p>
        </p:txBody>
      </p:sp>
      <p:sp>
        <p:nvSpPr>
          <p:cNvPr id="69" name="Google Shape;69;p64"/>
          <p:cNvSpPr txBox="1"/>
          <p:nvPr/>
        </p:nvSpPr>
        <p:spPr>
          <a:xfrm>
            <a:off x="635072" y="3081755"/>
            <a:ext cx="7859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Montserrat Black"/>
                <a:ea typeface="Montserrat Black"/>
                <a:cs typeface="Montserrat Black"/>
                <a:sym typeface="Montserrat Black"/>
              </a:rPr>
              <a:t>000-000-0000</a:t>
            </a:r>
            <a:endParaRPr sz="1800" b="0" i="0" u="none" strike="noStrike" cap="none">
              <a:solidFill>
                <a:schemeClr val="dk2"/>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 Subhead / 3-column / bulleted">
  <p:cSld name="Headline / Subhead / 3-column / bulleted">
    <p:spTree>
      <p:nvGrpSpPr>
        <p:cNvPr id="1" name="Shape 70"/>
        <p:cNvGrpSpPr/>
        <p:nvPr/>
      </p:nvGrpSpPr>
      <p:grpSpPr>
        <a:xfrm>
          <a:off x="0" y="0"/>
          <a:ext cx="0" cy="0"/>
          <a:chOff x="0" y="0"/>
          <a:chExt cx="0" cy="0"/>
        </a:xfrm>
      </p:grpSpPr>
      <p:sp>
        <p:nvSpPr>
          <p:cNvPr id="71" name="Google Shape;71;p65"/>
          <p:cNvSpPr txBox="1">
            <a:spLocks noGrp="1"/>
          </p:cNvSpPr>
          <p:nvPr>
            <p:ph type="body" idx="1"/>
          </p:nvPr>
        </p:nvSpPr>
        <p:spPr>
          <a:xfrm>
            <a:off x="273823" y="810908"/>
            <a:ext cx="8664300" cy="422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2" name="Google Shape;72;p65"/>
          <p:cNvSpPr txBox="1">
            <a:spLocks noGrp="1"/>
          </p:cNvSpPr>
          <p:nvPr>
            <p:ph type="body" idx="2"/>
          </p:nvPr>
        </p:nvSpPr>
        <p:spPr>
          <a:xfrm>
            <a:off x="273823" y="1243427"/>
            <a:ext cx="8670600" cy="3247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23850" algn="l" rtl="0">
              <a:lnSpc>
                <a:spcPct val="90000"/>
              </a:lnSpc>
              <a:spcBef>
                <a:spcPts val="400"/>
              </a:spcBef>
              <a:spcAft>
                <a:spcPts val="0"/>
              </a:spcAft>
              <a:buClr>
                <a:srgbClr val="B9C8D3"/>
              </a:buClr>
              <a:buSzPts val="1500"/>
              <a:buFont typeface="Arial"/>
              <a:buChar char="•"/>
              <a:defRPr sz="15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3" name="Google Shape;73;p6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74" name="Google Shape;74;p65"/>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line / 2-column bulleted text">
  <p:cSld name="Headline / 2-column bulleted text">
    <p:spTree>
      <p:nvGrpSpPr>
        <p:cNvPr id="1" name="Shape 75"/>
        <p:cNvGrpSpPr/>
        <p:nvPr/>
      </p:nvGrpSpPr>
      <p:grpSpPr>
        <a:xfrm>
          <a:off x="0" y="0"/>
          <a:ext cx="0" cy="0"/>
          <a:chOff x="0" y="0"/>
          <a:chExt cx="0" cy="0"/>
        </a:xfrm>
      </p:grpSpPr>
      <p:sp>
        <p:nvSpPr>
          <p:cNvPr id="76" name="Google Shape;76;p6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66"/>
          <p:cNvSpPr txBox="1">
            <a:spLocks noGrp="1"/>
          </p:cNvSpPr>
          <p:nvPr>
            <p:ph type="body" idx="1"/>
          </p:nvPr>
        </p:nvSpPr>
        <p:spPr>
          <a:xfrm>
            <a:off x="280115" y="805176"/>
            <a:ext cx="8664300" cy="37953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00000"/>
              </a:lnSpc>
              <a:spcBef>
                <a:spcPts val="800"/>
              </a:spcBef>
              <a:spcAft>
                <a:spcPts val="0"/>
              </a:spcAft>
              <a:buClr>
                <a:srgbClr val="7E99A9"/>
              </a:buClr>
              <a:buSzPts val="900"/>
              <a:buFont typeface="Noto Sans Symbols"/>
              <a:buChar char="🢖"/>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78" name="Google Shape;78;p66"/>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79"/>
        <p:cNvGrpSpPr/>
        <p:nvPr/>
      </p:nvGrpSpPr>
      <p:grpSpPr>
        <a:xfrm>
          <a:off x="0" y="0"/>
          <a:ext cx="0" cy="0"/>
          <a:chOff x="0" y="0"/>
          <a:chExt cx="0" cy="0"/>
        </a:xfrm>
      </p:grpSpPr>
      <p:sp>
        <p:nvSpPr>
          <p:cNvPr id="80" name="Google Shape;80;p67"/>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036080"/>
              </a:buClr>
              <a:buSzPts val="1800"/>
              <a:buFont typeface="Arial"/>
              <a:buNone/>
              <a:defRPr sz="18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1" name="Google Shape;81;p67"/>
          <p:cNvSpPr txBox="1">
            <a:spLocks noGrp="1"/>
          </p:cNvSpPr>
          <p:nvPr>
            <p:ph type="body" idx="2"/>
          </p:nvPr>
        </p:nvSpPr>
        <p:spPr>
          <a:xfrm>
            <a:off x="628650" y="1680500"/>
            <a:ext cx="7859100" cy="352200"/>
          </a:xfrm>
          <a:prstGeom prst="rect">
            <a:avLst/>
          </a:prstGeom>
          <a:solidFill>
            <a:srgbClr val="036080"/>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Black"/>
                <a:ea typeface="Roboto Black"/>
                <a:cs typeface="Roboto Black"/>
                <a:sym typeface="Roboto Black"/>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2" name="Google Shape;82;p67"/>
          <p:cNvSpPr txBox="1">
            <a:spLocks noGrp="1"/>
          </p:cNvSpPr>
          <p:nvPr>
            <p:ph type="body" idx="3"/>
          </p:nvPr>
        </p:nvSpPr>
        <p:spPr>
          <a:xfrm>
            <a:off x="630064" y="3457751"/>
            <a:ext cx="7859100" cy="5745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3" name="Google Shape;83;p67"/>
          <p:cNvSpPr txBox="1">
            <a:spLocks noGrp="1"/>
          </p:cNvSpPr>
          <p:nvPr>
            <p:ph type="body" idx="4"/>
          </p:nvPr>
        </p:nvSpPr>
        <p:spPr>
          <a:xfrm>
            <a:off x="635073" y="2689218"/>
            <a:ext cx="7859100" cy="3477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4" name="Google Shape;84;p67"/>
          <p:cNvSpPr txBox="1"/>
          <p:nvPr/>
        </p:nvSpPr>
        <p:spPr>
          <a:xfrm>
            <a:off x="3896249" y="4073492"/>
            <a:ext cx="1341600" cy="271200"/>
          </a:xfrm>
          <a:prstGeom prst="rect">
            <a:avLst/>
          </a:prstGeom>
          <a:noFill/>
          <a:ln w="9525" cap="flat" cmpd="sng">
            <a:solidFill>
              <a:srgbClr val="FFC8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sng" strike="noStrike" cap="none">
                <a:solidFill>
                  <a:schemeClr val="hlink"/>
                </a:solidFill>
                <a:latin typeface="Roboto Black"/>
                <a:ea typeface="Roboto Black"/>
                <a:cs typeface="Roboto Black"/>
                <a:sym typeface="Roboto Black"/>
                <a:hlinkClick r:id="rId2"/>
              </a:rPr>
              <a:t>dhhs.ne.gov</a:t>
            </a:r>
            <a:endParaRPr sz="1200" b="1" i="0" u="none" strike="noStrike" cap="none">
              <a:solidFill>
                <a:srgbClr val="036080"/>
              </a:solidFill>
              <a:latin typeface="Roboto Black"/>
              <a:ea typeface="Roboto Black"/>
              <a:cs typeface="Roboto Black"/>
              <a:sym typeface="Roboto Black"/>
            </a:endParaRPr>
          </a:p>
        </p:txBody>
      </p:sp>
      <p:pic>
        <p:nvPicPr>
          <p:cNvPr id="85" name="Google Shape;85;p67"/>
          <p:cNvPicPr preferRelativeResize="0"/>
          <p:nvPr/>
        </p:nvPicPr>
        <p:blipFill rotWithShape="1">
          <a:blip r:embed="rId3">
            <a:alphaModFix/>
          </a:blip>
          <a:srcRect/>
          <a:stretch/>
        </p:blipFill>
        <p:spPr>
          <a:xfrm>
            <a:off x="1652242" y="4020064"/>
            <a:ext cx="342900" cy="324582"/>
          </a:xfrm>
          <a:prstGeom prst="rect">
            <a:avLst/>
          </a:prstGeom>
          <a:noFill/>
          <a:ln>
            <a:noFill/>
          </a:ln>
        </p:spPr>
      </p:pic>
      <p:sp>
        <p:nvSpPr>
          <p:cNvPr id="86" name="Google Shape;86;p67"/>
          <p:cNvSpPr txBox="1"/>
          <p:nvPr/>
        </p:nvSpPr>
        <p:spPr>
          <a:xfrm>
            <a:off x="1548319"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@NEDHHS</a:t>
            </a:r>
            <a:endParaRPr sz="600" b="0" i="0" u="none" strike="noStrike" cap="none">
              <a:solidFill>
                <a:schemeClr val="dk1"/>
              </a:solidFill>
              <a:latin typeface="Montserrat"/>
              <a:ea typeface="Montserrat"/>
              <a:cs typeface="Montserrat"/>
              <a:sym typeface="Montserrat"/>
            </a:endParaRPr>
          </a:p>
        </p:txBody>
      </p:sp>
      <p:pic>
        <p:nvPicPr>
          <p:cNvPr id="87" name="Google Shape;87;p67"/>
          <p:cNvPicPr preferRelativeResize="0"/>
          <p:nvPr/>
        </p:nvPicPr>
        <p:blipFill rotWithShape="1">
          <a:blip r:embed="rId4">
            <a:alphaModFix/>
          </a:blip>
          <a:srcRect/>
          <a:stretch/>
        </p:blipFill>
        <p:spPr>
          <a:xfrm>
            <a:off x="344232" y="4020064"/>
            <a:ext cx="350624" cy="324582"/>
          </a:xfrm>
          <a:prstGeom prst="rect">
            <a:avLst/>
          </a:prstGeom>
          <a:noFill/>
          <a:ln>
            <a:noFill/>
          </a:ln>
        </p:spPr>
      </p:pic>
      <p:sp>
        <p:nvSpPr>
          <p:cNvPr id="88" name="Google Shape;88;p67"/>
          <p:cNvSpPr txBox="1"/>
          <p:nvPr/>
        </p:nvSpPr>
        <p:spPr>
          <a:xfrm>
            <a:off x="223430"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@NEDHHS</a:t>
            </a:r>
            <a:endParaRPr sz="600" b="0" i="0" u="none" strike="noStrike" cap="none">
              <a:solidFill>
                <a:schemeClr val="dk1"/>
              </a:solidFill>
              <a:latin typeface="Montserrat"/>
              <a:ea typeface="Montserrat"/>
              <a:cs typeface="Montserrat"/>
              <a:sym typeface="Montserrat"/>
            </a:endParaRPr>
          </a:p>
        </p:txBody>
      </p:sp>
      <p:pic>
        <p:nvPicPr>
          <p:cNvPr id="89" name="Google Shape;89;p67"/>
          <p:cNvPicPr preferRelativeResize="0"/>
          <p:nvPr/>
        </p:nvPicPr>
        <p:blipFill rotWithShape="1">
          <a:blip r:embed="rId5">
            <a:alphaModFix/>
          </a:blip>
          <a:srcRect/>
          <a:stretch/>
        </p:blipFill>
        <p:spPr>
          <a:xfrm>
            <a:off x="1012144" y="4024619"/>
            <a:ext cx="342900" cy="324582"/>
          </a:xfrm>
          <a:prstGeom prst="rect">
            <a:avLst/>
          </a:prstGeom>
          <a:noFill/>
          <a:ln>
            <a:noFill/>
          </a:ln>
        </p:spPr>
      </p:pic>
      <p:sp>
        <p:nvSpPr>
          <p:cNvPr id="90" name="Google Shape;90;p67"/>
          <p:cNvSpPr txBox="1"/>
          <p:nvPr/>
        </p:nvSpPr>
        <p:spPr>
          <a:xfrm>
            <a:off x="717464" y="4375566"/>
            <a:ext cx="910500" cy="161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NebraskaDHHS</a:t>
            </a:r>
            <a:endParaRPr sz="600" b="0" i="0" u="none" strike="noStrike" cap="none">
              <a:solidFill>
                <a:schemeClr val="dk1"/>
              </a:solidFill>
              <a:latin typeface="Montserrat"/>
              <a:ea typeface="Montserrat"/>
              <a:cs typeface="Montserrat"/>
              <a:sym typeface="Montserrat"/>
            </a:endParaRPr>
          </a:p>
        </p:txBody>
      </p:sp>
      <p:sp>
        <p:nvSpPr>
          <p:cNvPr id="91" name="Google Shape;91;p67"/>
          <p:cNvSpPr txBox="1">
            <a:spLocks noGrp="1"/>
          </p:cNvSpPr>
          <p:nvPr>
            <p:ph type="body" idx="5"/>
          </p:nvPr>
        </p:nvSpPr>
        <p:spPr>
          <a:xfrm>
            <a:off x="635073" y="3036900"/>
            <a:ext cx="7859100" cy="39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800"/>
              <a:buFont typeface="Arial"/>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 DHHS 2-Col Title and Content">
  <p:cSld name="Brand DHHS 2-Col Title and Content">
    <p:spTree>
      <p:nvGrpSpPr>
        <p:cNvPr id="1" name="Shape 17"/>
        <p:cNvGrpSpPr/>
        <p:nvPr/>
      </p:nvGrpSpPr>
      <p:grpSpPr>
        <a:xfrm>
          <a:off x="0" y="0"/>
          <a:ext cx="0" cy="0"/>
          <a:chOff x="0" y="0"/>
          <a:chExt cx="0" cy="0"/>
        </a:xfrm>
      </p:grpSpPr>
      <p:sp>
        <p:nvSpPr>
          <p:cNvPr id="18" name="Google Shape;18;p55"/>
          <p:cNvSpPr txBox="1">
            <a:spLocks noGrp="1"/>
          </p:cNvSpPr>
          <p:nvPr>
            <p:ph type="body" idx="1"/>
          </p:nvPr>
        </p:nvSpPr>
        <p:spPr>
          <a:xfrm>
            <a:off x="280115" y="900065"/>
            <a:ext cx="8664300" cy="33186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19" name="Google Shape;19;p5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20" name="Google Shape;20;p55"/>
          <p:cNvCxnSpPr/>
          <p:nvPr/>
        </p:nvCxnSpPr>
        <p:spPr>
          <a:xfrm>
            <a:off x="280115" y="79616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and DHHS Bullet Text Layout">
  <p:cSld name="Brand DHHS Bullet Text Layout">
    <p:spTree>
      <p:nvGrpSpPr>
        <p:cNvPr id="1" name="Shape 21"/>
        <p:cNvGrpSpPr/>
        <p:nvPr/>
      </p:nvGrpSpPr>
      <p:grpSpPr>
        <a:xfrm>
          <a:off x="0" y="0"/>
          <a:ext cx="0" cy="0"/>
          <a:chOff x="0" y="0"/>
          <a:chExt cx="0" cy="0"/>
        </a:xfrm>
      </p:grpSpPr>
      <p:sp>
        <p:nvSpPr>
          <p:cNvPr id="22" name="Google Shape;22;p56"/>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56"/>
          <p:cNvSpPr txBox="1">
            <a:spLocks noGrp="1"/>
          </p:cNvSpPr>
          <p:nvPr>
            <p:ph type="body" idx="1"/>
          </p:nvPr>
        </p:nvSpPr>
        <p:spPr>
          <a:xfrm>
            <a:off x="273824" y="904970"/>
            <a:ext cx="8664300" cy="3272100"/>
          </a:xfrm>
          <a:prstGeom prst="rect">
            <a:avLst/>
          </a:prstGeom>
          <a:noFill/>
          <a:ln>
            <a:noFill/>
          </a:ln>
        </p:spPr>
        <p:txBody>
          <a:bodyPr spcFirstLastPara="1" wrap="square" lIns="0" tIns="34275" rIns="68575" bIns="34275" anchor="t" anchorCtr="0">
            <a:noAutofit/>
          </a:bodyPr>
          <a:lstStyle>
            <a:lvl1pPr marL="457200" marR="0" lvl="0" indent="-323850" algn="l" rtl="0">
              <a:lnSpc>
                <a:spcPct val="150000"/>
              </a:lnSpc>
              <a:spcBef>
                <a:spcPts val="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24" name="Google Shape;24;p56"/>
          <p:cNvCxnSpPr/>
          <p:nvPr/>
        </p:nvCxnSpPr>
        <p:spPr>
          <a:xfrm>
            <a:off x="280115" y="798612"/>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logo">
  <p:cSld name="Large logo">
    <p:spTree>
      <p:nvGrpSpPr>
        <p:cNvPr id="1" name="Shape 25"/>
        <p:cNvGrpSpPr/>
        <p:nvPr/>
      </p:nvGrpSpPr>
      <p:grpSpPr>
        <a:xfrm>
          <a:off x="0" y="0"/>
          <a:ext cx="0" cy="0"/>
          <a:chOff x="0" y="0"/>
          <a:chExt cx="0" cy="0"/>
        </a:xfrm>
      </p:grpSpPr>
      <p:sp>
        <p:nvSpPr>
          <p:cNvPr id="26" name="Google Shape;26;p5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Clr>
                <a:srgbClr val="036080"/>
              </a:buClr>
              <a:buSzPts val="3300"/>
              <a:buFont typeface="Roboto Black"/>
              <a:buNone/>
              <a:defRPr sz="33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rand DHHS Title and Content">
  <p:cSld name="Brand DHHS Title and Content">
    <p:spTree>
      <p:nvGrpSpPr>
        <p:cNvPr id="1" name="Shape 27"/>
        <p:cNvGrpSpPr/>
        <p:nvPr/>
      </p:nvGrpSpPr>
      <p:grpSpPr>
        <a:xfrm>
          <a:off x="0" y="0"/>
          <a:ext cx="0" cy="0"/>
          <a:chOff x="0" y="0"/>
          <a:chExt cx="0" cy="0"/>
        </a:xfrm>
      </p:grpSpPr>
      <p:sp>
        <p:nvSpPr>
          <p:cNvPr id="28" name="Google Shape;28;p58"/>
          <p:cNvSpPr txBox="1">
            <a:spLocks noGrp="1"/>
          </p:cNvSpPr>
          <p:nvPr>
            <p:ph type="body" idx="1"/>
          </p:nvPr>
        </p:nvSpPr>
        <p:spPr>
          <a:xfrm>
            <a:off x="280115" y="898045"/>
            <a:ext cx="8664300" cy="3293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9" name="Google Shape;29;p58"/>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30" name="Google Shape;30;p58"/>
          <p:cNvCxnSpPr/>
          <p:nvPr/>
        </p:nvCxnSpPr>
        <p:spPr>
          <a:xfrm>
            <a:off x="280115" y="798613"/>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rand DHHS Photo Layout">
  <p:cSld name="Brand DHHS Photo Layout">
    <p:spTree>
      <p:nvGrpSpPr>
        <p:cNvPr id="1" name="Shape 31"/>
        <p:cNvGrpSpPr/>
        <p:nvPr/>
      </p:nvGrpSpPr>
      <p:grpSpPr>
        <a:xfrm>
          <a:off x="0" y="0"/>
          <a:ext cx="0" cy="0"/>
          <a:chOff x="0" y="0"/>
          <a:chExt cx="0" cy="0"/>
        </a:xfrm>
      </p:grpSpPr>
      <p:sp>
        <p:nvSpPr>
          <p:cNvPr id="32" name="Google Shape;32;p59"/>
          <p:cNvSpPr txBox="1">
            <a:spLocks noGrp="1"/>
          </p:cNvSpPr>
          <p:nvPr>
            <p:ph type="body" idx="1"/>
          </p:nvPr>
        </p:nvSpPr>
        <p:spPr>
          <a:xfrm>
            <a:off x="280116" y="928599"/>
            <a:ext cx="3133500" cy="3681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3" name="Google Shape;33;p59"/>
          <p:cNvSpPr>
            <a:spLocks noGrp="1"/>
          </p:cNvSpPr>
          <p:nvPr>
            <p:ph type="pic" idx="2"/>
          </p:nvPr>
        </p:nvSpPr>
        <p:spPr>
          <a:xfrm>
            <a:off x="5282921" y="928599"/>
            <a:ext cx="3606300" cy="2991300"/>
          </a:xfrm>
          <a:prstGeom prst="rect">
            <a:avLst/>
          </a:prstGeom>
          <a:noFill/>
          <a:ln>
            <a:noFill/>
          </a:ln>
        </p:spPr>
      </p:sp>
      <p:sp>
        <p:nvSpPr>
          <p:cNvPr id="34" name="Google Shape;34;p59"/>
          <p:cNvSpPr>
            <a:spLocks noGrp="1"/>
          </p:cNvSpPr>
          <p:nvPr>
            <p:ph type="pic" idx="3"/>
          </p:nvPr>
        </p:nvSpPr>
        <p:spPr>
          <a:xfrm>
            <a:off x="3549254" y="928599"/>
            <a:ext cx="1598100" cy="1474800"/>
          </a:xfrm>
          <a:prstGeom prst="rect">
            <a:avLst/>
          </a:prstGeom>
          <a:noFill/>
          <a:ln>
            <a:noFill/>
          </a:ln>
        </p:spPr>
      </p:sp>
      <p:sp>
        <p:nvSpPr>
          <p:cNvPr id="35" name="Google Shape;35;p59"/>
          <p:cNvSpPr>
            <a:spLocks noGrp="1"/>
          </p:cNvSpPr>
          <p:nvPr>
            <p:ph type="pic" idx="4"/>
          </p:nvPr>
        </p:nvSpPr>
        <p:spPr>
          <a:xfrm>
            <a:off x="3549254" y="2531180"/>
            <a:ext cx="1620300" cy="1388700"/>
          </a:xfrm>
          <a:prstGeom prst="rect">
            <a:avLst/>
          </a:prstGeom>
          <a:noFill/>
          <a:ln>
            <a:noFill/>
          </a:ln>
        </p:spPr>
      </p:sp>
      <p:sp>
        <p:nvSpPr>
          <p:cNvPr id="36" name="Google Shape;36;p59"/>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37" name="Google Shape;37;p59"/>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and Title Page">
  <p:cSld name="Brand Title Page">
    <p:spTree>
      <p:nvGrpSpPr>
        <p:cNvPr id="1" name="Shape 38"/>
        <p:cNvGrpSpPr/>
        <p:nvPr/>
      </p:nvGrpSpPr>
      <p:grpSpPr>
        <a:xfrm>
          <a:off x="0" y="0"/>
          <a:ext cx="0" cy="0"/>
          <a:chOff x="0" y="0"/>
          <a:chExt cx="0" cy="0"/>
        </a:xfrm>
      </p:grpSpPr>
      <p:cxnSp>
        <p:nvCxnSpPr>
          <p:cNvPr id="39" name="Google Shape;39;p60"/>
          <p:cNvCxnSpPr/>
          <p:nvPr/>
        </p:nvCxnSpPr>
        <p:spPr>
          <a:xfrm>
            <a:off x="628650" y="2669088"/>
            <a:ext cx="7886700" cy="0"/>
          </a:xfrm>
          <a:prstGeom prst="straightConnector1">
            <a:avLst/>
          </a:prstGeom>
          <a:noFill/>
          <a:ln w="15875" cap="flat" cmpd="sng">
            <a:solidFill>
              <a:srgbClr val="FFC843"/>
            </a:solidFill>
            <a:prstDash val="solid"/>
            <a:miter lim="800000"/>
            <a:headEnd type="none" w="sm" len="sm"/>
            <a:tailEnd type="none" w="sm" len="sm"/>
          </a:ln>
        </p:spPr>
      </p:cxnSp>
      <p:sp>
        <p:nvSpPr>
          <p:cNvPr id="40" name="Google Shape;40;p60"/>
          <p:cNvSpPr txBox="1">
            <a:spLocks noGrp="1"/>
          </p:cNvSpPr>
          <p:nvPr>
            <p:ph type="title"/>
          </p:nvPr>
        </p:nvSpPr>
        <p:spPr>
          <a:xfrm>
            <a:off x="628650" y="841772"/>
            <a:ext cx="7886700" cy="18135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rgbClr val="036080"/>
              </a:buClr>
              <a:buSzPts val="3300"/>
              <a:buFont typeface="Montserrat SemiBold"/>
              <a:buNone/>
              <a:defRPr sz="33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Google Shape;41;p60"/>
          <p:cNvSpPr txBox="1">
            <a:spLocks noGrp="1"/>
          </p:cNvSpPr>
          <p:nvPr>
            <p:ph type="body" idx="1"/>
          </p:nvPr>
        </p:nvSpPr>
        <p:spPr>
          <a:xfrm>
            <a:off x="628650" y="2777340"/>
            <a:ext cx="7886700" cy="144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BABF33"/>
              </a:buClr>
              <a:buSzPts val="2400"/>
              <a:buFont typeface="Arial"/>
              <a:buNone/>
              <a:defRPr sz="24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and DHHS Subhead Layout w Bullets">
  <p:cSld name="Brand DHHS Subhead Layout w Bullets">
    <p:spTree>
      <p:nvGrpSpPr>
        <p:cNvPr id="1" name="Shape 42"/>
        <p:cNvGrpSpPr/>
        <p:nvPr/>
      </p:nvGrpSpPr>
      <p:grpSpPr>
        <a:xfrm>
          <a:off x="0" y="0"/>
          <a:ext cx="0" cy="0"/>
          <a:chOff x="0" y="0"/>
          <a:chExt cx="0" cy="0"/>
        </a:xfrm>
      </p:grpSpPr>
      <p:sp>
        <p:nvSpPr>
          <p:cNvPr id="43" name="Google Shape;43;p61"/>
          <p:cNvSpPr txBox="1">
            <a:spLocks noGrp="1"/>
          </p:cNvSpPr>
          <p:nvPr>
            <p:ph type="body" idx="1"/>
          </p:nvPr>
        </p:nvSpPr>
        <p:spPr>
          <a:xfrm>
            <a:off x="273824" y="1340384"/>
            <a:ext cx="8664300" cy="28644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100000"/>
              </a:lnSpc>
              <a:spcBef>
                <a:spcPts val="800"/>
              </a:spcBef>
              <a:spcAft>
                <a:spcPts val="0"/>
              </a:spcAft>
              <a:buClr>
                <a:srgbClr val="0036C9"/>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3pPr>
            <a:lvl4pPr marL="1828800" marR="0" lvl="3" indent="-304800" algn="l" rtl="0">
              <a:lnSpc>
                <a:spcPct val="90000"/>
              </a:lnSpc>
              <a:spcBef>
                <a:spcPts val="400"/>
              </a:spcBef>
              <a:spcAft>
                <a:spcPts val="0"/>
              </a:spcAft>
              <a:buClr>
                <a:srgbClr val="B9C8D3"/>
              </a:buClr>
              <a:buSzPts val="1200"/>
              <a:buFont typeface="Noto Sans Symbols"/>
              <a:buChar char="🢖"/>
              <a:defRPr sz="1200" b="0" i="0" u="none" strike="noStrike" cap="none">
                <a:solidFill>
                  <a:schemeClr val="dk1"/>
                </a:solidFill>
                <a:latin typeface="Roboto"/>
                <a:ea typeface="Roboto"/>
                <a:cs typeface="Roboto"/>
                <a:sym typeface="Roboto"/>
              </a:defRPr>
            </a:lvl4pPr>
            <a:lvl5pPr marL="2286000" marR="0" lvl="4" indent="-298450" algn="l" rtl="0">
              <a:lnSpc>
                <a:spcPct val="90000"/>
              </a:lnSpc>
              <a:spcBef>
                <a:spcPts val="400"/>
              </a:spcBef>
              <a:spcAft>
                <a:spcPts val="0"/>
              </a:spcAft>
              <a:buClr>
                <a:srgbClr val="B9C8D3"/>
              </a:buClr>
              <a:buSzPts val="1100"/>
              <a:buFont typeface="Noto Sans Symbols"/>
              <a:buChar char="🢖"/>
              <a:defRPr sz="11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4" name="Google Shape;44;p61"/>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61"/>
          <p:cNvSpPr txBox="1">
            <a:spLocks noGrp="1"/>
          </p:cNvSpPr>
          <p:nvPr>
            <p:ph type="body" idx="2"/>
          </p:nvPr>
        </p:nvSpPr>
        <p:spPr>
          <a:xfrm>
            <a:off x="273823" y="910416"/>
            <a:ext cx="8664300" cy="419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46" name="Google Shape;46;p61"/>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and DHHS Indent Bullets">
  <p:cSld name="Brand DHHS Indent Bullets">
    <p:spTree>
      <p:nvGrpSpPr>
        <p:cNvPr id="1" name="Shape 47"/>
        <p:cNvGrpSpPr/>
        <p:nvPr/>
      </p:nvGrpSpPr>
      <p:grpSpPr>
        <a:xfrm>
          <a:off x="0" y="0"/>
          <a:ext cx="0" cy="0"/>
          <a:chOff x="0" y="0"/>
          <a:chExt cx="0" cy="0"/>
        </a:xfrm>
      </p:grpSpPr>
      <p:sp>
        <p:nvSpPr>
          <p:cNvPr id="48" name="Google Shape;48;p62"/>
          <p:cNvSpPr txBox="1">
            <a:spLocks noGrp="1"/>
          </p:cNvSpPr>
          <p:nvPr>
            <p:ph type="body" idx="1"/>
          </p:nvPr>
        </p:nvSpPr>
        <p:spPr>
          <a:xfrm>
            <a:off x="273823" y="900065"/>
            <a:ext cx="8664300" cy="429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9" name="Google Shape;49;p62"/>
          <p:cNvSpPr txBox="1">
            <a:spLocks noGrp="1"/>
          </p:cNvSpPr>
          <p:nvPr>
            <p:ph type="body" idx="2"/>
          </p:nvPr>
        </p:nvSpPr>
        <p:spPr>
          <a:xfrm>
            <a:off x="273824" y="1773377"/>
            <a:ext cx="8664300" cy="24231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BABF33"/>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0" name="Google Shape;50;p62"/>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51" name="Google Shape;51;p62"/>
          <p:cNvCxnSpPr/>
          <p:nvPr/>
        </p:nvCxnSpPr>
        <p:spPr>
          <a:xfrm>
            <a:off x="273823" y="796160"/>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52" name="Google Shape;52;p62"/>
          <p:cNvSpPr txBox="1">
            <a:spLocks noGrp="1"/>
          </p:cNvSpPr>
          <p:nvPr>
            <p:ph type="body" idx="3"/>
          </p:nvPr>
        </p:nvSpPr>
        <p:spPr>
          <a:xfrm>
            <a:off x="273823" y="1350814"/>
            <a:ext cx="8670600" cy="415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53"/>
          <p:cNvPicPr preferRelativeResize="0"/>
          <p:nvPr/>
        </p:nvPicPr>
        <p:blipFill rotWithShape="1">
          <a:blip r:embed="rId16">
            <a:alphaModFix/>
          </a:blip>
          <a:srcRect/>
          <a:stretch/>
        </p:blipFill>
        <p:spPr>
          <a:xfrm>
            <a:off x="6725873" y="4244910"/>
            <a:ext cx="2326433" cy="616160"/>
          </a:xfrm>
          <a:prstGeom prst="rect">
            <a:avLst/>
          </a:prstGeom>
          <a:noFill/>
          <a:ln>
            <a:noFill/>
          </a:ln>
        </p:spPr>
      </p:pic>
      <p:sp>
        <p:nvSpPr>
          <p:cNvPr id="7" name="Google Shape;7;p53"/>
          <p:cNvSpPr/>
          <p:nvPr/>
        </p:nvSpPr>
        <p:spPr>
          <a:xfrm>
            <a:off x="3583127" y="4709211"/>
            <a:ext cx="1983600" cy="208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1" u="none" strike="noStrike" cap="none">
                <a:solidFill>
                  <a:srgbClr val="036080"/>
                </a:solidFill>
                <a:latin typeface="Montserrat"/>
                <a:ea typeface="Montserrat"/>
                <a:cs typeface="Montserrat"/>
                <a:sym typeface="Montserrat"/>
              </a:rPr>
              <a:t>Helping People Live better Lives.</a:t>
            </a:r>
            <a:endParaRPr sz="900" b="0" i="1" u="none" strike="noStrike" cap="none">
              <a:solidFill>
                <a:srgbClr val="036080"/>
              </a:solidFill>
              <a:latin typeface="Montserrat"/>
              <a:ea typeface="Montserrat"/>
              <a:cs typeface="Montserrat"/>
              <a:sym typeface="Montserrat"/>
            </a:endParaRPr>
          </a:p>
        </p:txBody>
      </p:sp>
      <p:pic>
        <p:nvPicPr>
          <p:cNvPr id="8" name="Google Shape;8;p53"/>
          <p:cNvPicPr preferRelativeResize="0"/>
          <p:nvPr/>
        </p:nvPicPr>
        <p:blipFill rotWithShape="1">
          <a:blip r:embed="rId16">
            <a:alphaModFix/>
          </a:blip>
          <a:srcRect/>
          <a:stretch/>
        </p:blipFill>
        <p:spPr>
          <a:xfrm>
            <a:off x="6725873" y="4244910"/>
            <a:ext cx="2326433" cy="616160"/>
          </a:xfrm>
          <a:prstGeom prst="rect">
            <a:avLst/>
          </a:prstGeom>
          <a:noFill/>
          <a:ln>
            <a:noFill/>
          </a:ln>
        </p:spPr>
      </p:pic>
      <p:pic>
        <p:nvPicPr>
          <p:cNvPr id="9" name="Google Shape;9;p53"/>
          <p:cNvPicPr preferRelativeResize="0"/>
          <p:nvPr/>
        </p:nvPicPr>
        <p:blipFill rotWithShape="1">
          <a:blip r:embed="rId17">
            <a:alphaModFix/>
          </a:blip>
          <a:srcRect/>
          <a:stretch/>
        </p:blipFill>
        <p:spPr>
          <a:xfrm>
            <a:off x="3781" y="7537"/>
            <a:ext cx="9127996" cy="5129945"/>
          </a:xfrm>
          <a:prstGeom prst="rect">
            <a:avLst/>
          </a:prstGeom>
          <a:noFill/>
          <a:ln w="9525" cap="flat" cmpd="sng">
            <a:solidFill>
              <a:schemeClr val="dk1"/>
            </a:solidFill>
            <a:prstDash val="solid"/>
            <a:round/>
            <a:headEnd type="none" w="sm" len="sm"/>
            <a:tailEnd type="none" w="sm" len="sm"/>
          </a:ln>
        </p:spPr>
      </p:pic>
      <p:pic>
        <p:nvPicPr>
          <p:cNvPr id="10" name="Google Shape;10;p53"/>
          <p:cNvPicPr preferRelativeResize="0"/>
          <p:nvPr/>
        </p:nvPicPr>
        <p:blipFill rotWithShape="1">
          <a:blip r:embed="rId18">
            <a:alphaModFix/>
          </a:blip>
          <a:srcRect/>
          <a:stretch/>
        </p:blipFill>
        <p:spPr>
          <a:xfrm>
            <a:off x="7106317" y="3634071"/>
            <a:ext cx="1770236" cy="728590"/>
          </a:xfrm>
          <a:prstGeom prst="rect">
            <a:avLst/>
          </a:prstGeom>
          <a:noFill/>
          <a:ln>
            <a:noFill/>
          </a:ln>
        </p:spPr>
      </p:pic>
      <p:sp>
        <p:nvSpPr>
          <p:cNvPr id="11" name="Google Shape;11;p53"/>
          <p:cNvSpPr/>
          <p:nvPr/>
        </p:nvSpPr>
        <p:spPr>
          <a:xfrm>
            <a:off x="2139173" y="4541700"/>
            <a:ext cx="2163900" cy="207600"/>
          </a:xfrm>
          <a:prstGeom prst="rect">
            <a:avLst/>
          </a:prstGeom>
          <a:noFill/>
          <a:ln>
            <a:noFill/>
          </a:ln>
          <a:effectLst>
            <a:outerShdw blurRad="50800" dist="38100" dir="2700000" algn="tl" rotWithShape="0">
              <a:srgbClr val="FFFFFF"/>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6080"/>
              </a:buClr>
              <a:buSzPts val="900"/>
              <a:buFont typeface="Montserrat"/>
              <a:buNone/>
            </a:pPr>
            <a:r>
              <a:rPr lang="en" sz="900" b="0" i="1" u="none" strike="noStrike" cap="none">
                <a:solidFill>
                  <a:srgbClr val="036080"/>
                </a:solidFill>
                <a:latin typeface="Montserrat"/>
                <a:ea typeface="Montserrat"/>
                <a:cs typeface="Montserrat"/>
                <a:sym typeface="Montserrat"/>
              </a:rPr>
              <a:t>Helping People Live Better Lives.</a:t>
            </a:r>
            <a:endParaRPr sz="1100" b="0" i="0" u="none" strike="noStrike" cap="none">
              <a:solidFill>
                <a:srgbClr val="000000"/>
              </a:solidFill>
              <a:latin typeface="Arial"/>
              <a:ea typeface="Arial"/>
              <a:cs typeface="Arial"/>
              <a:sym typeface="Arial"/>
            </a:endParaRPr>
          </a:p>
        </p:txBody>
      </p:sp>
      <p:sp>
        <p:nvSpPr>
          <p:cNvPr id="12" name="Google Shape;12;p53"/>
          <p:cNvSpPr txBox="1"/>
          <p:nvPr/>
        </p:nvSpPr>
        <p:spPr>
          <a:xfrm>
            <a:off x="7092130" y="4767263"/>
            <a:ext cx="17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lt1"/>
                </a:solidFill>
                <a:latin typeface="Montserrat"/>
                <a:ea typeface="Montserrat"/>
                <a:cs typeface="Montserrat"/>
                <a:sym typeface="Montserrat"/>
              </a:rPr>
              <a:t>‹#›</a:t>
            </a:fld>
            <a:endParaRPr sz="800" b="1" i="0" u="none" strike="noStrike" cap="none">
              <a:solidFill>
                <a:schemeClr val="l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vid.gov/es/tes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youtu.be/yGbwl7uFPvY" TargetMode="External"/><Relationship Id="rId5" Type="http://schemas.openxmlformats.org/officeDocument/2006/relationships/hyperlink" Target="https://youtu.be/zmw0oaiNQ54?list=TLPQMjUwNDIwMjJ88vuEpfk27Q" TargetMode="External"/><Relationship Id="rId4" Type="http://schemas.openxmlformats.org/officeDocument/2006/relationships/hyperlink" Target="https://dhhs.ne.gov/Pages/COVID-19-Testing.asp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spanol.cdc.gov/coronavirus/2019-ncov/your-health/quarantine-isolation.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hhs.ne.gov/Pages/Rural-Health-Facilities.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espanol.cdc.gov/coronavirus/2019-ncov/your-health/covid-by-county.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3.png"/><Relationship Id="rId4" Type="http://schemas.openxmlformats.org/officeDocument/2006/relationships/hyperlink" Target="https://espanol.cdc.gov/coronavirus/2019-ncov/vaccines/stay-up-to-date.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espanol.cdc.gov/coronavirus/2019-ncov/vaccines/recommendations/pregnancy.html" TargetMode="External"/><Relationship Id="rId5" Type="http://schemas.openxmlformats.org/officeDocument/2006/relationships/hyperlink" Target="https://espanol.cdc.gov/coronavirus/2019-ncov/vaccines/recommendations/children-teens.html" TargetMode="External"/><Relationship Id="rId4" Type="http://schemas.openxmlformats.org/officeDocument/2006/relationships/hyperlink" Target="https://espanol.cdc.gov/coronavirus/2019-ncov/vaccines/stay-up-to-date.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2F11hqdSB4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hyperlink" Target="https://espanol.cdc.gov/coronavirus/2019-ncov/vaccines/booster-shot.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WAx-rbmXVS0"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B6C0hP-dzW0"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ZTo0ee9WeBQ"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hyperlink" Target="https://youtu.be/qqx5OcsDdyw"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https://www.youtube.com/watch?v=ybvPSS0cWA8"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SCEoFqG3pEk"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PoAQ-Z6bNkM"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18LiwrAaEnI"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youtube.com/watch?v=3hIrEHKB_vY&amp;list=PLA9jKZBtI0RJgfFX3mxxrN1PimhEh-tNf&amp;index=9"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espanol.cdc.gov/coronavirus/2019-ncov/vaccines/recommendations/children-teens.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espanol.cdc.gov/coronavirus/2019-ncov/need-extra-precautions/index.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youtube.com/watch?v=JC7WR5GHwpE"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lG2RrA0lCB4"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z-eKtxIOJcE"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48.xml.rels><?xml version="1.0" encoding="UTF-8" standalone="yes"?>
<Relationships xmlns="http://schemas.openxmlformats.org/package/2006/relationships"><Relationship Id="rId3" Type="http://schemas.openxmlformats.org/officeDocument/2006/relationships/hyperlink" Target="http://www.youtube.com/watch?v=KfWKZj9U4Pk"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dc.gov/handwashing/esp/index.html"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www.youtube.com/watch?v=1oB55l17Uz0"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cip-dhhs.ne.gov/redcap/surveys/?s=W7NK49LD3RD7NPAE"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spanol.cdc.gov/coronavirus/2019-ncov/prevent-getting-sick/types-of-mask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espanol.cdc.gov/coronavirus/2019-ncov/prevent-getting-sick/types-of-mask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311708" y="10822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1100"/>
              <a:buFont typeface="Arial"/>
              <a:buNone/>
            </a:pPr>
            <a:r>
              <a:rPr lang="en">
                <a:solidFill>
                  <a:srgbClr val="036080"/>
                </a:solidFill>
              </a:rPr>
              <a:t>Seccion 1: </a:t>
            </a:r>
            <a:endParaRPr>
              <a:solidFill>
                <a:srgbClr val="036080"/>
              </a:solidFill>
            </a:endParaRPr>
          </a:p>
          <a:p>
            <a:pPr marL="0" lvl="0" indent="0" algn="ctr" rtl="0">
              <a:lnSpc>
                <a:spcPct val="100000"/>
              </a:lnSpc>
              <a:spcBef>
                <a:spcPts val="0"/>
              </a:spcBef>
              <a:spcAft>
                <a:spcPts val="0"/>
              </a:spcAft>
              <a:buSzPts val="5200"/>
              <a:buNone/>
            </a:pPr>
            <a:r>
              <a:rPr lang="en">
                <a:solidFill>
                  <a:srgbClr val="036080"/>
                </a:solidFill>
              </a:rPr>
              <a:t>COVID-19 Mitigación</a:t>
            </a:r>
            <a:endParaRPr>
              <a:solidFill>
                <a:srgbClr val="0360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a:spLocks noGrp="1"/>
          </p:cNvSpPr>
          <p:nvPr>
            <p:ph type="body" idx="1"/>
          </p:nvPr>
        </p:nvSpPr>
        <p:spPr>
          <a:xfrm>
            <a:off x="909600" y="1082825"/>
            <a:ext cx="7324800" cy="3128100"/>
          </a:xfrm>
          <a:prstGeom prst="rect">
            <a:avLst/>
          </a:prstGeom>
          <a:noFill/>
          <a:ln>
            <a:noFill/>
          </a:ln>
        </p:spPr>
        <p:txBody>
          <a:bodyPr spcFirstLastPara="1" wrap="square" lIns="68575" tIns="34275" rIns="68575" bIns="34275" anchor="t" anchorCtr="0">
            <a:normAutofit fontScale="77500" lnSpcReduction="20000"/>
          </a:bodyPr>
          <a:lstStyle/>
          <a:p>
            <a:pPr marL="0" lvl="0" indent="0" algn="l" rtl="0">
              <a:lnSpc>
                <a:spcPct val="100000"/>
              </a:lnSpc>
              <a:spcBef>
                <a:spcPts val="800"/>
              </a:spcBef>
              <a:spcAft>
                <a:spcPts val="0"/>
              </a:spcAft>
              <a:buSzPct val="92879"/>
              <a:buNone/>
            </a:pPr>
            <a:r>
              <a:rPr lang="en" sz="1900">
                <a:latin typeface="Arial"/>
                <a:ea typeface="Arial"/>
                <a:cs typeface="Arial"/>
                <a:sym typeface="Arial"/>
              </a:rPr>
              <a:t>Dos opciones de pruebas: </a:t>
            </a:r>
            <a:endParaRPr sz="1900">
              <a:latin typeface="Arial"/>
              <a:ea typeface="Arial"/>
              <a:cs typeface="Arial"/>
              <a:sym typeface="Arial"/>
            </a:endParaRPr>
          </a:p>
          <a:p>
            <a:pPr marL="0" lvl="0" indent="0" algn="l" rtl="0">
              <a:lnSpc>
                <a:spcPct val="100000"/>
              </a:lnSpc>
              <a:spcBef>
                <a:spcPts val="1000"/>
              </a:spcBef>
              <a:spcAft>
                <a:spcPts val="0"/>
              </a:spcAft>
              <a:buSzPct val="352941"/>
              <a:buNone/>
            </a:pPr>
            <a:endParaRPr sz="500">
              <a:latin typeface="Arial"/>
              <a:ea typeface="Arial"/>
              <a:cs typeface="Arial"/>
              <a:sym typeface="Arial"/>
            </a:endParaRPr>
          </a:p>
          <a:p>
            <a:pPr marL="914400" lvl="0" indent="-322103" algn="l" rtl="0">
              <a:lnSpc>
                <a:spcPct val="100000"/>
              </a:lnSpc>
              <a:spcBef>
                <a:spcPts val="1000"/>
              </a:spcBef>
              <a:spcAft>
                <a:spcPts val="0"/>
              </a:spcAft>
              <a:buSzPct val="100000"/>
              <a:buAutoNum type="arabicPeriod"/>
            </a:pPr>
            <a:r>
              <a:rPr lang="en" sz="1900">
                <a:latin typeface="Arial"/>
                <a:ea typeface="Arial"/>
                <a:cs typeface="Arial"/>
                <a:sym typeface="Arial"/>
              </a:rPr>
              <a:t>Hágase la prueba con un proveedor de atención médica en un centro de pruebas, una clínica u otro lugar disponible en su comunidad.</a:t>
            </a:r>
            <a:endParaRPr sz="1900">
              <a:latin typeface="Arial"/>
              <a:ea typeface="Arial"/>
              <a:cs typeface="Arial"/>
              <a:sym typeface="Arial"/>
            </a:endParaRPr>
          </a:p>
          <a:p>
            <a:pPr marL="914400" lvl="0" indent="-322103" algn="l" rtl="0">
              <a:lnSpc>
                <a:spcPct val="100000"/>
              </a:lnSpc>
              <a:spcBef>
                <a:spcPts val="0"/>
              </a:spcBef>
              <a:spcAft>
                <a:spcPts val="0"/>
              </a:spcAft>
              <a:buSzPct val="100000"/>
              <a:buAutoNum type="arabicPeriod"/>
            </a:pPr>
            <a:r>
              <a:rPr lang="en" sz="1900">
                <a:latin typeface="Arial"/>
                <a:ea typeface="Arial"/>
                <a:cs typeface="Arial"/>
                <a:sym typeface="Arial"/>
              </a:rPr>
              <a:t>Hazte una prueba en casa. Se pueden solicitar de forma gratuita al gobierno (aquí: </a:t>
            </a:r>
            <a:r>
              <a:rPr lang="en" sz="1900" u="sng">
                <a:solidFill>
                  <a:schemeClr val="hlink"/>
                </a:solidFill>
                <a:latin typeface="Arial"/>
                <a:ea typeface="Arial"/>
                <a:cs typeface="Arial"/>
                <a:sym typeface="Arial"/>
                <a:hlinkClick r:id="rId3"/>
              </a:rPr>
              <a:t>https://www.covid.gov/es/tests</a:t>
            </a:r>
            <a:r>
              <a:rPr lang="en" sz="1900">
                <a:latin typeface="Arial"/>
                <a:ea typeface="Arial"/>
                <a:cs typeface="Arial"/>
                <a:sym typeface="Arial"/>
              </a:rPr>
              <a:t> o aqui: </a:t>
            </a:r>
            <a:r>
              <a:rPr lang="en" sz="1850" u="sng">
                <a:solidFill>
                  <a:schemeClr val="hlink"/>
                </a:solidFill>
                <a:latin typeface="Arial"/>
                <a:ea typeface="Arial"/>
                <a:cs typeface="Arial"/>
                <a:sym typeface="Arial"/>
                <a:hlinkClick r:id="rId4"/>
              </a:rPr>
              <a:t>https://dhhs.ne.gov/Pages/COVID-19-Testing.aspx</a:t>
            </a:r>
            <a:r>
              <a:rPr lang="en" sz="1900">
                <a:latin typeface="Arial"/>
                <a:ea typeface="Arial"/>
                <a:cs typeface="Arial"/>
                <a:sym typeface="Arial"/>
              </a:rPr>
              <a:t>) o comprado en una farmacia local. </a:t>
            </a:r>
            <a:endParaRPr sz="1900">
              <a:latin typeface="Arial"/>
              <a:ea typeface="Arial"/>
              <a:cs typeface="Arial"/>
              <a:sym typeface="Arial"/>
            </a:endParaRPr>
          </a:p>
          <a:p>
            <a:pPr marL="0" lvl="0" indent="0" algn="l" rtl="0">
              <a:lnSpc>
                <a:spcPct val="100000"/>
              </a:lnSpc>
              <a:spcBef>
                <a:spcPts val="800"/>
              </a:spcBef>
              <a:spcAft>
                <a:spcPts val="0"/>
              </a:spcAft>
              <a:buSzPct val="196078"/>
              <a:buNone/>
            </a:pPr>
            <a:endParaRPr sz="900">
              <a:latin typeface="Arial"/>
              <a:ea typeface="Arial"/>
              <a:cs typeface="Arial"/>
              <a:sym typeface="Arial"/>
            </a:endParaRPr>
          </a:p>
          <a:p>
            <a:pPr marL="0" lvl="0" indent="0" algn="l" rtl="0">
              <a:lnSpc>
                <a:spcPct val="100000"/>
              </a:lnSpc>
              <a:spcBef>
                <a:spcPts val="800"/>
              </a:spcBef>
              <a:spcAft>
                <a:spcPts val="0"/>
              </a:spcAft>
              <a:buSzPct val="92879"/>
              <a:buNone/>
            </a:pPr>
            <a:r>
              <a:rPr lang="en" sz="1900">
                <a:latin typeface="Arial"/>
                <a:ea typeface="Arial"/>
                <a:cs typeface="Arial"/>
                <a:sym typeface="Arial"/>
              </a:rPr>
              <a:t>Si te haces una prueba casera de COVID-19, hay muchos recursos para asegurarte de que se hace correctamente.  </a:t>
            </a:r>
            <a:endParaRPr sz="1900">
              <a:latin typeface="Arial"/>
              <a:ea typeface="Arial"/>
              <a:cs typeface="Arial"/>
              <a:sym typeface="Arial"/>
            </a:endParaRPr>
          </a:p>
          <a:p>
            <a:pPr marL="457200" lvl="0" indent="-322103" algn="l" rtl="0">
              <a:lnSpc>
                <a:spcPct val="100000"/>
              </a:lnSpc>
              <a:spcBef>
                <a:spcPts val="800"/>
              </a:spcBef>
              <a:spcAft>
                <a:spcPts val="0"/>
              </a:spcAft>
              <a:buSzPct val="100000"/>
              <a:buFont typeface="Arial"/>
              <a:buChar char="●"/>
            </a:pPr>
            <a:r>
              <a:rPr lang="en" sz="1900" u="sng">
                <a:solidFill>
                  <a:schemeClr val="hlink"/>
                </a:solidFill>
                <a:latin typeface="Arial"/>
                <a:ea typeface="Arial"/>
                <a:cs typeface="Arial"/>
                <a:sym typeface="Arial"/>
                <a:hlinkClick r:id="rId5"/>
              </a:rPr>
              <a:t>UNMC | La prueba de COVID-19 en su casa</a:t>
            </a:r>
            <a:endParaRPr sz="1900">
              <a:latin typeface="Arial"/>
              <a:ea typeface="Arial"/>
              <a:cs typeface="Arial"/>
              <a:sym typeface="Arial"/>
            </a:endParaRPr>
          </a:p>
          <a:p>
            <a:pPr marL="457200" lvl="0" indent="-322103" algn="l" rtl="0">
              <a:lnSpc>
                <a:spcPct val="100000"/>
              </a:lnSpc>
              <a:spcBef>
                <a:spcPts val="0"/>
              </a:spcBef>
              <a:spcAft>
                <a:spcPts val="0"/>
              </a:spcAft>
              <a:buSzPct val="100000"/>
              <a:buFont typeface="Arial"/>
              <a:buChar char="●"/>
            </a:pPr>
            <a:r>
              <a:rPr lang="en" sz="1900" u="sng">
                <a:solidFill>
                  <a:schemeClr val="hlink"/>
                </a:solidFill>
                <a:latin typeface="Arial"/>
                <a:ea typeface="Arial"/>
                <a:cs typeface="Arial"/>
                <a:sym typeface="Arial"/>
                <a:hlinkClick r:id="rId6"/>
              </a:rPr>
              <a:t>Cómo utilizar la prueba rápida de antígeno iHealth COVID-19</a:t>
            </a:r>
            <a:r>
              <a:rPr lang="en" sz="1900">
                <a:latin typeface="Arial"/>
                <a:ea typeface="Arial"/>
                <a:cs typeface="Arial"/>
                <a:sym typeface="Arial"/>
              </a:rPr>
              <a:t> </a:t>
            </a:r>
            <a:endParaRPr sz="1900">
              <a:latin typeface="Arial"/>
              <a:ea typeface="Arial"/>
              <a:cs typeface="Arial"/>
              <a:sym typeface="Arial"/>
            </a:endParaRPr>
          </a:p>
        </p:txBody>
      </p:sp>
      <p:sp>
        <p:nvSpPr>
          <p:cNvPr id="156" name="Google Shape;156;p10"/>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Prueba de Acceso</a:t>
            </a:r>
            <a:endParaRPr>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a:spLocks noGrp="1"/>
          </p:cNvSpPr>
          <p:nvPr>
            <p:ph type="body" idx="1"/>
          </p:nvPr>
        </p:nvSpPr>
        <p:spPr>
          <a:xfrm>
            <a:off x="917400" y="1160175"/>
            <a:ext cx="7309200" cy="2235300"/>
          </a:xfrm>
          <a:prstGeom prst="rect">
            <a:avLst/>
          </a:prstGeom>
          <a:noFill/>
          <a:ln>
            <a:noFill/>
          </a:ln>
        </p:spPr>
        <p:txBody>
          <a:bodyPr spcFirstLastPara="1" wrap="square" lIns="68575" tIns="34275" rIns="68575" bIns="34275" anchor="t" anchorCtr="0">
            <a:normAutofit lnSpcReduction="10000"/>
          </a:bodyPr>
          <a:lstStyle/>
          <a:p>
            <a:pPr marL="457200" lvl="0" indent="-349250" algn="l" rtl="0">
              <a:lnSpc>
                <a:spcPct val="100000"/>
              </a:lnSpc>
              <a:spcBef>
                <a:spcPts val="800"/>
              </a:spcBef>
              <a:spcAft>
                <a:spcPts val="0"/>
              </a:spcAft>
              <a:buSzPts val="1900"/>
              <a:buChar char="●"/>
            </a:pPr>
            <a:r>
              <a:rPr lang="en" sz="1900">
                <a:latin typeface="Arial"/>
                <a:ea typeface="Arial"/>
                <a:cs typeface="Arial"/>
                <a:sym typeface="Arial"/>
              </a:rPr>
              <a:t>Importante durante un brote para evitar que el virus se propague fácilmente entre las personas.</a:t>
            </a:r>
            <a:endParaRPr sz="1900">
              <a:latin typeface="Arial"/>
              <a:ea typeface="Arial"/>
              <a:cs typeface="Arial"/>
              <a:sym typeface="Arial"/>
            </a:endParaRPr>
          </a:p>
          <a:p>
            <a:pPr marL="0" lvl="0" indent="0" algn="l" rtl="0">
              <a:lnSpc>
                <a:spcPct val="100000"/>
              </a:lnSpc>
              <a:spcBef>
                <a:spcPts val="800"/>
              </a:spcBef>
              <a:spcAft>
                <a:spcPts val="0"/>
              </a:spcAft>
              <a:buSzPts val="1500"/>
              <a:buNone/>
            </a:pPr>
            <a:endParaRPr sz="1900">
              <a:latin typeface="Arial"/>
              <a:ea typeface="Arial"/>
              <a:cs typeface="Arial"/>
              <a:sym typeface="Arial"/>
            </a:endParaRPr>
          </a:p>
          <a:p>
            <a:pPr marL="457200" lvl="0" indent="-349250" algn="l" rtl="0">
              <a:lnSpc>
                <a:spcPct val="100000"/>
              </a:lnSpc>
              <a:spcBef>
                <a:spcPts val="800"/>
              </a:spcBef>
              <a:spcAft>
                <a:spcPts val="0"/>
              </a:spcAft>
              <a:buSzPts val="1900"/>
              <a:buFont typeface="Arial"/>
              <a:buChar char="●"/>
            </a:pPr>
            <a:r>
              <a:rPr lang="en" sz="1900">
                <a:latin typeface="Arial"/>
                <a:ea typeface="Arial"/>
                <a:cs typeface="Arial"/>
                <a:sym typeface="Arial"/>
              </a:rPr>
              <a:t>Es importante practicar si se siente mal. Las personas pueden utilizar esta estrategia de mitigación quedándose en casa o manteniendo una distancia de al menos 6 pies mientras se usa una máscara si no es posible quedarse en casa.</a:t>
            </a:r>
            <a:endParaRPr sz="1900">
              <a:latin typeface="Arial"/>
              <a:ea typeface="Arial"/>
              <a:cs typeface="Arial"/>
              <a:sym typeface="Arial"/>
            </a:endParaRPr>
          </a:p>
        </p:txBody>
      </p:sp>
      <p:sp>
        <p:nvSpPr>
          <p:cNvPr id="162" name="Google Shape;162;p11"/>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Distanciamiento Social / Físico</a:t>
            </a:r>
            <a:endParaRPr>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body" idx="1"/>
          </p:nvPr>
        </p:nvSpPr>
        <p:spPr>
          <a:xfrm>
            <a:off x="909600" y="967725"/>
            <a:ext cx="7324800" cy="34161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800"/>
              </a:spcBef>
              <a:spcAft>
                <a:spcPts val="0"/>
              </a:spcAft>
              <a:buSzPts val="1500"/>
              <a:buNone/>
            </a:pPr>
            <a:endParaRPr sz="1900">
              <a:latin typeface="Arial"/>
              <a:ea typeface="Arial"/>
              <a:cs typeface="Arial"/>
              <a:sym typeface="Arial"/>
            </a:endParaRPr>
          </a:p>
          <a:p>
            <a:pPr marL="457200" lvl="0" indent="-355600" algn="l" rtl="0">
              <a:lnSpc>
                <a:spcPct val="100000"/>
              </a:lnSpc>
              <a:spcBef>
                <a:spcPts val="800"/>
              </a:spcBef>
              <a:spcAft>
                <a:spcPts val="0"/>
              </a:spcAft>
              <a:buSzPts val="2000"/>
              <a:buChar char="●"/>
            </a:pPr>
            <a:r>
              <a:rPr lang="en" sz="2000">
                <a:latin typeface="Arial"/>
                <a:ea typeface="Arial"/>
                <a:cs typeface="Arial"/>
                <a:sym typeface="Arial"/>
              </a:rPr>
              <a:t>Aislamiento: permanecer en casa durante el tiempo recomendado después de dar positivo a COVID-19.</a:t>
            </a:r>
            <a:endParaRPr sz="2000">
              <a:latin typeface="Arial"/>
              <a:ea typeface="Arial"/>
              <a:cs typeface="Arial"/>
              <a:sym typeface="Arial"/>
            </a:endParaRPr>
          </a:p>
          <a:p>
            <a:pPr marL="0" lvl="0" indent="0" algn="l" rtl="0">
              <a:lnSpc>
                <a:spcPct val="100000"/>
              </a:lnSpc>
              <a:spcBef>
                <a:spcPts val="1000"/>
              </a:spcBef>
              <a:spcAft>
                <a:spcPts val="0"/>
              </a:spcAft>
              <a:buSzPts val="1500"/>
              <a:buNone/>
            </a:pPr>
            <a:endParaRPr sz="1200">
              <a:latin typeface="Arial"/>
              <a:ea typeface="Arial"/>
              <a:cs typeface="Arial"/>
              <a:sym typeface="Arial"/>
            </a:endParaRPr>
          </a:p>
          <a:p>
            <a:pPr marL="457200" lvl="0" indent="-349250" algn="l" rtl="0">
              <a:lnSpc>
                <a:spcPct val="100000"/>
              </a:lnSpc>
              <a:spcBef>
                <a:spcPts val="1000"/>
              </a:spcBef>
              <a:spcAft>
                <a:spcPts val="1000"/>
              </a:spcAft>
              <a:buSzPts val="1900"/>
              <a:buChar char="●"/>
            </a:pPr>
            <a:r>
              <a:rPr lang="en" sz="2000">
                <a:latin typeface="Arial"/>
                <a:ea typeface="Arial"/>
                <a:cs typeface="Arial"/>
                <a:sym typeface="Arial"/>
              </a:rPr>
              <a:t>Cuarentena: permanecer en casa cuando se está expuesto a alguien que tiene COVID-19 y vigilar los síntomas y/o esperar los resultados de las pruebas de COVID-19.</a:t>
            </a:r>
            <a:r>
              <a:rPr lang="en">
                <a:latin typeface="Arial"/>
                <a:ea typeface="Arial"/>
                <a:cs typeface="Arial"/>
                <a:sym typeface="Arial"/>
              </a:rPr>
              <a:t> </a:t>
            </a:r>
            <a:endParaRPr>
              <a:latin typeface="Arial"/>
              <a:ea typeface="Arial"/>
              <a:cs typeface="Arial"/>
              <a:sym typeface="Arial"/>
            </a:endParaRPr>
          </a:p>
        </p:txBody>
      </p:sp>
      <p:sp>
        <p:nvSpPr>
          <p:cNvPr id="168" name="Google Shape;168;p1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Definiciones de Aislamiento y Cuarentena</a:t>
            </a:r>
            <a:endParaRPr>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3"/>
          <p:cNvSpPr txBox="1">
            <a:spLocks noGrp="1"/>
          </p:cNvSpPr>
          <p:nvPr>
            <p:ph type="body" idx="1"/>
          </p:nvPr>
        </p:nvSpPr>
        <p:spPr>
          <a:xfrm>
            <a:off x="909600" y="1117225"/>
            <a:ext cx="7324800" cy="3266700"/>
          </a:xfrm>
          <a:prstGeom prst="rect">
            <a:avLst/>
          </a:prstGeom>
          <a:noFill/>
          <a:ln>
            <a:noFill/>
          </a:ln>
        </p:spPr>
        <p:txBody>
          <a:bodyPr spcFirstLastPara="1" wrap="square" lIns="68575" tIns="34275" rIns="68575" bIns="34275" anchor="t" anchorCtr="0">
            <a:normAutofit/>
          </a:bodyPr>
          <a:lstStyle/>
          <a:p>
            <a:pPr marL="457200" lvl="0" indent="-349250" algn="l" rtl="0">
              <a:lnSpc>
                <a:spcPct val="100000"/>
              </a:lnSpc>
              <a:spcBef>
                <a:spcPts val="0"/>
              </a:spcBef>
              <a:spcAft>
                <a:spcPts val="0"/>
              </a:spcAft>
              <a:buSzPts val="1900"/>
              <a:buFont typeface="Arial"/>
              <a:buChar char="●"/>
            </a:pPr>
            <a:r>
              <a:rPr lang="en" sz="1900">
                <a:latin typeface="Arial"/>
                <a:ea typeface="Arial"/>
                <a:cs typeface="Arial"/>
                <a:sym typeface="Arial"/>
              </a:rPr>
              <a:t>Es importante permanecer en casa cuando se está enfermo o después de dar positivo en la prueba de COVID-19. Si no puede quedarse en casa, es importante llevar una mascarilla de alta calidad cerca de los demás.</a:t>
            </a:r>
            <a:endParaRPr sz="700">
              <a:latin typeface="Arial"/>
              <a:ea typeface="Arial"/>
              <a:cs typeface="Arial"/>
              <a:sym typeface="Arial"/>
            </a:endParaRPr>
          </a:p>
          <a:p>
            <a:pPr marL="457200" lvl="0" indent="-349250" algn="l" rtl="0">
              <a:lnSpc>
                <a:spcPct val="100000"/>
              </a:lnSpc>
              <a:spcBef>
                <a:spcPts val="1000"/>
              </a:spcBef>
              <a:spcAft>
                <a:spcPts val="0"/>
              </a:spcAft>
              <a:buSzPts val="1900"/>
              <a:buChar char="●"/>
            </a:pPr>
            <a:r>
              <a:rPr lang="en" sz="1900">
                <a:latin typeface="Arial"/>
                <a:ea typeface="Arial"/>
                <a:cs typeface="Arial"/>
                <a:sym typeface="Arial"/>
              </a:rPr>
              <a:t>Es importante distanciarse de los demás cuando se está expuesto a COVID-19, y si no se puede poner en cuarentena, llevar una máscara cerca de los demás. Para más información: </a:t>
            </a:r>
            <a:r>
              <a:rPr lang="en" sz="1700" u="sng">
                <a:solidFill>
                  <a:schemeClr val="hlink"/>
                </a:solidFill>
                <a:latin typeface="Arial"/>
                <a:ea typeface="Arial"/>
                <a:cs typeface="Arial"/>
                <a:sym typeface="Arial"/>
                <a:hlinkClick r:id="rId3"/>
              </a:rPr>
              <a:t>CDC | Cuarentena y Aislamiento</a:t>
            </a:r>
            <a:r>
              <a:rPr lang="en" sz="1700">
                <a:latin typeface="Arial"/>
                <a:ea typeface="Arial"/>
                <a:cs typeface="Arial"/>
                <a:sym typeface="Arial"/>
              </a:rPr>
              <a:t>  </a:t>
            </a:r>
            <a:endParaRPr sz="1700">
              <a:latin typeface="Arial"/>
              <a:ea typeface="Arial"/>
              <a:cs typeface="Arial"/>
              <a:sym typeface="Arial"/>
            </a:endParaRPr>
          </a:p>
        </p:txBody>
      </p:sp>
      <p:sp>
        <p:nvSpPr>
          <p:cNvPr id="174" name="Google Shape;174;p1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Aislamiento y Cuarentena Durante un Brote</a:t>
            </a:r>
            <a:endParaRPr>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ctrTitle"/>
          </p:nvPr>
        </p:nvSpPr>
        <p:spPr>
          <a:xfrm>
            <a:off x="311700" y="744575"/>
            <a:ext cx="85812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5100">
                <a:solidFill>
                  <a:srgbClr val="036080"/>
                </a:solidFill>
              </a:rPr>
              <a:t>Bienestar Durante COVID-19 </a:t>
            </a:r>
            <a:endParaRPr sz="5100">
              <a:solidFill>
                <a:srgbClr val="036080"/>
              </a:solidFill>
            </a:endParaRPr>
          </a:p>
        </p:txBody>
      </p:sp>
      <p:sp>
        <p:nvSpPr>
          <p:cNvPr id="180" name="Google Shape;180;p14"/>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1400">
                <a:solidFill>
                  <a:srgbClr val="FFC843"/>
                </a:solidFill>
              </a:rPr>
              <a:t>Además de las estrategias de mitigación de COVID-19, es importante atender a su bienestar </a:t>
            </a:r>
            <a:endParaRPr sz="1400">
              <a:solidFill>
                <a:srgbClr val="FFC8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5"/>
          <p:cNvSpPr txBox="1">
            <a:spLocks noGrp="1"/>
          </p:cNvSpPr>
          <p:nvPr>
            <p:ph type="body" idx="1"/>
          </p:nvPr>
        </p:nvSpPr>
        <p:spPr>
          <a:xfrm>
            <a:off x="909600" y="1028213"/>
            <a:ext cx="7324800" cy="3266700"/>
          </a:xfrm>
          <a:prstGeom prst="rect">
            <a:avLst/>
          </a:prstGeom>
          <a:noFill/>
          <a:ln>
            <a:noFill/>
          </a:ln>
        </p:spPr>
        <p:txBody>
          <a:bodyPr spcFirstLastPara="1" wrap="square" lIns="68575" tIns="34275" rIns="68575" bIns="34275" anchor="t" anchorCtr="0">
            <a:normAutofit/>
          </a:bodyPr>
          <a:lstStyle/>
          <a:p>
            <a:pPr marL="457200" lvl="0" indent="-336550" algn="l" rtl="0">
              <a:lnSpc>
                <a:spcPct val="90000"/>
              </a:lnSpc>
              <a:spcBef>
                <a:spcPts val="800"/>
              </a:spcBef>
              <a:spcAft>
                <a:spcPts val="0"/>
              </a:spcAft>
              <a:buSzPts val="1700"/>
              <a:buChar char="●"/>
            </a:pPr>
            <a:r>
              <a:rPr lang="en" sz="1700" dirty="0">
                <a:latin typeface="Arial"/>
                <a:ea typeface="Arial"/>
                <a:cs typeface="Arial"/>
                <a:sym typeface="Arial"/>
              </a:rPr>
              <a:t>El virus que causa el COVID-19 puede enfermar físicamente, pero también puede tener efectos negativos en la salud mental y el bienestar. </a:t>
            </a:r>
            <a:endParaRPr sz="1700" dirty="0">
              <a:latin typeface="Arial"/>
              <a:ea typeface="Arial"/>
              <a:cs typeface="Arial"/>
              <a:sym typeface="Arial"/>
            </a:endParaRPr>
          </a:p>
          <a:p>
            <a:pPr marL="457200" lvl="0" indent="-336550" algn="l" rtl="0">
              <a:lnSpc>
                <a:spcPct val="90000"/>
              </a:lnSpc>
              <a:spcBef>
                <a:spcPts val="1000"/>
              </a:spcBef>
              <a:spcAft>
                <a:spcPts val="0"/>
              </a:spcAft>
              <a:buSzPts val="1700"/>
              <a:buFont typeface="Arial"/>
              <a:buChar char="●"/>
            </a:pPr>
            <a:r>
              <a:rPr lang="en" sz="1700" dirty="0">
                <a:latin typeface="Arial"/>
                <a:ea typeface="Arial"/>
                <a:cs typeface="Arial"/>
                <a:sym typeface="Arial"/>
              </a:rPr>
              <a:t>Durante la pandemia muchas personas han cambiado sus comportamientos, han experimentado pérdidas, estrés e incertidumbre.</a:t>
            </a:r>
            <a:endParaRPr sz="1700" dirty="0">
              <a:latin typeface="Arial"/>
              <a:ea typeface="Arial"/>
              <a:cs typeface="Arial"/>
              <a:sym typeface="Arial"/>
            </a:endParaRPr>
          </a:p>
          <a:p>
            <a:pPr marL="457200" lvl="0" indent="-336550" algn="l" rtl="0">
              <a:lnSpc>
                <a:spcPct val="90000"/>
              </a:lnSpc>
              <a:spcBef>
                <a:spcPts val="1000"/>
              </a:spcBef>
              <a:spcAft>
                <a:spcPts val="0"/>
              </a:spcAft>
              <a:buSzPts val="1700"/>
              <a:buFont typeface="Arial"/>
              <a:buChar char="●"/>
            </a:pPr>
            <a:r>
              <a:rPr lang="en" sz="1700" dirty="0">
                <a:latin typeface="Arial"/>
                <a:ea typeface="Arial"/>
                <a:cs typeface="Arial"/>
                <a:sym typeface="Arial"/>
              </a:rPr>
              <a:t>Algunos cambios de comportamiento, como el distanciamiento físico para mitigar el COVID-19, son útiles durante un brote, pero hay muchos cambios de comportamiento que no eran necesarios ni recomendados. Se trata de consecuencias no deseadas                 que perjudican la salud de las personas. </a:t>
            </a:r>
            <a:endParaRPr sz="1700" dirty="0">
              <a:latin typeface="Arial"/>
              <a:ea typeface="Arial"/>
              <a:cs typeface="Arial"/>
              <a:sym typeface="Arial"/>
            </a:endParaRPr>
          </a:p>
          <a:p>
            <a:pPr marL="914400" lvl="0" indent="0" algn="l" rtl="0">
              <a:lnSpc>
                <a:spcPct val="90000"/>
              </a:lnSpc>
              <a:spcBef>
                <a:spcPts val="1000"/>
              </a:spcBef>
              <a:spcAft>
                <a:spcPts val="0"/>
              </a:spcAft>
              <a:buSzPts val="1500"/>
              <a:buNone/>
            </a:pPr>
            <a:endParaRPr sz="1700" dirty="0">
              <a:latin typeface="Arial"/>
              <a:ea typeface="Arial"/>
              <a:cs typeface="Arial"/>
              <a:sym typeface="Arial"/>
            </a:endParaRPr>
          </a:p>
        </p:txBody>
      </p:sp>
      <p:sp>
        <p:nvSpPr>
          <p:cNvPr id="186" name="Google Shape;186;p1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COVID-19 Impactos Más Allá de la Enfermedad</a:t>
            </a:r>
            <a:endParaRPr>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6"/>
          <p:cNvSpPr txBox="1">
            <a:spLocks noGrp="1"/>
          </p:cNvSpPr>
          <p:nvPr>
            <p:ph type="body" idx="1"/>
          </p:nvPr>
        </p:nvSpPr>
        <p:spPr>
          <a:xfrm>
            <a:off x="909600" y="1117225"/>
            <a:ext cx="7324800" cy="32667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1500"/>
              <a:buNone/>
            </a:pPr>
            <a:r>
              <a:rPr lang="en" sz="1700">
                <a:latin typeface="Arial"/>
                <a:ea typeface="Arial"/>
                <a:cs typeface="Arial"/>
                <a:sym typeface="Arial"/>
              </a:rPr>
              <a:t>Algunos ejemplos de estos comportamientos y consecuencias perjudiciales para la salud son:</a:t>
            </a:r>
            <a:endParaRPr sz="170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Mecanismos de afrontamiento perjudiciales, como el aumento del consumo de alcohol</a:t>
            </a:r>
            <a:endParaRPr sz="170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Disminución de la actividad física</a:t>
            </a:r>
            <a:endParaRPr sz="170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Cambios en el consumo o acceso a los alimentos</a:t>
            </a:r>
            <a:endParaRPr sz="170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Estrés, desesperanza e impactos en la salud mental</a:t>
            </a:r>
            <a:endParaRPr sz="170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Disminución de las conexiones sociales que conducen </a:t>
            </a:r>
            <a:endParaRPr sz="1700">
              <a:latin typeface="Arial"/>
              <a:ea typeface="Arial"/>
              <a:cs typeface="Arial"/>
              <a:sym typeface="Arial"/>
            </a:endParaRPr>
          </a:p>
          <a:p>
            <a:pPr marL="457200" lvl="0" indent="0" algn="l" rtl="0">
              <a:lnSpc>
                <a:spcPct val="100000"/>
              </a:lnSpc>
              <a:spcBef>
                <a:spcPts val="1000"/>
              </a:spcBef>
              <a:spcAft>
                <a:spcPts val="0"/>
              </a:spcAft>
              <a:buNone/>
            </a:pPr>
            <a:r>
              <a:rPr lang="en" sz="1700">
                <a:latin typeface="Arial"/>
                <a:ea typeface="Arial"/>
                <a:cs typeface="Arial"/>
                <a:sym typeface="Arial"/>
              </a:rPr>
              <a:t>a la soledad</a:t>
            </a:r>
            <a:endParaRPr sz="1700">
              <a:latin typeface="Arial"/>
              <a:ea typeface="Arial"/>
              <a:cs typeface="Arial"/>
              <a:sym typeface="Arial"/>
            </a:endParaRPr>
          </a:p>
          <a:p>
            <a:pPr marL="914400" lvl="0" indent="0" algn="l" rtl="0">
              <a:lnSpc>
                <a:spcPct val="100000"/>
              </a:lnSpc>
              <a:spcBef>
                <a:spcPts val="1000"/>
              </a:spcBef>
              <a:spcAft>
                <a:spcPts val="0"/>
              </a:spcAft>
              <a:buSzPts val="1500"/>
              <a:buNone/>
            </a:pPr>
            <a:endParaRPr sz="1700">
              <a:latin typeface="Arial"/>
              <a:ea typeface="Arial"/>
              <a:cs typeface="Arial"/>
              <a:sym typeface="Arial"/>
            </a:endParaRPr>
          </a:p>
        </p:txBody>
      </p:sp>
      <p:sp>
        <p:nvSpPr>
          <p:cNvPr id="192" name="Google Shape;192;p1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Consecuencias Imprevistas</a:t>
            </a:r>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7"/>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7"/>
          <p:cNvSpPr txBox="1">
            <a:spLocks noGrp="1"/>
          </p:cNvSpPr>
          <p:nvPr>
            <p:ph type="body" idx="1"/>
          </p:nvPr>
        </p:nvSpPr>
        <p:spPr>
          <a:xfrm>
            <a:off x="881925" y="953950"/>
            <a:ext cx="7352400" cy="3429900"/>
          </a:xfrm>
          <a:prstGeom prst="rect">
            <a:avLst/>
          </a:prstGeom>
          <a:noFill/>
          <a:ln>
            <a:noFill/>
          </a:ln>
        </p:spPr>
        <p:txBody>
          <a:bodyPr spcFirstLastPara="1" wrap="square" lIns="68575" tIns="34275" rIns="68575" bIns="34275" anchor="t" anchorCtr="0">
            <a:normAutofit fontScale="92500"/>
          </a:bodyPr>
          <a:lstStyle/>
          <a:p>
            <a:pPr marL="457200" lvl="0" indent="-342900" algn="l" rtl="0">
              <a:lnSpc>
                <a:spcPct val="100000"/>
              </a:lnSpc>
              <a:spcBef>
                <a:spcPts val="800"/>
              </a:spcBef>
              <a:spcAft>
                <a:spcPts val="0"/>
              </a:spcAft>
              <a:buSzPts val="1800"/>
              <a:buFont typeface="Arial"/>
              <a:buChar char="●"/>
            </a:pPr>
            <a:r>
              <a:rPr lang="en" sz="1800">
                <a:latin typeface="Arial"/>
                <a:ea typeface="Arial"/>
                <a:cs typeface="Arial"/>
                <a:sym typeface="Arial"/>
              </a:rPr>
              <a:t>Las investigaciones demuestran que muchas personas posponen las visitas al dentista, las pruebas de detección del cáncer, las revisiones anuales y otros cuidados médicos regulares.</a:t>
            </a:r>
            <a:endParaRPr sz="1800">
              <a:latin typeface="Arial"/>
              <a:ea typeface="Arial"/>
              <a:cs typeface="Arial"/>
              <a:sym typeface="Arial"/>
            </a:endParaRPr>
          </a:p>
          <a:p>
            <a:pPr marL="457200" lvl="0" indent="-342900" algn="l" rtl="0">
              <a:lnSpc>
                <a:spcPct val="100000"/>
              </a:lnSpc>
              <a:spcBef>
                <a:spcPts val="800"/>
              </a:spcBef>
              <a:spcAft>
                <a:spcPts val="0"/>
              </a:spcAft>
              <a:buSzPts val="1800"/>
              <a:buChar char="●"/>
            </a:pPr>
            <a:r>
              <a:rPr lang="en" sz="1800">
                <a:latin typeface="Arial"/>
                <a:ea typeface="Arial"/>
                <a:cs typeface="Arial"/>
                <a:sym typeface="Arial"/>
              </a:rPr>
              <a:t>Es importante que las personas retomen las visitas de bienestar con sus proveedores de atención médica. Esto incluye la realización de las pruebas de detección y los cuidados preventivos recomendados.</a:t>
            </a:r>
            <a:endParaRPr sz="1800">
              <a:latin typeface="Arial"/>
              <a:ea typeface="Arial"/>
              <a:cs typeface="Arial"/>
              <a:sym typeface="Arial"/>
            </a:endParaRPr>
          </a:p>
          <a:p>
            <a:pPr marL="457200" lvl="0" indent="-349250" algn="l" rtl="0">
              <a:lnSpc>
                <a:spcPct val="100000"/>
              </a:lnSpc>
              <a:spcBef>
                <a:spcPts val="1000"/>
              </a:spcBef>
              <a:spcAft>
                <a:spcPts val="0"/>
              </a:spcAft>
              <a:buSzPts val="1900"/>
              <a:buFont typeface="Arial"/>
              <a:buChar char="●"/>
            </a:pPr>
            <a:r>
              <a:rPr lang="en" sz="1800">
                <a:latin typeface="Arial"/>
                <a:ea typeface="Arial"/>
                <a:cs typeface="Arial"/>
                <a:sym typeface="Arial"/>
              </a:rPr>
              <a:t>Para encontrar un proveedor de atención primaria en su comunidad o ponerse en contacto con recursos y centros locales que le ayuden a superar cualquier obstáculo y a acceder a la atención adecuada, visite:       </a:t>
            </a:r>
            <a:endParaRPr sz="1800">
              <a:latin typeface="Arial"/>
              <a:ea typeface="Arial"/>
              <a:cs typeface="Arial"/>
              <a:sym typeface="Arial"/>
            </a:endParaRPr>
          </a:p>
          <a:p>
            <a:pPr marL="457200" lvl="0" indent="0" algn="l" rtl="0">
              <a:lnSpc>
                <a:spcPct val="100000"/>
              </a:lnSpc>
              <a:spcBef>
                <a:spcPts val="1000"/>
              </a:spcBef>
              <a:spcAft>
                <a:spcPts val="0"/>
              </a:spcAft>
              <a:buNone/>
            </a:pPr>
            <a:r>
              <a:rPr lang="en" sz="1800">
                <a:latin typeface="Arial"/>
                <a:ea typeface="Arial"/>
                <a:cs typeface="Arial"/>
                <a:sym typeface="Arial"/>
              </a:rPr>
              <a:t>  </a:t>
            </a:r>
            <a:r>
              <a:rPr lang="en" sz="1750" u="sng">
                <a:solidFill>
                  <a:schemeClr val="hlink"/>
                </a:solidFill>
                <a:latin typeface="Arial"/>
                <a:ea typeface="Arial"/>
                <a:cs typeface="Arial"/>
                <a:sym typeface="Arial"/>
                <a:hlinkClick r:id="rId3"/>
              </a:rPr>
              <a:t>DHHS | Instalaciones Designadas Para Poblaciones Desatendidas</a:t>
            </a:r>
            <a:r>
              <a:rPr lang="en" sz="1900">
                <a:latin typeface="Arial"/>
                <a:ea typeface="Arial"/>
                <a:cs typeface="Arial"/>
                <a:sym typeface="Arial"/>
              </a:rPr>
              <a:t>   </a:t>
            </a:r>
            <a:endParaRPr sz="1900">
              <a:latin typeface="Arial"/>
              <a:ea typeface="Arial"/>
              <a:cs typeface="Arial"/>
              <a:sym typeface="Arial"/>
            </a:endParaRPr>
          </a:p>
          <a:p>
            <a:pPr marL="914400" lvl="0" indent="0" algn="l" rtl="0">
              <a:lnSpc>
                <a:spcPct val="100000"/>
              </a:lnSpc>
              <a:spcBef>
                <a:spcPts val="1000"/>
              </a:spcBef>
              <a:spcAft>
                <a:spcPts val="0"/>
              </a:spcAft>
              <a:buSzPts val="1500"/>
              <a:buNone/>
            </a:pPr>
            <a:endParaRPr sz="1700">
              <a:latin typeface="Arial"/>
              <a:ea typeface="Arial"/>
              <a:cs typeface="Arial"/>
              <a:sym typeface="Arial"/>
            </a:endParaRPr>
          </a:p>
        </p:txBody>
      </p:sp>
      <p:sp>
        <p:nvSpPr>
          <p:cNvPr id="199" name="Google Shape;199;p1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100"/>
              <a:buNone/>
            </a:pPr>
            <a:r>
              <a:rPr lang="en">
                <a:latin typeface="Arial"/>
                <a:ea typeface="Arial"/>
                <a:cs typeface="Arial"/>
                <a:sym typeface="Arial"/>
              </a:rPr>
              <a:t>Bienestar con Cuidados Preventivos</a:t>
            </a:r>
            <a:endParaRPr>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8"/>
          <p:cNvSpPr txBox="1">
            <a:spLocks noGrp="1"/>
          </p:cNvSpPr>
          <p:nvPr>
            <p:ph type="body" idx="1"/>
          </p:nvPr>
        </p:nvSpPr>
        <p:spPr>
          <a:xfrm>
            <a:off x="711625" y="935150"/>
            <a:ext cx="7709400" cy="3448800"/>
          </a:xfrm>
          <a:prstGeom prst="rect">
            <a:avLst/>
          </a:prstGeom>
          <a:noFill/>
          <a:ln>
            <a:noFill/>
          </a:ln>
        </p:spPr>
        <p:txBody>
          <a:bodyPr spcFirstLastPara="1" wrap="square" lIns="68575" tIns="34275" rIns="68575" bIns="34275" anchor="t" anchorCtr="0">
            <a:normAutofit lnSpcReduction="10000"/>
          </a:bodyPr>
          <a:lstStyle/>
          <a:p>
            <a:pPr marL="457200" lvl="0" indent="-314038" algn="l" rtl="0">
              <a:lnSpc>
                <a:spcPct val="100000"/>
              </a:lnSpc>
              <a:spcBef>
                <a:spcPts val="800"/>
              </a:spcBef>
              <a:spcAft>
                <a:spcPts val="0"/>
              </a:spcAft>
              <a:buSzPts val="1345"/>
              <a:buChar char="●"/>
            </a:pPr>
            <a:r>
              <a:rPr lang="en" sz="1345" dirty="0">
                <a:latin typeface="Arial"/>
                <a:ea typeface="Arial"/>
                <a:cs typeface="Arial"/>
                <a:sym typeface="Arial"/>
              </a:rPr>
              <a:t>Cuidar de ti mismo y animar a los que te rodean a ser conscientes también ayuda a asegurar que tu sistema inmunológico esté sano y listo cuando lo necesites.</a:t>
            </a:r>
            <a:endParaRPr sz="1345" dirty="0">
              <a:latin typeface="Arial"/>
              <a:ea typeface="Arial"/>
              <a:cs typeface="Arial"/>
              <a:sym typeface="Arial"/>
            </a:endParaRPr>
          </a:p>
          <a:p>
            <a:pPr marL="457200" lvl="0" indent="-314038" algn="l" rtl="0">
              <a:lnSpc>
                <a:spcPct val="100000"/>
              </a:lnSpc>
              <a:spcBef>
                <a:spcPts val="1000"/>
              </a:spcBef>
              <a:spcAft>
                <a:spcPts val="0"/>
              </a:spcAft>
              <a:buSzPts val="1345"/>
              <a:buFont typeface="Arial"/>
              <a:buChar char="●"/>
            </a:pPr>
            <a:r>
              <a:rPr lang="en" sz="1345" dirty="0">
                <a:latin typeface="Arial"/>
                <a:ea typeface="Arial"/>
                <a:cs typeface="Arial"/>
                <a:sym typeface="Arial"/>
              </a:rPr>
              <a:t>Puede ser un reto, pero es importante:</a:t>
            </a:r>
            <a:endParaRPr sz="1345" dirty="0">
              <a:latin typeface="Arial"/>
              <a:ea typeface="Arial"/>
              <a:cs typeface="Arial"/>
              <a:sym typeface="Arial"/>
            </a:endParaRPr>
          </a:p>
          <a:p>
            <a:pPr marL="914400" lvl="1" indent="-314038" algn="l" rtl="0">
              <a:lnSpc>
                <a:spcPct val="100000"/>
              </a:lnSpc>
              <a:spcBef>
                <a:spcPts val="1000"/>
              </a:spcBef>
              <a:spcAft>
                <a:spcPts val="0"/>
              </a:spcAft>
              <a:buClr>
                <a:schemeClr val="dk1"/>
              </a:buClr>
              <a:buSzPts val="1345"/>
              <a:buFont typeface="Arial"/>
              <a:buChar char="○"/>
            </a:pPr>
            <a:r>
              <a:rPr lang="en" sz="1345" dirty="0">
                <a:latin typeface="Arial"/>
                <a:ea typeface="Arial"/>
                <a:cs typeface="Arial"/>
                <a:sym typeface="Arial"/>
              </a:rPr>
              <a:t>Dormir lo suficiente.</a:t>
            </a:r>
            <a:endParaRPr sz="1345" dirty="0">
              <a:latin typeface="Arial"/>
              <a:ea typeface="Arial"/>
              <a:cs typeface="Arial"/>
              <a:sym typeface="Arial"/>
            </a:endParaRPr>
          </a:p>
          <a:p>
            <a:pPr marL="914400" lvl="1" indent="-314037" algn="l" rtl="0">
              <a:lnSpc>
                <a:spcPct val="100000"/>
              </a:lnSpc>
              <a:spcBef>
                <a:spcPts val="1000"/>
              </a:spcBef>
              <a:spcAft>
                <a:spcPts val="0"/>
              </a:spcAft>
              <a:buClr>
                <a:schemeClr val="dk1"/>
              </a:buClr>
              <a:buSzPts val="1345"/>
              <a:buFont typeface="Arial"/>
              <a:buChar char="○"/>
            </a:pPr>
            <a:r>
              <a:rPr lang="en" sz="1345" dirty="0">
                <a:latin typeface="Arial"/>
                <a:ea typeface="Arial"/>
                <a:cs typeface="Arial"/>
                <a:sym typeface="Arial"/>
              </a:rPr>
              <a:t>Llevar una dieta equilibrada (aunque sean pequeños cambios).</a:t>
            </a:r>
            <a:endParaRPr sz="1345" dirty="0">
              <a:latin typeface="Arial"/>
              <a:ea typeface="Arial"/>
              <a:cs typeface="Arial"/>
              <a:sym typeface="Arial"/>
            </a:endParaRPr>
          </a:p>
          <a:p>
            <a:pPr marL="914400" lvl="1" indent="-314038" algn="l" rtl="0">
              <a:lnSpc>
                <a:spcPct val="100000"/>
              </a:lnSpc>
              <a:spcBef>
                <a:spcPts val="1000"/>
              </a:spcBef>
              <a:spcAft>
                <a:spcPts val="0"/>
              </a:spcAft>
              <a:buClr>
                <a:schemeClr val="dk1"/>
              </a:buClr>
              <a:buSzPts val="1345"/>
              <a:buFont typeface="Arial"/>
              <a:buChar char="○"/>
            </a:pPr>
            <a:r>
              <a:rPr lang="en" sz="1345" dirty="0">
                <a:latin typeface="Arial"/>
                <a:ea typeface="Arial"/>
                <a:cs typeface="Arial"/>
                <a:sym typeface="Arial"/>
              </a:rPr>
              <a:t>Limitar el consumo de alcohol.</a:t>
            </a:r>
            <a:endParaRPr sz="1345" dirty="0">
              <a:latin typeface="Arial"/>
              <a:ea typeface="Arial"/>
              <a:cs typeface="Arial"/>
              <a:sym typeface="Arial"/>
            </a:endParaRPr>
          </a:p>
          <a:p>
            <a:pPr marL="914400" lvl="1" indent="-314038" algn="l" rtl="0">
              <a:lnSpc>
                <a:spcPct val="100000"/>
              </a:lnSpc>
              <a:spcBef>
                <a:spcPts val="1000"/>
              </a:spcBef>
              <a:spcAft>
                <a:spcPts val="0"/>
              </a:spcAft>
              <a:buClr>
                <a:schemeClr val="dk1"/>
              </a:buClr>
              <a:buSzPts val="1345"/>
              <a:buFont typeface="Arial"/>
              <a:buChar char="○"/>
            </a:pPr>
            <a:r>
              <a:rPr lang="en" sz="1345" dirty="0">
                <a:latin typeface="Arial"/>
                <a:ea typeface="Arial"/>
                <a:cs typeface="Arial"/>
                <a:sym typeface="Arial"/>
              </a:rPr>
              <a:t>Mueve tu cuerpo y haz ejercicio regularmente.</a:t>
            </a:r>
            <a:endParaRPr sz="1345" dirty="0">
              <a:latin typeface="Arial"/>
              <a:ea typeface="Arial"/>
              <a:cs typeface="Arial"/>
              <a:sym typeface="Arial"/>
            </a:endParaRPr>
          </a:p>
          <a:p>
            <a:pPr marL="914400" lvl="1" indent="-314038" algn="l" rtl="0">
              <a:lnSpc>
                <a:spcPct val="100000"/>
              </a:lnSpc>
              <a:spcBef>
                <a:spcPts val="1000"/>
              </a:spcBef>
              <a:spcAft>
                <a:spcPts val="0"/>
              </a:spcAft>
              <a:buClr>
                <a:schemeClr val="dk1"/>
              </a:buClr>
              <a:buSzPts val="1345"/>
              <a:buFont typeface="Arial"/>
              <a:buChar char="○"/>
            </a:pPr>
            <a:r>
              <a:rPr lang="en" sz="1345" dirty="0">
                <a:latin typeface="Arial"/>
                <a:ea typeface="Arial"/>
                <a:cs typeface="Arial"/>
                <a:sym typeface="Arial"/>
              </a:rPr>
              <a:t>Tómate tiempo para descansar y recargarte.</a:t>
            </a:r>
            <a:endParaRPr sz="1345" dirty="0">
              <a:latin typeface="Arial"/>
              <a:ea typeface="Arial"/>
              <a:cs typeface="Arial"/>
              <a:sym typeface="Arial"/>
            </a:endParaRPr>
          </a:p>
          <a:p>
            <a:pPr marL="914400" lvl="1" indent="-314037" algn="l" rtl="0">
              <a:lnSpc>
                <a:spcPct val="100000"/>
              </a:lnSpc>
              <a:spcBef>
                <a:spcPts val="1000"/>
              </a:spcBef>
              <a:spcAft>
                <a:spcPts val="0"/>
              </a:spcAft>
              <a:buClr>
                <a:schemeClr val="dk1"/>
              </a:buClr>
              <a:buSzPts val="1345"/>
              <a:buFont typeface="Arial"/>
              <a:buChar char="○"/>
            </a:pPr>
            <a:r>
              <a:rPr lang="en" sz="1345" dirty="0">
                <a:latin typeface="Arial"/>
                <a:ea typeface="Arial"/>
                <a:cs typeface="Arial"/>
                <a:sym typeface="Arial"/>
              </a:rPr>
              <a:t>Desarrollar mecanismos de afrontamiento saludables para cuidar la                        salud mental.</a:t>
            </a:r>
            <a:endParaRPr sz="1345" dirty="0">
              <a:latin typeface="Arial"/>
              <a:ea typeface="Arial"/>
              <a:cs typeface="Arial"/>
              <a:sym typeface="Arial"/>
            </a:endParaRPr>
          </a:p>
          <a:p>
            <a:pPr marL="457200" lvl="0" indent="-309590" algn="l" rtl="0">
              <a:lnSpc>
                <a:spcPct val="100000"/>
              </a:lnSpc>
              <a:spcBef>
                <a:spcPts val="1000"/>
              </a:spcBef>
              <a:spcAft>
                <a:spcPts val="0"/>
              </a:spcAft>
              <a:buSzPts val="1275"/>
              <a:buFont typeface="Arial"/>
              <a:buChar char="●"/>
            </a:pPr>
            <a:r>
              <a:rPr lang="en" sz="1345" dirty="0">
                <a:latin typeface="Arial"/>
                <a:ea typeface="Arial"/>
                <a:cs typeface="Arial"/>
                <a:sym typeface="Arial"/>
              </a:rPr>
              <a:t>Desarrollar mecanismos de afrontamiento saludables para cuidar la salud                     mental. </a:t>
            </a:r>
            <a:r>
              <a:rPr lang="en" sz="1515" dirty="0">
                <a:latin typeface="Arial"/>
                <a:ea typeface="Arial"/>
                <a:cs typeface="Arial"/>
                <a:sym typeface="Arial"/>
              </a:rPr>
              <a:t>  </a:t>
            </a:r>
            <a:endParaRPr sz="1515" dirty="0">
              <a:latin typeface="Arial"/>
              <a:ea typeface="Arial"/>
              <a:cs typeface="Arial"/>
              <a:sym typeface="Arial"/>
            </a:endParaRPr>
          </a:p>
        </p:txBody>
      </p:sp>
      <p:sp>
        <p:nvSpPr>
          <p:cNvPr id="205" name="Google Shape;205;p18"/>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Bienestar para Apoyar a su Sistema Inmunológico</a:t>
            </a:r>
            <a:endParaRPr>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5100">
                <a:solidFill>
                  <a:srgbClr val="036080"/>
                </a:solidFill>
              </a:rPr>
              <a:t>Evaluación del Riesgo COVID-19 </a:t>
            </a:r>
            <a:endParaRPr sz="5100">
              <a:solidFill>
                <a:srgbClr val="036080"/>
              </a:solidFill>
            </a:endParaRPr>
          </a:p>
        </p:txBody>
      </p:sp>
      <p:sp>
        <p:nvSpPr>
          <p:cNvPr id="211" name="Google Shape;211;p19"/>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1400">
                <a:solidFill>
                  <a:srgbClr val="FFC843"/>
                </a:solidFill>
              </a:rPr>
              <a:t>Conocer el riesgo de COVID-19 en su comunidad informa sobre las conductas de prevención</a:t>
            </a:r>
            <a:endParaRPr sz="1400">
              <a:solidFill>
                <a:srgbClr val="FFC8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solidFill>
                  <a:schemeClr val="dk2"/>
                </a:solidFill>
              </a:rPr>
              <a:t>COVID-19 Modelo</a:t>
            </a:r>
            <a:endParaRPr>
              <a:solidFill>
                <a:schemeClr val="dk2"/>
              </a:solidFill>
            </a:endParaRPr>
          </a:p>
          <a:p>
            <a:pPr marL="0" lvl="0" indent="0" algn="ctr" rtl="0">
              <a:lnSpc>
                <a:spcPct val="100000"/>
              </a:lnSpc>
              <a:spcBef>
                <a:spcPts val="0"/>
              </a:spcBef>
              <a:spcAft>
                <a:spcPts val="0"/>
              </a:spcAft>
              <a:buSzPts val="5200"/>
              <a:buNone/>
            </a:pPr>
            <a:r>
              <a:rPr lang="en">
                <a:solidFill>
                  <a:schemeClr val="dk2"/>
                </a:solidFill>
              </a:rPr>
              <a:t>De Prevención</a:t>
            </a:r>
            <a:endParaRPr>
              <a:solidFill>
                <a:schemeClr val="dk2"/>
              </a:solidFill>
            </a:endParaRPr>
          </a:p>
        </p:txBody>
      </p:sp>
      <p:sp>
        <p:nvSpPr>
          <p:cNvPr id="102" name="Google Shape;102;p2"/>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endParaRPr sz="1400">
              <a:solidFill>
                <a:srgbClr val="FFC843"/>
              </a:solidFill>
            </a:endParaRPr>
          </a:p>
          <a:p>
            <a:pPr marL="0" lvl="0" indent="0" algn="ctr" rtl="0">
              <a:lnSpc>
                <a:spcPct val="100000"/>
              </a:lnSpc>
              <a:spcBef>
                <a:spcPts val="0"/>
              </a:spcBef>
              <a:spcAft>
                <a:spcPts val="0"/>
              </a:spcAft>
              <a:buClr>
                <a:schemeClr val="dk1"/>
              </a:buClr>
              <a:buSzPts val="1100"/>
              <a:buFont typeface="Arial"/>
              <a:buNone/>
            </a:pPr>
            <a:r>
              <a:rPr lang="en" sz="1400">
                <a:solidFill>
                  <a:srgbClr val="FFC843"/>
                </a:solidFill>
              </a:rPr>
              <a:t>Se necesitan múltiples herramientas para mitigar el COVID-19</a:t>
            </a:r>
            <a:endParaRPr sz="1400">
              <a:solidFill>
                <a:srgbClr val="FFC843"/>
              </a:solidFill>
            </a:endParaRPr>
          </a:p>
          <a:p>
            <a:pPr marL="0" lvl="0" indent="0" algn="ctr" rtl="0">
              <a:lnSpc>
                <a:spcPct val="100000"/>
              </a:lnSpc>
              <a:spcBef>
                <a:spcPts val="0"/>
              </a:spcBef>
              <a:spcAft>
                <a:spcPts val="0"/>
              </a:spcAft>
              <a:buSzPts val="2800"/>
              <a:buNone/>
            </a:pPr>
            <a:endParaRPr sz="1400">
              <a:solidFill>
                <a:srgbClr val="FFC8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0"/>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Evaluar su Riesgo</a:t>
            </a:r>
            <a:endParaRPr>
              <a:latin typeface="Arial"/>
              <a:ea typeface="Arial"/>
              <a:cs typeface="Arial"/>
              <a:sym typeface="Arial"/>
            </a:endParaRPr>
          </a:p>
        </p:txBody>
      </p:sp>
      <p:sp>
        <p:nvSpPr>
          <p:cNvPr id="217" name="Google Shape;217;p20"/>
          <p:cNvSpPr txBox="1">
            <a:spLocks noGrp="1"/>
          </p:cNvSpPr>
          <p:nvPr>
            <p:ph type="body" idx="1"/>
          </p:nvPr>
        </p:nvSpPr>
        <p:spPr>
          <a:xfrm>
            <a:off x="912675" y="904975"/>
            <a:ext cx="7317000" cy="3272100"/>
          </a:xfrm>
          <a:prstGeom prst="rect">
            <a:avLst/>
          </a:prstGeom>
          <a:noFill/>
          <a:ln>
            <a:noFill/>
          </a:ln>
        </p:spPr>
        <p:txBody>
          <a:bodyPr spcFirstLastPara="1" wrap="square" lIns="0" tIns="34275" rIns="68575" bIns="34275" anchor="t" anchorCtr="0">
            <a:noAutofit/>
          </a:bodyPr>
          <a:lstStyle/>
          <a:p>
            <a:pPr marL="457200" lvl="0" indent="-330200" algn="l" rtl="0">
              <a:lnSpc>
                <a:spcPct val="100000"/>
              </a:lnSpc>
              <a:spcBef>
                <a:spcPts val="0"/>
              </a:spcBef>
              <a:spcAft>
                <a:spcPts val="0"/>
              </a:spcAft>
              <a:buClr>
                <a:schemeClr val="dk1"/>
              </a:buClr>
              <a:buSzPts val="1600"/>
              <a:buFont typeface="Arial"/>
              <a:buChar char="●"/>
            </a:pPr>
            <a:r>
              <a:rPr lang="en" sz="1600" dirty="0">
                <a:latin typeface="Arial"/>
                <a:ea typeface="Arial"/>
                <a:cs typeface="Arial"/>
                <a:sym typeface="Arial"/>
              </a:rPr>
              <a:t>El riesgo de COVID-19 en su comunidad es siempre cambiante y se basa en muchos factores. </a:t>
            </a:r>
            <a:endParaRPr sz="1600" dirty="0">
              <a:latin typeface="Arial"/>
              <a:ea typeface="Arial"/>
              <a:cs typeface="Arial"/>
              <a:sym typeface="Arial"/>
            </a:endParaRPr>
          </a:p>
          <a:p>
            <a:pPr marL="0" lvl="0" indent="0" algn="l" rtl="0">
              <a:lnSpc>
                <a:spcPct val="100000"/>
              </a:lnSpc>
              <a:spcBef>
                <a:spcPts val="0"/>
              </a:spcBef>
              <a:spcAft>
                <a:spcPts val="0"/>
              </a:spcAft>
              <a:buSzPts val="1500"/>
              <a:buNone/>
            </a:pPr>
            <a:endParaRPr sz="1600" dirty="0">
              <a:latin typeface="Arial"/>
              <a:ea typeface="Arial"/>
              <a:cs typeface="Arial"/>
              <a:sym typeface="Arial"/>
            </a:endParaRPr>
          </a:p>
          <a:p>
            <a:pPr marL="457200" lvl="0" indent="-330200" algn="l" rtl="0">
              <a:lnSpc>
                <a:spcPct val="100000"/>
              </a:lnSpc>
              <a:spcBef>
                <a:spcPts val="0"/>
              </a:spcBef>
              <a:spcAft>
                <a:spcPts val="0"/>
              </a:spcAft>
              <a:buClr>
                <a:schemeClr val="dk1"/>
              </a:buClr>
              <a:buSzPts val="1600"/>
              <a:buFont typeface="Arial"/>
              <a:buChar char="●"/>
            </a:pPr>
            <a:r>
              <a:rPr lang="en" sz="1600" dirty="0">
                <a:latin typeface="Arial"/>
                <a:ea typeface="Arial"/>
                <a:cs typeface="Arial"/>
                <a:sym typeface="Arial"/>
              </a:rPr>
              <a:t>Puede ser difícil saber qué medidas de prevención debe tomar, pero hay recursos que le ayudarán a tomar esas decisiones.</a:t>
            </a:r>
            <a:endParaRPr sz="1600" dirty="0">
              <a:latin typeface="Arial"/>
              <a:ea typeface="Arial"/>
              <a:cs typeface="Arial"/>
              <a:sym typeface="Arial"/>
            </a:endParaRPr>
          </a:p>
          <a:p>
            <a:pPr marL="457200" lvl="0" indent="0" algn="l" rtl="0">
              <a:lnSpc>
                <a:spcPct val="100000"/>
              </a:lnSpc>
              <a:spcBef>
                <a:spcPts val="0"/>
              </a:spcBef>
              <a:spcAft>
                <a:spcPts val="0"/>
              </a:spcAft>
              <a:buSzPts val="1500"/>
              <a:buNone/>
            </a:pPr>
            <a:endParaRPr sz="1600" dirty="0">
              <a:latin typeface="Arial"/>
              <a:ea typeface="Arial"/>
              <a:cs typeface="Arial"/>
              <a:sym typeface="Arial"/>
            </a:endParaRPr>
          </a:p>
          <a:p>
            <a:pPr marL="457200" lvl="0" indent="-330200" algn="l" rtl="0">
              <a:lnSpc>
                <a:spcPct val="100000"/>
              </a:lnSpc>
              <a:spcBef>
                <a:spcPts val="0"/>
              </a:spcBef>
              <a:spcAft>
                <a:spcPts val="0"/>
              </a:spcAft>
              <a:buClr>
                <a:schemeClr val="dk1"/>
              </a:buClr>
              <a:buSzPts val="1600"/>
              <a:buFont typeface="Arial"/>
              <a:buChar char="●"/>
            </a:pPr>
            <a:r>
              <a:rPr lang="en" sz="1600" dirty="0">
                <a:latin typeface="Arial"/>
                <a:ea typeface="Arial"/>
                <a:cs typeface="Arial"/>
                <a:sym typeface="Arial"/>
              </a:rPr>
              <a:t>Los CDC han desarrollado una herramienta para estimar cuál es el riesgo en su comunidad. Seleccione su condado y verá el riesgo comunitario de COVID-19, y las medidas de prevención recomendadas.</a:t>
            </a:r>
            <a:endParaRPr sz="1600" dirty="0">
              <a:latin typeface="Arial"/>
              <a:ea typeface="Arial"/>
              <a:cs typeface="Arial"/>
              <a:sym typeface="Arial"/>
            </a:endParaRPr>
          </a:p>
          <a:p>
            <a:pPr marL="457200" lvl="0" indent="0" algn="l" rtl="0">
              <a:lnSpc>
                <a:spcPct val="100000"/>
              </a:lnSpc>
              <a:spcBef>
                <a:spcPts val="0"/>
              </a:spcBef>
              <a:spcAft>
                <a:spcPts val="0"/>
              </a:spcAft>
              <a:buNone/>
            </a:pPr>
            <a:endParaRPr sz="1600" dirty="0">
              <a:latin typeface="Arial"/>
              <a:ea typeface="Arial"/>
              <a:cs typeface="Arial"/>
              <a:sym typeface="Arial"/>
            </a:endParaRPr>
          </a:p>
          <a:p>
            <a:pPr marL="457200" lvl="0" indent="-330200" algn="l" rtl="0">
              <a:lnSpc>
                <a:spcPct val="100000"/>
              </a:lnSpc>
              <a:spcBef>
                <a:spcPts val="0"/>
              </a:spcBef>
              <a:spcAft>
                <a:spcPts val="0"/>
              </a:spcAft>
              <a:buClr>
                <a:schemeClr val="dk1"/>
              </a:buClr>
              <a:buSzPts val="1600"/>
              <a:buFont typeface="Arial"/>
              <a:buChar char="●"/>
            </a:pPr>
            <a:r>
              <a:rPr lang="en" sz="1600" dirty="0">
                <a:latin typeface="Arial"/>
                <a:ea typeface="Arial"/>
                <a:cs typeface="Arial"/>
                <a:sym typeface="Arial"/>
              </a:rPr>
              <a:t>Ninguna herramienta es perfecta, pero puede ayudarle a tomar       decisiones informadas para protegerse a sí mismo, su familia y        comunidad.</a:t>
            </a:r>
            <a:endParaRPr sz="1600" dirty="0">
              <a:latin typeface="Arial"/>
              <a:ea typeface="Arial"/>
              <a:cs typeface="Arial"/>
              <a:sym typeface="Arial"/>
            </a:endParaRPr>
          </a:p>
          <a:p>
            <a:pPr marL="0" lvl="0" indent="0" algn="l" rtl="0">
              <a:lnSpc>
                <a:spcPct val="100000"/>
              </a:lnSpc>
              <a:spcBef>
                <a:spcPts val="0"/>
              </a:spcBef>
              <a:spcAft>
                <a:spcPts val="0"/>
              </a:spcAft>
              <a:buSzPts val="1500"/>
              <a:buNone/>
            </a:pPr>
            <a:endParaRPr sz="1300"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1"/>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1"/>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Herramienta de Nivel de Riesgo Comunitario</a:t>
            </a:r>
            <a:endParaRPr>
              <a:latin typeface="Arial"/>
              <a:ea typeface="Arial"/>
              <a:cs typeface="Arial"/>
              <a:sym typeface="Arial"/>
            </a:endParaRPr>
          </a:p>
        </p:txBody>
      </p:sp>
      <p:sp>
        <p:nvSpPr>
          <p:cNvPr id="224" name="Google Shape;224;p21"/>
          <p:cNvSpPr txBox="1">
            <a:spLocks noGrp="1"/>
          </p:cNvSpPr>
          <p:nvPr>
            <p:ph type="body" idx="1"/>
          </p:nvPr>
        </p:nvSpPr>
        <p:spPr>
          <a:xfrm>
            <a:off x="387625" y="3853325"/>
            <a:ext cx="8348700" cy="367500"/>
          </a:xfrm>
          <a:prstGeom prst="rect">
            <a:avLst/>
          </a:prstGeom>
          <a:noFill/>
          <a:ln>
            <a:noFill/>
          </a:ln>
        </p:spPr>
        <p:txBody>
          <a:bodyPr spcFirstLastPara="1" wrap="square" lIns="0" tIns="34275" rIns="68575" bIns="34275" anchor="t" anchorCtr="0">
            <a:noAutofit/>
          </a:bodyPr>
          <a:lstStyle/>
          <a:p>
            <a:pPr marL="0" lvl="0" indent="0" algn="l" rtl="0">
              <a:lnSpc>
                <a:spcPct val="100000"/>
              </a:lnSpc>
              <a:spcBef>
                <a:spcPts val="0"/>
              </a:spcBef>
              <a:spcAft>
                <a:spcPts val="0"/>
              </a:spcAft>
              <a:buSzPts val="1500"/>
              <a:buNone/>
            </a:pPr>
            <a:r>
              <a:rPr lang="en" sz="1300">
                <a:latin typeface="Arial"/>
                <a:ea typeface="Arial"/>
                <a:cs typeface="Arial"/>
                <a:sym typeface="Arial"/>
              </a:rPr>
              <a:t>Enlace para la herramienta: </a:t>
            </a:r>
            <a:r>
              <a:rPr lang="en" sz="1300" u="sng">
                <a:solidFill>
                  <a:schemeClr val="hlink"/>
                </a:solidFill>
                <a:latin typeface="Arial"/>
                <a:ea typeface="Arial"/>
                <a:cs typeface="Arial"/>
                <a:sym typeface="Arial"/>
                <a:hlinkClick r:id="rId3"/>
              </a:rPr>
              <a:t>CDC | COVID-19 por Condado</a:t>
            </a:r>
            <a:r>
              <a:rPr lang="en" sz="1300">
                <a:latin typeface="Arial"/>
                <a:ea typeface="Arial"/>
                <a:cs typeface="Arial"/>
                <a:sym typeface="Arial"/>
              </a:rPr>
              <a:t>  (este es un gran recurso para compartir con otros)</a:t>
            </a:r>
            <a:endParaRPr sz="1300">
              <a:latin typeface="Arial"/>
              <a:ea typeface="Arial"/>
              <a:cs typeface="Arial"/>
              <a:sym typeface="Arial"/>
            </a:endParaRPr>
          </a:p>
          <a:p>
            <a:pPr marL="0" lvl="0" indent="0" algn="ctr" rtl="0">
              <a:lnSpc>
                <a:spcPct val="100000"/>
              </a:lnSpc>
              <a:spcBef>
                <a:spcPts val="0"/>
              </a:spcBef>
              <a:spcAft>
                <a:spcPts val="0"/>
              </a:spcAft>
              <a:buSzPts val="1500"/>
              <a:buNone/>
            </a:pPr>
            <a:endParaRPr/>
          </a:p>
        </p:txBody>
      </p:sp>
      <p:pic>
        <p:nvPicPr>
          <p:cNvPr id="225" name="Google Shape;225;p21"/>
          <p:cNvPicPr preferRelativeResize="0"/>
          <p:nvPr/>
        </p:nvPicPr>
        <p:blipFill rotWithShape="1">
          <a:blip r:embed="rId4">
            <a:alphaModFix/>
          </a:blip>
          <a:srcRect/>
          <a:stretch/>
        </p:blipFill>
        <p:spPr>
          <a:xfrm>
            <a:off x="150602" y="1698413"/>
            <a:ext cx="4038199" cy="1746675"/>
          </a:xfrm>
          <a:prstGeom prst="rect">
            <a:avLst/>
          </a:prstGeom>
          <a:noFill/>
          <a:ln>
            <a:noFill/>
          </a:ln>
        </p:spPr>
      </p:pic>
      <p:pic>
        <p:nvPicPr>
          <p:cNvPr id="226" name="Google Shape;226;p21"/>
          <p:cNvPicPr preferRelativeResize="0"/>
          <p:nvPr/>
        </p:nvPicPr>
        <p:blipFill rotWithShape="1">
          <a:blip r:embed="rId5">
            <a:alphaModFix/>
          </a:blip>
          <a:srcRect/>
          <a:stretch/>
        </p:blipFill>
        <p:spPr>
          <a:xfrm>
            <a:off x="4238850" y="1003400"/>
            <a:ext cx="4723050" cy="2813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2"/>
          <p:cNvSpPr txBox="1">
            <a:spLocks noGrp="1"/>
          </p:cNvSpPr>
          <p:nvPr>
            <p:ph type="body" idx="1"/>
          </p:nvPr>
        </p:nvSpPr>
        <p:spPr>
          <a:xfrm>
            <a:off x="280125" y="941925"/>
            <a:ext cx="5805000" cy="3359400"/>
          </a:xfrm>
          <a:prstGeom prst="rect">
            <a:avLst/>
          </a:prstGeom>
          <a:noFill/>
          <a:ln>
            <a:noFill/>
          </a:ln>
        </p:spPr>
        <p:txBody>
          <a:bodyPr spcFirstLastPara="1" wrap="square" lIns="68575" tIns="34275" rIns="68575" bIns="34275" anchor="t" anchorCtr="0">
            <a:noAutofit/>
          </a:bodyPr>
          <a:lstStyle/>
          <a:p>
            <a:pPr marL="457200" lvl="0" indent="-323850" algn="l" rtl="0">
              <a:lnSpc>
                <a:spcPct val="80000"/>
              </a:lnSpc>
              <a:spcBef>
                <a:spcPts val="800"/>
              </a:spcBef>
              <a:spcAft>
                <a:spcPts val="0"/>
              </a:spcAft>
              <a:buSzPts val="1500"/>
              <a:buChar char="●"/>
            </a:pPr>
            <a:r>
              <a:rPr lang="en" dirty="0">
                <a:latin typeface="Arial"/>
                <a:ea typeface="Arial"/>
                <a:cs typeface="Arial"/>
                <a:sym typeface="Arial"/>
              </a:rPr>
              <a:t>Las estrategias de prevención y mitigación que se acaban de mencionar también pueden considerarse como herramientas en una caja de herramientas.</a:t>
            </a:r>
            <a:endParaRPr dirty="0">
              <a:latin typeface="Arial"/>
              <a:ea typeface="Arial"/>
              <a:cs typeface="Arial"/>
              <a:sym typeface="Arial"/>
            </a:endParaRPr>
          </a:p>
          <a:p>
            <a:pPr marL="457200" lvl="0" indent="-323850" algn="l" rtl="0">
              <a:lnSpc>
                <a:spcPct val="80000"/>
              </a:lnSpc>
              <a:spcBef>
                <a:spcPts val="1000"/>
              </a:spcBef>
              <a:spcAft>
                <a:spcPts val="0"/>
              </a:spcAft>
              <a:buSzPts val="1500"/>
              <a:buChar char="●"/>
            </a:pPr>
            <a:r>
              <a:rPr lang="en" dirty="0">
                <a:latin typeface="Arial"/>
                <a:ea typeface="Arial"/>
                <a:cs typeface="Arial"/>
                <a:sym typeface="Arial"/>
              </a:rPr>
              <a:t>Cuantas más herramientas tengas, más preparado estarás para tener las herramientas adecuadas en cualquier situación.</a:t>
            </a:r>
            <a:endParaRPr dirty="0">
              <a:latin typeface="Arial"/>
              <a:ea typeface="Arial"/>
              <a:cs typeface="Arial"/>
              <a:sym typeface="Arial"/>
            </a:endParaRPr>
          </a:p>
          <a:p>
            <a:pPr marL="457200" lvl="0" indent="-323850" algn="l" rtl="0">
              <a:lnSpc>
                <a:spcPct val="80000"/>
              </a:lnSpc>
              <a:spcBef>
                <a:spcPts val="1000"/>
              </a:spcBef>
              <a:spcAft>
                <a:spcPts val="0"/>
              </a:spcAft>
              <a:buSzPts val="1500"/>
              <a:buChar char="●"/>
            </a:pPr>
            <a:r>
              <a:rPr lang="en" dirty="0">
                <a:latin typeface="Arial"/>
                <a:ea typeface="Arial"/>
                <a:cs typeface="Arial"/>
                <a:sym typeface="Arial"/>
              </a:rPr>
              <a:t>No todas las "herramientas" son iguales y algunas son más útiles que otras. Lo mismo ocurre con las medidas de prevención del COVID-19. </a:t>
            </a:r>
            <a:endParaRPr dirty="0">
              <a:latin typeface="Arial"/>
              <a:ea typeface="Arial"/>
              <a:cs typeface="Arial"/>
              <a:sym typeface="Arial"/>
            </a:endParaRPr>
          </a:p>
          <a:p>
            <a:pPr marL="457200" lvl="0" indent="-323850" algn="l" rtl="0">
              <a:lnSpc>
                <a:spcPct val="80000"/>
              </a:lnSpc>
              <a:spcBef>
                <a:spcPts val="1000"/>
              </a:spcBef>
              <a:spcAft>
                <a:spcPts val="0"/>
              </a:spcAft>
              <a:buSzPts val="1500"/>
              <a:buChar char="●"/>
            </a:pPr>
            <a:r>
              <a:rPr lang="en" dirty="0">
                <a:latin typeface="Arial"/>
                <a:ea typeface="Arial"/>
                <a:cs typeface="Arial"/>
                <a:sym typeface="Arial"/>
              </a:rPr>
              <a:t>La investigación ha demostrado que las vacunas son una de las herramientas más poderosas de la caja de herramientas. </a:t>
            </a:r>
            <a:endParaRPr dirty="0">
              <a:latin typeface="Arial"/>
              <a:ea typeface="Arial"/>
              <a:cs typeface="Arial"/>
              <a:sym typeface="Arial"/>
            </a:endParaRPr>
          </a:p>
          <a:p>
            <a:pPr marL="457200" lvl="0" indent="-323850" algn="l" rtl="0">
              <a:lnSpc>
                <a:spcPct val="80000"/>
              </a:lnSpc>
              <a:spcBef>
                <a:spcPts val="1000"/>
              </a:spcBef>
              <a:spcAft>
                <a:spcPts val="0"/>
              </a:spcAft>
              <a:buSzPts val="1500"/>
              <a:buChar char="●"/>
            </a:pPr>
            <a:r>
              <a:rPr lang="en" dirty="0">
                <a:latin typeface="Arial"/>
                <a:ea typeface="Arial"/>
                <a:cs typeface="Arial"/>
                <a:sym typeface="Arial"/>
              </a:rPr>
              <a:t>Las otras "herramientas" son importantes y, cuando se combinan con las vacunas, ofrecen a los individuos y a las comunidades protección contra muchos impactos de COVID-19.</a:t>
            </a:r>
            <a:endParaRPr dirty="0">
              <a:latin typeface="Arial"/>
              <a:ea typeface="Arial"/>
              <a:cs typeface="Arial"/>
              <a:sym typeface="Arial"/>
            </a:endParaRPr>
          </a:p>
        </p:txBody>
      </p:sp>
      <p:sp>
        <p:nvSpPr>
          <p:cNvPr id="232" name="Google Shape;232;p2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"Herramientas" en la "Caja de herramientas"</a:t>
            </a:r>
            <a:endParaRPr>
              <a:latin typeface="Arial"/>
              <a:ea typeface="Arial"/>
              <a:cs typeface="Arial"/>
              <a:sym typeface="Arial"/>
            </a:endParaRPr>
          </a:p>
        </p:txBody>
      </p:sp>
      <p:pic>
        <p:nvPicPr>
          <p:cNvPr id="233" name="Google Shape;233;p22"/>
          <p:cNvPicPr preferRelativeResize="0"/>
          <p:nvPr/>
        </p:nvPicPr>
        <p:blipFill rotWithShape="1">
          <a:blip r:embed="rId3">
            <a:alphaModFix/>
          </a:blip>
          <a:srcRect/>
          <a:stretch/>
        </p:blipFill>
        <p:spPr>
          <a:xfrm>
            <a:off x="6309421" y="1061675"/>
            <a:ext cx="2634076" cy="19934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solidFill>
                  <a:srgbClr val="036080"/>
                </a:solidFill>
              </a:rPr>
              <a:t>Vacunación</a:t>
            </a:r>
            <a:endParaRPr>
              <a:solidFill>
                <a:srgbClr val="036080"/>
              </a:solidFill>
            </a:endParaRPr>
          </a:p>
        </p:txBody>
      </p:sp>
      <p:sp>
        <p:nvSpPr>
          <p:cNvPr id="239" name="Google Shape;239;p23"/>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1400">
                <a:solidFill>
                  <a:srgbClr val="FFC843"/>
                </a:solidFill>
              </a:rPr>
              <a:t>Elegibilidad, Disponibilidad e Importancia</a:t>
            </a:r>
            <a:endParaRPr sz="1400">
              <a:solidFill>
                <a:srgbClr val="FFC8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4"/>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Vacunas COVID-19 Disponibles </a:t>
            </a:r>
            <a:endParaRPr>
              <a:latin typeface="Arial"/>
              <a:ea typeface="Arial"/>
              <a:cs typeface="Arial"/>
              <a:sym typeface="Arial"/>
            </a:endParaRPr>
          </a:p>
        </p:txBody>
      </p:sp>
      <p:pic>
        <p:nvPicPr>
          <p:cNvPr id="245" name="Google Shape;245;p24"/>
          <p:cNvPicPr preferRelativeResize="0"/>
          <p:nvPr/>
        </p:nvPicPr>
        <p:blipFill rotWithShape="1">
          <a:blip r:embed="rId3">
            <a:alphaModFix/>
          </a:blip>
          <a:srcRect/>
          <a:stretch/>
        </p:blipFill>
        <p:spPr>
          <a:xfrm>
            <a:off x="6935975" y="3429000"/>
            <a:ext cx="2024050" cy="1013125"/>
          </a:xfrm>
          <a:prstGeom prst="rect">
            <a:avLst/>
          </a:prstGeom>
          <a:noFill/>
          <a:ln>
            <a:noFill/>
          </a:ln>
        </p:spPr>
      </p:pic>
      <p:sp>
        <p:nvSpPr>
          <p:cNvPr id="246" name="Google Shape;246;p24"/>
          <p:cNvSpPr txBox="1">
            <a:spLocks noGrp="1"/>
          </p:cNvSpPr>
          <p:nvPr>
            <p:ph type="body" idx="1"/>
          </p:nvPr>
        </p:nvSpPr>
        <p:spPr>
          <a:xfrm>
            <a:off x="1180202" y="3474900"/>
            <a:ext cx="6783600" cy="3204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0"/>
              </a:spcAft>
              <a:buSzPts val="770"/>
              <a:buNone/>
            </a:pPr>
            <a:r>
              <a:rPr lang="en" sz="1240">
                <a:latin typeface="Arial"/>
                <a:ea typeface="Arial"/>
                <a:cs typeface="Arial"/>
                <a:sym typeface="Arial"/>
              </a:rPr>
              <a:t>Para más información sobre cada tipo de vacuna:  </a:t>
            </a:r>
            <a:r>
              <a:rPr lang="en" sz="1040" u="sng">
                <a:solidFill>
                  <a:schemeClr val="hlink"/>
                </a:solidFill>
                <a:latin typeface="Arial"/>
                <a:ea typeface="Arial"/>
                <a:cs typeface="Arial"/>
                <a:sym typeface="Arial"/>
                <a:hlinkClick r:id="rId4"/>
              </a:rPr>
              <a:t>CDC | Mantenga sus vacunas contra el COVID-19 al dìa</a:t>
            </a:r>
            <a:r>
              <a:rPr lang="en" sz="839">
                <a:latin typeface="Arial"/>
                <a:ea typeface="Arial"/>
                <a:cs typeface="Arial"/>
                <a:sym typeface="Arial"/>
              </a:rPr>
              <a:t> </a:t>
            </a:r>
            <a:endParaRPr sz="980">
              <a:latin typeface="Arial"/>
              <a:ea typeface="Arial"/>
              <a:cs typeface="Arial"/>
              <a:sym typeface="Arial"/>
            </a:endParaRPr>
          </a:p>
        </p:txBody>
      </p:sp>
      <p:sp>
        <p:nvSpPr>
          <p:cNvPr id="247" name="Google Shape;247;p24"/>
          <p:cNvSpPr txBox="1"/>
          <p:nvPr/>
        </p:nvSpPr>
        <p:spPr>
          <a:xfrm>
            <a:off x="7131300" y="475300"/>
            <a:ext cx="1933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Graphic Source: CDC</a:t>
            </a:r>
            <a:endParaRPr sz="1200" b="0" i="0" u="none" strike="noStrike" cap="none">
              <a:solidFill>
                <a:srgbClr val="000000"/>
              </a:solidFill>
              <a:latin typeface="Arial"/>
              <a:ea typeface="Arial"/>
              <a:cs typeface="Arial"/>
              <a:sym typeface="Arial"/>
            </a:endParaRPr>
          </a:p>
        </p:txBody>
      </p:sp>
      <p:pic>
        <p:nvPicPr>
          <p:cNvPr id="248" name="Google Shape;248;p24"/>
          <p:cNvPicPr preferRelativeResize="0"/>
          <p:nvPr/>
        </p:nvPicPr>
        <p:blipFill rotWithShape="1">
          <a:blip r:embed="rId5">
            <a:alphaModFix/>
          </a:blip>
          <a:srcRect/>
          <a:stretch/>
        </p:blipFill>
        <p:spPr>
          <a:xfrm>
            <a:off x="704963" y="1425399"/>
            <a:ext cx="7734074" cy="1931600"/>
          </a:xfrm>
          <a:prstGeom prst="rect">
            <a:avLst/>
          </a:prstGeom>
          <a:noFill/>
          <a:ln>
            <a:noFill/>
          </a:ln>
        </p:spPr>
      </p:pic>
      <p:sp>
        <p:nvSpPr>
          <p:cNvPr id="249" name="Google Shape;249;p24"/>
          <p:cNvSpPr txBox="1"/>
          <p:nvPr/>
        </p:nvSpPr>
        <p:spPr>
          <a:xfrm>
            <a:off x="6145475" y="2738750"/>
            <a:ext cx="64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Novavax</a:t>
            </a:r>
            <a:endParaRPr>
              <a:solidFill>
                <a:schemeClr val="accent4"/>
              </a:solidFill>
            </a:endParaRPr>
          </a:p>
        </p:txBody>
      </p:sp>
      <p:sp>
        <p:nvSpPr>
          <p:cNvPr id="250" name="Google Shape;250;p24"/>
          <p:cNvSpPr/>
          <p:nvPr/>
        </p:nvSpPr>
        <p:spPr>
          <a:xfrm>
            <a:off x="6145475" y="2738750"/>
            <a:ext cx="1113300" cy="320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4"/>
                </a:solidFill>
              </a:rPr>
              <a:t>Novavax</a:t>
            </a:r>
            <a:endParaRPr>
              <a:solidFill>
                <a:schemeClr val="accent4"/>
              </a:solidFill>
            </a:endParaRPr>
          </a:p>
        </p:txBody>
      </p:sp>
      <p:sp>
        <p:nvSpPr>
          <p:cNvPr id="251" name="Google Shape;251;p24"/>
          <p:cNvSpPr txBox="1"/>
          <p:nvPr/>
        </p:nvSpPr>
        <p:spPr>
          <a:xfrm>
            <a:off x="6579675" y="2994800"/>
            <a:ext cx="64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5"/>
          <p:cNvPicPr preferRelativeResize="0"/>
          <p:nvPr/>
        </p:nvPicPr>
        <p:blipFill rotWithShape="1">
          <a:blip r:embed="rId3">
            <a:alphaModFix/>
          </a:blip>
          <a:srcRect/>
          <a:stretch/>
        </p:blipFill>
        <p:spPr>
          <a:xfrm>
            <a:off x="6935975" y="3429000"/>
            <a:ext cx="2024050" cy="1013125"/>
          </a:xfrm>
          <a:prstGeom prst="rect">
            <a:avLst/>
          </a:prstGeom>
          <a:noFill/>
          <a:ln>
            <a:noFill/>
          </a:ln>
        </p:spPr>
      </p:pic>
      <p:sp>
        <p:nvSpPr>
          <p:cNvPr id="257" name="Google Shape;257;p25"/>
          <p:cNvSpPr txBox="1">
            <a:spLocks noGrp="1"/>
          </p:cNvSpPr>
          <p:nvPr>
            <p:ph type="body" idx="1"/>
          </p:nvPr>
        </p:nvSpPr>
        <p:spPr>
          <a:xfrm>
            <a:off x="889775" y="982418"/>
            <a:ext cx="7347900" cy="3349500"/>
          </a:xfrm>
          <a:prstGeom prst="rect">
            <a:avLst/>
          </a:prstGeom>
          <a:noFill/>
          <a:ln>
            <a:noFill/>
          </a:ln>
        </p:spPr>
        <p:txBody>
          <a:bodyPr spcFirstLastPara="1" wrap="square" lIns="68575" tIns="34275" rIns="68575" bIns="34275" anchor="t" anchorCtr="0">
            <a:normAutofit/>
          </a:bodyPr>
          <a:lstStyle/>
          <a:p>
            <a:pPr marL="457200" lvl="0" indent="-327025" algn="l" rtl="0">
              <a:lnSpc>
                <a:spcPct val="115000"/>
              </a:lnSpc>
              <a:spcBef>
                <a:spcPts val="0"/>
              </a:spcBef>
              <a:spcAft>
                <a:spcPts val="0"/>
              </a:spcAft>
              <a:buSzPts val="1550"/>
              <a:buChar char="●"/>
            </a:pPr>
            <a:r>
              <a:rPr lang="en" sz="1550" dirty="0">
                <a:latin typeface="Arial"/>
                <a:ea typeface="Arial"/>
                <a:cs typeface="Arial"/>
                <a:sym typeface="Arial"/>
              </a:rPr>
              <a:t>La vacuna COVID-19 está disponible para todos los adultos y la mayoría de los niños. Visite este enlace de los CDC para conocer la elegibilidad más actualizada: </a:t>
            </a:r>
            <a:r>
              <a:rPr lang="en" sz="1550" u="sng" dirty="0">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CDC | Mantenga sus vacunas contra el COVID-19 al dìa</a:t>
            </a:r>
            <a:r>
              <a:rPr lang="en" sz="1550" dirty="0">
                <a:latin typeface="Arial"/>
                <a:ea typeface="Arial"/>
                <a:cs typeface="Arial"/>
                <a:sym typeface="Arial"/>
              </a:rPr>
              <a:t> </a:t>
            </a:r>
            <a:endParaRPr sz="1550" dirty="0">
              <a:latin typeface="Arial"/>
              <a:ea typeface="Arial"/>
              <a:cs typeface="Arial"/>
              <a:sym typeface="Arial"/>
            </a:endParaRPr>
          </a:p>
          <a:p>
            <a:pPr marL="457200" lvl="0" indent="-327025" algn="l" rtl="0">
              <a:lnSpc>
                <a:spcPct val="115000"/>
              </a:lnSpc>
              <a:spcBef>
                <a:spcPts val="1000"/>
              </a:spcBef>
              <a:spcAft>
                <a:spcPts val="0"/>
              </a:spcAft>
              <a:buSzPts val="1550"/>
              <a:buChar char="●"/>
            </a:pPr>
            <a:r>
              <a:rPr lang="en" sz="1550" dirty="0">
                <a:latin typeface="Arial"/>
                <a:ea typeface="Arial"/>
                <a:cs typeface="Arial"/>
                <a:sym typeface="Arial"/>
              </a:rPr>
              <a:t>Muchos niños son elegibles para recibir la vacuna COVID-19 en miles de consultorios de proveedores de atención médica pediátrica, farmacias, Centros de Salud Calificados Federalmente y más. </a:t>
            </a:r>
            <a:r>
              <a:rPr lang="en" sz="1550" u="sng" dirty="0">
                <a:solidFill>
                  <a:schemeClr val="hlink"/>
                </a:solidFill>
                <a:latin typeface="Arial"/>
                <a:ea typeface="Arial"/>
                <a:cs typeface="Arial"/>
                <a:sym typeface="Arial"/>
                <a:hlinkClick r:id="rId5"/>
              </a:rPr>
              <a:t>CDC | Vacunas contra el COVID-19 para niños y adolescentes</a:t>
            </a:r>
            <a:r>
              <a:rPr lang="en" sz="1550" dirty="0">
                <a:latin typeface="Arial"/>
                <a:ea typeface="Arial"/>
                <a:cs typeface="Arial"/>
                <a:sym typeface="Arial"/>
              </a:rPr>
              <a:t> </a:t>
            </a:r>
            <a:endParaRPr sz="1550" dirty="0">
              <a:latin typeface="Arial"/>
              <a:ea typeface="Arial"/>
              <a:cs typeface="Arial"/>
              <a:sym typeface="Arial"/>
            </a:endParaRPr>
          </a:p>
          <a:p>
            <a:pPr marL="457200" lvl="0" indent="-327025" algn="l" rtl="0">
              <a:lnSpc>
                <a:spcPct val="115000"/>
              </a:lnSpc>
              <a:spcBef>
                <a:spcPts val="1000"/>
              </a:spcBef>
              <a:spcAft>
                <a:spcPts val="0"/>
              </a:spcAft>
              <a:buSzPts val="1550"/>
              <a:buFont typeface="Arial"/>
              <a:buChar char="●"/>
            </a:pPr>
            <a:r>
              <a:rPr lang="en" sz="1550" dirty="0">
                <a:latin typeface="Arial"/>
                <a:ea typeface="Arial"/>
                <a:cs typeface="Arial"/>
                <a:sym typeface="Arial"/>
              </a:rPr>
              <a:t>Las personas embarazadas o en periodo de lactancia son elegibles para recibir la vacuna COVID-19. </a:t>
            </a:r>
            <a:r>
              <a:rPr lang="en" sz="1550" u="sng" dirty="0">
                <a:solidFill>
                  <a:schemeClr val="hlink"/>
                </a:solidFill>
                <a:latin typeface="Arial"/>
                <a:ea typeface="Arial"/>
                <a:cs typeface="Arial"/>
                <a:sym typeface="Arial"/>
                <a:hlinkClick r:id="rId6"/>
              </a:rPr>
              <a:t>CDC | Vacunas contra el COVID-19 durante el embarazo y el periodo de lactancia</a:t>
            </a:r>
            <a:r>
              <a:rPr lang="en" sz="1550" dirty="0">
                <a:latin typeface="Arial"/>
                <a:ea typeface="Arial"/>
                <a:cs typeface="Arial"/>
                <a:sym typeface="Arial"/>
              </a:rPr>
              <a:t> </a:t>
            </a:r>
            <a:endParaRPr sz="1550" dirty="0">
              <a:latin typeface="Arial"/>
              <a:ea typeface="Arial"/>
              <a:cs typeface="Arial"/>
              <a:sym typeface="Arial"/>
            </a:endParaRPr>
          </a:p>
        </p:txBody>
      </p:sp>
      <p:sp>
        <p:nvSpPr>
          <p:cNvPr id="258" name="Google Shape;258;p2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Elegibilidad: Vacuna COVID-19 </a:t>
            </a:r>
            <a:endParaRPr>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26" descr="Eva Goodfriend-Reaño, enfermera y partera certificada, afirma que la vacuna contra COVID-19 es segura en el primer trimestre. No aumenta el riesgo de aborto espontáneo. Vacunarte contra COVID-19 te protege a tí y a tu bebé.&#10;&#10;OB/GYNs, enfermeras y parteras ofrecen la última información sobre la importancia y eficacia de las #vacunas contra #COVID19 para aquéllas que están #embarazadas o planean estarlo. También erradican los mitos sobre que las vacunas contra COVID-19 afectan la #fertilidad o causan #infertilidad. &#10;&#10;Las personas no vacunadas que están embarazadas tienen más probabilidades de tener complicaciones graves si se infectan con COVID-19, incluidas tasas más altas de aborto espontáneo y parto prematuro. Al vacunarse, te proteges a tí misma y a tu bebé.&#10;&#10;La campaña #BetweenUsAboutUs THE CONVERSATION/LA CONVERSACIÓN es producida por KFF (Kaiser Family Foundation) bajo su respuesta de información pública Greater Than COVID, y es presentada con la Black Coalition Against COVID (BCAC) y UnidosUS.&#10;&#10;Para obtener más información, visita: http://www.EntreNosotrosSobreNosotros.org. &#10;&#10;Encuentra un centro de vacunación contra COVID cerca de ti en http://vacunas.gov. &#10;&#10;También puedes enviar un mensaje de texto con tu código postal a VACUNA (822862). Las #vacunas contra #COVID son GRATUITAS para todas las personas en los Estados Unidos de 5 años en adelante, independientemente de su seguro o estatus migratorio.&#10;&#10;Sigue a Greater Than COVID en:&#10;Facebook: http://www.facebook.com/WeAreGreaterThanCOVID&#10;Twitter: http://www.twitter.com/greaterthanCV19&#10;Instagram: http://instagram.com/wearegreaterthancovid&#10;Pinterest: https://www.pinterest.com/greaterthancovid/&#10;&#10;Esta información se comparte solo con fines educativos y no debe utilizarse como sustituto del asesoramiento médico profesional. Las opiniones expresadas son las del profesional médico destacado y reflejan la información disponible para ese profesional al momento de la filmación (18 de noviembre de 2021). Siempre consulta a un proveedor de atención médica para cualquier decisión de salud personal.&#10;&#10;#GreaterThanCOVID&#10;&#10;Transcripción:&#10;&#10;De hecho, recomendamos la vacuna contra el COVID en cualquier etapa del embarazo. Uno puede recibirlo en el primer o en el segundo, en el tercer trimestre y aún lo recomendamos para la mujer que está dando pecho, que está en el tiempo del postparto. Cuando uno lo recibe más antes en el embarazo, significa que tienes más tiempo para desarrollar esos anticuerpos y de tener más pronto la protección. Cuando uno lo recibe, también está dando esa protección al bebé, para que el bebé recién nacido nazca ya con anticuerpos y ya con un poco de su protección.&#10;&#10;In fact, we recommend the COVID vaccine at any stage of pregnancy. You can receive it in the first or in the second, in the third trimester, and we still recommend it for the woman who is breastfeeding, who is in the postpartum period. When you receive it earlier in the pregnancy, it means that you have more time to develop those antibodies and to have protection sooner. When you receive it, you are also giving that protection to the baby, so that the newborn baby is already born with antibodies and a little protection." title="¿Puedo vacunarme contra COVID-19 en el primer trimestre? Eva Goodfriend-Reaño, CNM">
            <a:hlinkClick r:id="rId3"/>
          </p:cNvPr>
          <p:cNvPicPr preferRelativeResize="0"/>
          <p:nvPr/>
        </p:nvPicPr>
        <p:blipFill rotWithShape="1">
          <a:blip r:embed="rId4">
            <a:alphaModFix/>
          </a:blip>
          <a:srcRect/>
          <a:stretch/>
        </p:blipFill>
        <p:spPr>
          <a:xfrm>
            <a:off x="2286000" y="430375"/>
            <a:ext cx="4572000" cy="3429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7"/>
          <p:cNvSpPr txBox="1">
            <a:spLocks noGrp="1"/>
          </p:cNvSpPr>
          <p:nvPr>
            <p:ph type="body" idx="1"/>
          </p:nvPr>
        </p:nvSpPr>
        <p:spPr>
          <a:xfrm>
            <a:off x="915550" y="1160200"/>
            <a:ext cx="7296300" cy="3070800"/>
          </a:xfrm>
          <a:prstGeom prst="rect">
            <a:avLst/>
          </a:prstGeom>
          <a:noFill/>
          <a:ln>
            <a:noFill/>
          </a:ln>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SzPts val="1600"/>
              <a:buChar char="●"/>
            </a:pPr>
            <a:r>
              <a:rPr lang="en" sz="1600">
                <a:latin typeface="Arial"/>
                <a:ea typeface="Arial"/>
                <a:cs typeface="Arial"/>
                <a:sym typeface="Arial"/>
              </a:rPr>
              <a:t>Los refuerzos de la vacuna COVID-19 están disponibles para muchas personas que ya han recibido su 1 dosis de la vacuna Johnson &amp; Johnson o sus 2 dosis de la vacuna Pfizer o Moderna COVID-19. En el momento en que se realizó esta formación, los refuerzos todavía se estaban estudiando, por lo que las recomendaciones pueden cambiar a medida que se disponga de nueva información. Visite este enlace de los CDC para ver las recomendaciones actualizadas: </a:t>
            </a:r>
            <a:r>
              <a:rPr lang="en" sz="1600" u="sng">
                <a:solidFill>
                  <a:schemeClr val="hlink"/>
                </a:solidFill>
                <a:latin typeface="Arial"/>
                <a:ea typeface="Arial"/>
                <a:cs typeface="Arial"/>
                <a:sym typeface="Arial"/>
                <a:hlinkClick r:id="rId3"/>
              </a:rPr>
              <a:t>CDC | Dosis de refuerzo de la vacuna contra el COVID-19</a:t>
            </a:r>
            <a:r>
              <a:rPr lang="en" sz="1600">
                <a:latin typeface="Arial"/>
                <a:ea typeface="Arial"/>
                <a:cs typeface="Arial"/>
                <a:sym typeface="Arial"/>
              </a:rPr>
              <a:t> </a:t>
            </a:r>
            <a:endParaRPr sz="1600">
              <a:latin typeface="Arial"/>
              <a:ea typeface="Arial"/>
              <a:cs typeface="Arial"/>
              <a:sym typeface="Arial"/>
            </a:endParaRPr>
          </a:p>
          <a:p>
            <a:pPr marL="457200" lvl="0" indent="-330200" algn="l" rtl="0">
              <a:lnSpc>
                <a:spcPct val="115000"/>
              </a:lnSpc>
              <a:spcBef>
                <a:spcPts val="1000"/>
              </a:spcBef>
              <a:spcAft>
                <a:spcPts val="0"/>
              </a:spcAft>
              <a:buSzPts val="1600"/>
              <a:buFont typeface="Arial"/>
              <a:buChar char="●"/>
            </a:pPr>
            <a:r>
              <a:rPr lang="en" sz="1600">
                <a:latin typeface="Arial"/>
                <a:ea typeface="Arial"/>
                <a:cs typeface="Arial"/>
                <a:sym typeface="Arial"/>
              </a:rPr>
              <a:t>Las personas embarazadas pueden recibir el refuerzo de la             vacuna COVID-19.  </a:t>
            </a:r>
            <a:endParaRPr sz="1600">
              <a:latin typeface="Arial"/>
              <a:ea typeface="Arial"/>
              <a:cs typeface="Arial"/>
              <a:sym typeface="Arial"/>
            </a:endParaRPr>
          </a:p>
        </p:txBody>
      </p:sp>
      <p:sp>
        <p:nvSpPr>
          <p:cNvPr id="269" name="Google Shape;269;p2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Elegibilidad: Refuerzo de la vacuna COVID-19 </a:t>
            </a:r>
            <a:endParaRPr>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28" descr="El Dr. Jaime Fergie explica que las dosis de refuerzo de las vacunas contra el COVID extienden la eficacia de las vacunas por más tiempo y ayudan a protegerte contra las nuevas variantes que pueden ser más contagiosas o causar que te enfermes más gravemente. &#10;&#10;Infórmate en https://espanol.cdc.gov/coronavirus/2019-ncov/vaccines/booster-shot.html." title="Pregúntale a un doctor: ¿Por qué es importante recibir una dosis de refuerzo contra el COVID?">
            <a:hlinkClick r:id="rId3"/>
          </p:cNvPr>
          <p:cNvPicPr preferRelativeResize="0"/>
          <p:nvPr/>
        </p:nvPicPr>
        <p:blipFill rotWithShape="1">
          <a:blip r:embed="rId4">
            <a:alphaModFix/>
          </a:blip>
          <a:srcRect/>
          <a:stretch/>
        </p:blipFill>
        <p:spPr>
          <a:xfrm>
            <a:off x="2286000" y="455100"/>
            <a:ext cx="4572000" cy="3429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9" descr="Eva Goodfriend-Reaño, enfermera y partera certificada, explica que las personas embarazadas corren un mayor riesgo de enfermarse con COVID-19. Se recomiendan vacunas de refuerzo para brindar protección adicional durante el embarazo. Vacunarte contra COVID-19 te protege a tí y a tu bebé.&#10;&#10;OB/GYNs, enfermeras y parteras ofrecen la última información sobre la importancia y eficacia de las #vacunas contra #COVID19 para aquéllas que están #embarazadas o planean estarlo. También erradican los mitos sobre que las vacunas contra COVID-19 afectan la #fertilidad o causan #infertilidad. &#10;&#10;Las personas no vacunadas que están embarazadas tienen más probabilidades de tener complicaciones graves si se infectan con COVID-19, incluidas tasas más altas de aborto espontáneo y parto prematuro. Al vacunarse, te proteges a tí misma y a tu bebé.&#10;&#10;La campaña #BetweenUsAboutUs THE CONVERSATION/LA CONVERSACIÓN es producida por KFF (Kaiser Family Foundation) bajo su respuesta de información pública Greater Than COVID, y es presentada con la Black Coalition Against COVID (BCAC) y UnidosUS.&#10;&#10;Para obtener más información, visita: http://www.EntreNosotrosSobreNosotros.org. &#10;&#10;Encuentra un centro de vacunación contra COVID cerca de ti en http://vacunas.gov. &#10;&#10;También puedes enviar un mensaje de texto con tu código postal a VACUNA (822862). Las #vacunas contra #COVID son GRATUITAS para todas las personas en los Estados Unidos de 5 años en adelante, independientemente de su seguro o estatus migratorio.&#10;&#10;Sigue a Greater Than COVID en:&#10;Facebook: http://www.facebook.com/WeAreGreaterThanCOVID&#10;Twitter: http://www.twitter.com/greaterthanCV19&#10;Instagram: http://instagram.com/wearegreaterthancovid&#10;Pinterest: https://www.pinterest.com/greaterthancovid/&#10;&#10;Esta información se comparte solo con fines educativos y no debe utilizarse como sustituto del asesoramiento médico profesional. Las opiniones expresadas son las del profesional médico destacado y reflejan la información disponible para ese profesional al momento de la filmación (18 de noviembre de 2021). Siempre consulta a un proveedor de atención médica para cualquier decisión de salud personal.&#10;&#10;#GreaterThanCOVID&#10;&#10;Transcripción:&#10;&#10;Estamos recomendado específicamente la vacuna de refuerzo, porque estamos en más riesgo durante el embarazo de complicaciones de el COVID y sabemos que esa tercera vacuna nos ayuda a crear más anticuerpos y tener más protección para nosotros y aun para el recién nacido. Tienes más activación de los anticuerpos y eso mas va pasando hacia el bebé. Son beneficios es para la mamá y también para el bebé.&#10;&#10;We are specifically recommending the booster vaccine, because we are at more risk during pregnancy of complications from COVID, and we know that this third vaccine helps us create more antibodies and have more protection for us and for the newborn. You have more activation of antibodies, and that is passed on to the baby, so there are benefits for the mother and also the baby." title="¿Puedo recibir el refuerzo de la vacuna contra COVID si estoy embarazada? Eva Goodfriend-Reaño, CNM">
            <a:hlinkClick r:id="rId3"/>
          </p:cNvPr>
          <p:cNvPicPr preferRelativeResize="0"/>
          <p:nvPr/>
        </p:nvPicPr>
        <p:blipFill rotWithShape="1">
          <a:blip r:embed="rId4">
            <a:alphaModFix/>
          </a:blip>
          <a:srcRect/>
          <a:stretch/>
        </p:blipFill>
        <p:spPr>
          <a:xfrm>
            <a:off x="2286000" y="412250"/>
            <a:ext cx="4572000"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3"/>
          <p:cNvPicPr preferRelativeResize="0"/>
          <p:nvPr/>
        </p:nvPicPr>
        <p:blipFill rotWithShape="1">
          <a:blip r:embed="rId3">
            <a:alphaModFix/>
          </a:blip>
          <a:srcRect/>
          <a:stretch/>
        </p:blipFill>
        <p:spPr>
          <a:xfrm>
            <a:off x="1749888" y="30700"/>
            <a:ext cx="5644216" cy="43627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0"/>
          <p:cNvSpPr txBox="1">
            <a:spLocks noGrp="1"/>
          </p:cNvSpPr>
          <p:nvPr>
            <p:ph type="body" idx="1"/>
          </p:nvPr>
        </p:nvSpPr>
        <p:spPr>
          <a:xfrm>
            <a:off x="909200" y="1106050"/>
            <a:ext cx="7464000" cy="31125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1500"/>
              <a:buNone/>
            </a:pPr>
            <a:r>
              <a:rPr lang="en" sz="1900">
                <a:latin typeface="Arial"/>
                <a:ea typeface="Arial"/>
                <a:cs typeface="Arial"/>
                <a:sym typeface="Arial"/>
              </a:rPr>
              <a:t>En las próximas diapositivas escuchará a expertos en salud pública y sanitaria sobre:</a:t>
            </a:r>
            <a:endParaRPr sz="1900">
              <a:latin typeface="Arial"/>
              <a:ea typeface="Arial"/>
              <a:cs typeface="Arial"/>
              <a:sym typeface="Arial"/>
            </a:endParaRPr>
          </a:p>
          <a:p>
            <a:pPr marL="0" lvl="0" indent="0" algn="l" rtl="0">
              <a:lnSpc>
                <a:spcPct val="100000"/>
              </a:lnSpc>
              <a:spcBef>
                <a:spcPts val="1000"/>
              </a:spcBef>
              <a:spcAft>
                <a:spcPts val="0"/>
              </a:spcAft>
              <a:buSzPts val="1500"/>
              <a:buNone/>
            </a:pPr>
            <a:endParaRPr sz="1000">
              <a:latin typeface="Arial"/>
              <a:ea typeface="Arial"/>
              <a:cs typeface="Arial"/>
              <a:sym typeface="Arial"/>
            </a:endParaRPr>
          </a:p>
          <a:p>
            <a:pPr marL="914400" lvl="1" indent="-349250" algn="l" rtl="0">
              <a:lnSpc>
                <a:spcPct val="90000"/>
              </a:lnSpc>
              <a:spcBef>
                <a:spcPts val="1000"/>
              </a:spcBef>
              <a:spcAft>
                <a:spcPts val="0"/>
              </a:spcAft>
              <a:buSzPts val="1900"/>
              <a:buFont typeface="Arial"/>
              <a:buChar char="○"/>
            </a:pPr>
            <a:r>
              <a:rPr lang="en" sz="1900">
                <a:latin typeface="Arial"/>
                <a:ea typeface="Arial"/>
                <a:cs typeface="Arial"/>
                <a:sym typeface="Arial"/>
              </a:rPr>
              <a:t>Por qué la gente debe vacunarse después de haber tenido COVID-19.</a:t>
            </a:r>
            <a:endParaRPr sz="1900">
              <a:latin typeface="Arial"/>
              <a:ea typeface="Arial"/>
              <a:cs typeface="Arial"/>
              <a:sym typeface="Arial"/>
            </a:endParaRPr>
          </a:p>
          <a:p>
            <a:pPr marL="914400" lvl="0" indent="0" algn="l" rtl="0">
              <a:lnSpc>
                <a:spcPct val="100000"/>
              </a:lnSpc>
              <a:spcBef>
                <a:spcPts val="800"/>
              </a:spcBef>
              <a:spcAft>
                <a:spcPts val="0"/>
              </a:spcAft>
              <a:buSzPts val="1500"/>
              <a:buNone/>
            </a:pPr>
            <a:endParaRPr sz="900">
              <a:latin typeface="Arial"/>
              <a:ea typeface="Arial"/>
              <a:cs typeface="Arial"/>
              <a:sym typeface="Arial"/>
            </a:endParaRPr>
          </a:p>
          <a:p>
            <a:pPr marL="914400" lvl="1" indent="-349250" algn="l" rtl="0">
              <a:lnSpc>
                <a:spcPct val="90000"/>
              </a:lnSpc>
              <a:spcBef>
                <a:spcPts val="400"/>
              </a:spcBef>
              <a:spcAft>
                <a:spcPts val="0"/>
              </a:spcAft>
              <a:buSzPts val="1900"/>
              <a:buFont typeface="Arial"/>
              <a:buChar char="○"/>
            </a:pPr>
            <a:r>
              <a:rPr lang="en" sz="1900">
                <a:latin typeface="Arial"/>
                <a:ea typeface="Arial"/>
                <a:cs typeface="Arial"/>
                <a:sym typeface="Arial"/>
              </a:rPr>
              <a:t>Por qué se recomienda vacunarse en lugar de esperar a vacunarse contra el COVID-19 y crear protección de esta manera.</a:t>
            </a:r>
            <a:endParaRPr sz="1900">
              <a:latin typeface="Arial"/>
              <a:ea typeface="Arial"/>
              <a:cs typeface="Arial"/>
              <a:sym typeface="Arial"/>
            </a:endParaRPr>
          </a:p>
        </p:txBody>
      </p:sp>
      <p:sp>
        <p:nvSpPr>
          <p:cNvPr id="285" name="Google Shape;285;p30"/>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Razones para Vacunarse</a:t>
            </a:r>
            <a:endParaRPr>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31" descr="El doctor Ilan Shapiro explica que incluso las personas que han tenido COVID deben vacunarse para protegerse de futuras infecciones.&#10;&#10;Doctores latino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10;&#10;También puedes enviar un mensaje de texto con tu código postal a VACUNA (822862).&#10;&#10;Las vacunas son gratuitas y están disponibles para cualquier persona de 5 años en adelante en los EE. UU., independientemente de su estatus migratorio o seguro.&#10;&#10;Sigue a Greater Than COVID en:&#10;Facebook: http://www.facebook.com/WeAreGreaterThanCOVID&#10;Twitter: http://www.twitter.com/greaterthanCV19&#10;Instagram: http://instagram.com/wearegreaterthancovid&#10;Pinterest: https://www.pinterest.com/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BetweenUsAboutUs&#10;&#10;Transcripción:&#10;&#10;Es muy importante recordar, que la gente, que ante todo el hecho de que tú ya hayas tenido COVID 19, si creas anticuerpos pero no sabemos cuánto tiempo duran o si te pueden defender a largo plazo, entonces es sumamente importante reflexionar. La otra cosa es que mucha gente te dice &quot;bueno ya me dio COVID 19, para qué me tengo que poner la vacuna con el mismo pensamiento&quot; ¿Por qué? Porque nosotros sabemos que se ponen la vacuna, sabemos cuánto tiempo dura, sabemos que los defiende, sabemos que su cuerpo está mucho mejor, y de esa manera están mucho más protegidos. &#10;&#10;--&#10;&#10;It is very important for people to remember, the fact that if you have already had COVID 19, and have antibodies, we do not know how long they last or if they can defend you in the long term, so it is extremely important to think about that. The other thing that many people think is &quot;well, I already had COVID 19, why do I have to get the vaccine?” Because we know that when they get vaccinated, we know how long it lasts, we know that it defends them, we know that their body is much better off because that way they are much more protected." title="Si tuve COVID, ¿aún necesito vacunarme? Ilan Shapiro, MD">
            <a:hlinkClick r:id="rId3"/>
          </p:cNvPr>
          <p:cNvPicPr preferRelativeResize="0"/>
          <p:nvPr/>
        </p:nvPicPr>
        <p:blipFill rotWithShape="1">
          <a:blip r:embed="rId4">
            <a:alphaModFix/>
          </a:blip>
          <a:srcRect/>
          <a:stretch/>
        </p:blipFill>
        <p:spPr>
          <a:xfrm>
            <a:off x="2286000" y="417975"/>
            <a:ext cx="4572000" cy="3429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2"/>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32"/>
          <p:cNvSpPr txBox="1">
            <a:spLocks noGrp="1"/>
          </p:cNvSpPr>
          <p:nvPr>
            <p:ph type="body" idx="1"/>
          </p:nvPr>
        </p:nvSpPr>
        <p:spPr>
          <a:xfrm>
            <a:off x="913800" y="847125"/>
            <a:ext cx="7316400" cy="3026700"/>
          </a:xfrm>
          <a:prstGeom prst="rect">
            <a:avLst/>
          </a:prstGeom>
          <a:noFill/>
          <a:ln>
            <a:noFill/>
          </a:ln>
        </p:spPr>
        <p:txBody>
          <a:bodyPr spcFirstLastPara="1" wrap="square" lIns="68575" tIns="34275" rIns="68575" bIns="34275" anchor="t" anchorCtr="0">
            <a:noAutofit/>
          </a:bodyPr>
          <a:lstStyle/>
          <a:p>
            <a:pPr marL="457200" lvl="0" indent="-323850" algn="l" rtl="0">
              <a:lnSpc>
                <a:spcPct val="100000"/>
              </a:lnSpc>
              <a:spcBef>
                <a:spcPts val="800"/>
              </a:spcBef>
              <a:spcAft>
                <a:spcPts val="0"/>
              </a:spcAft>
              <a:buSzPts val="1500"/>
              <a:buFont typeface="Arial"/>
              <a:buChar char="●"/>
            </a:pPr>
            <a:r>
              <a:rPr lang="en">
                <a:latin typeface="Arial"/>
                <a:ea typeface="Arial"/>
                <a:cs typeface="Arial"/>
                <a:sym typeface="Arial"/>
              </a:rPr>
              <a:t>La inmunidad natural se produce cuando uno enferma de un virus y su sistema inmunitario lo recuerda, de modo que está protegido durante mucho tiempo y no vuelve a enfermar. Esto es lo que ocurre con la varicela.</a:t>
            </a:r>
            <a:endParaRPr>
              <a:latin typeface="Arial"/>
              <a:ea typeface="Arial"/>
              <a:cs typeface="Arial"/>
              <a:sym typeface="Arial"/>
            </a:endParaRPr>
          </a:p>
          <a:p>
            <a:pPr marL="457200" lvl="0" indent="-323850" algn="l" rtl="0">
              <a:lnSpc>
                <a:spcPct val="100000"/>
              </a:lnSpc>
              <a:spcBef>
                <a:spcPts val="1000"/>
              </a:spcBef>
              <a:spcAft>
                <a:spcPts val="0"/>
              </a:spcAft>
              <a:buSzPts val="1500"/>
              <a:buFont typeface="Arial"/>
              <a:buChar char="●"/>
            </a:pPr>
            <a:r>
              <a:rPr lang="en">
                <a:latin typeface="Arial"/>
                <a:ea typeface="Arial"/>
                <a:cs typeface="Arial"/>
                <a:sym typeface="Arial"/>
              </a:rPr>
              <a:t>Por desgracia, el virus COVID-19 no es como el que causa la varicela.</a:t>
            </a:r>
            <a:endParaRPr>
              <a:latin typeface="Arial"/>
              <a:ea typeface="Arial"/>
              <a:cs typeface="Arial"/>
              <a:sym typeface="Arial"/>
            </a:endParaRPr>
          </a:p>
          <a:p>
            <a:pPr marL="457200" lvl="0" indent="-323850" algn="l" rtl="0">
              <a:lnSpc>
                <a:spcPct val="100000"/>
              </a:lnSpc>
              <a:spcBef>
                <a:spcPts val="1000"/>
              </a:spcBef>
              <a:spcAft>
                <a:spcPts val="0"/>
              </a:spcAft>
              <a:buSzPts val="1500"/>
              <a:buFont typeface="Arial"/>
              <a:buChar char="●"/>
            </a:pPr>
            <a:r>
              <a:rPr lang="en">
                <a:latin typeface="Arial"/>
                <a:ea typeface="Arial"/>
                <a:cs typeface="Arial"/>
                <a:sym typeface="Arial"/>
              </a:rPr>
              <a:t>Con COVID-19, los científicos no ven el mismo tipo de memoria después de infectarse. Muchos niños y adultos han enfermado de COVID-19 una y otra vez.</a:t>
            </a:r>
            <a:endParaRPr>
              <a:latin typeface="Arial"/>
              <a:ea typeface="Arial"/>
              <a:cs typeface="Arial"/>
              <a:sym typeface="Arial"/>
            </a:endParaRPr>
          </a:p>
          <a:p>
            <a:pPr marL="457200" lvl="0" indent="-323850" algn="l" rtl="0">
              <a:lnSpc>
                <a:spcPct val="100000"/>
              </a:lnSpc>
              <a:spcBef>
                <a:spcPts val="1000"/>
              </a:spcBef>
              <a:spcAft>
                <a:spcPts val="0"/>
              </a:spcAft>
              <a:buSzPts val="1500"/>
              <a:buChar char="●"/>
            </a:pPr>
            <a:r>
              <a:rPr lang="en">
                <a:latin typeface="Arial"/>
                <a:ea typeface="Arial"/>
                <a:cs typeface="Arial"/>
                <a:sym typeface="Arial"/>
              </a:rPr>
              <a:t>Puedes reducir el riesgo de volver a infectarte y de contraer COVID-19 en primer lugar si te vacunas y te refuerzas cuando seas elegible.</a:t>
            </a:r>
            <a:endParaRPr>
              <a:latin typeface="Arial"/>
              <a:ea typeface="Arial"/>
              <a:cs typeface="Arial"/>
              <a:sym typeface="Arial"/>
            </a:endParaRPr>
          </a:p>
          <a:p>
            <a:pPr marL="457200" lvl="0" indent="-323850" algn="l" rtl="0">
              <a:lnSpc>
                <a:spcPct val="100000"/>
              </a:lnSpc>
              <a:spcBef>
                <a:spcPts val="1000"/>
              </a:spcBef>
              <a:spcAft>
                <a:spcPts val="1000"/>
              </a:spcAft>
              <a:buSzPts val="1500"/>
              <a:buFont typeface="Arial"/>
              <a:buChar char="●"/>
            </a:pPr>
            <a:r>
              <a:rPr lang="en">
                <a:latin typeface="Arial"/>
                <a:ea typeface="Arial"/>
                <a:cs typeface="Arial"/>
                <a:sym typeface="Arial"/>
              </a:rPr>
              <a:t>Esto se debe a que después de vacunarse, el cuerpo produce una respuesta inmune más fuerte y duradera que involucra a las células T y a las células B.</a:t>
            </a:r>
            <a:endParaRPr>
              <a:latin typeface="Arial"/>
              <a:ea typeface="Arial"/>
              <a:cs typeface="Arial"/>
              <a:sym typeface="Arial"/>
            </a:endParaRPr>
          </a:p>
        </p:txBody>
      </p:sp>
      <p:sp>
        <p:nvSpPr>
          <p:cNvPr id="297" name="Google Shape;297;p3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Diferentes tipos de Inmunidad </a:t>
            </a:r>
            <a:endParaRPr>
              <a:latin typeface="Arial"/>
              <a:ea typeface="Arial"/>
              <a:cs typeface="Arial"/>
              <a:sym typeface="Arial"/>
            </a:endParaRPr>
          </a:p>
        </p:txBody>
      </p:sp>
      <p:sp>
        <p:nvSpPr>
          <p:cNvPr id="298" name="Google Shape;298;p32"/>
          <p:cNvSpPr txBox="1"/>
          <p:nvPr/>
        </p:nvSpPr>
        <p:spPr>
          <a:xfrm>
            <a:off x="390000" y="4045450"/>
            <a:ext cx="8364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a:t>Fuente</a:t>
            </a:r>
            <a:r>
              <a:rPr lang="en" sz="900" b="0" i="0" u="none" strike="noStrike" cap="none">
                <a:solidFill>
                  <a:srgbClr val="000000"/>
                </a:solidFill>
                <a:latin typeface="Arial"/>
                <a:ea typeface="Arial"/>
                <a:cs typeface="Arial"/>
                <a:sym typeface="Arial"/>
              </a:rPr>
              <a:t>: </a:t>
            </a:r>
            <a:r>
              <a:rPr lang="en" sz="900" b="0" i="0" u="sng" strike="noStrike" cap="none">
                <a:solidFill>
                  <a:schemeClr val="hlink"/>
                </a:solidFill>
                <a:latin typeface="Arial"/>
                <a:ea typeface="Arial"/>
                <a:cs typeface="Arial"/>
                <a:sym typeface="Arial"/>
                <a:hlinkClick r:id="rId3"/>
              </a:rPr>
              <a:t>Is "natural immunity" better than a COVID-19 vaccine? Jessica Malaty Rivera, MS</a:t>
            </a:r>
            <a:r>
              <a:rPr lang="en" sz="900" b="0" i="0" u="none" strike="noStrike" cap="none">
                <a:solidFill>
                  <a:srgbClr val="000000"/>
                </a:solidFill>
                <a:latin typeface="Arial"/>
                <a:ea typeface="Arial"/>
                <a:cs typeface="Arial"/>
                <a:sym typeface="Arial"/>
              </a:rPr>
              <a:t> &amp; </a:t>
            </a:r>
            <a:r>
              <a:rPr lang="en" sz="900" b="0" i="0" u="sng" strike="noStrike" cap="none">
                <a:solidFill>
                  <a:schemeClr val="hlink"/>
                </a:solidFill>
                <a:latin typeface="Arial"/>
                <a:ea typeface="Arial"/>
                <a:cs typeface="Arial"/>
                <a:sym typeface="Arial"/>
                <a:hlinkClick r:id="rId4"/>
              </a:rPr>
              <a:t>Is immunity after COVID-19 better than from a vaccine? Ilan Shapiro, MD</a:t>
            </a:r>
            <a:r>
              <a:rPr lang="en" sz="900" b="0" i="0" u="none" strike="noStrike" cap="none">
                <a:solidFill>
                  <a:srgbClr val="000000"/>
                </a:solidFill>
                <a:latin typeface="Arial"/>
                <a:ea typeface="Arial"/>
                <a:cs typeface="Arial"/>
                <a:sym typeface="Arial"/>
              </a:rPr>
              <a:t> </a:t>
            </a:r>
            <a:r>
              <a:rPr lang="en" sz="900"/>
              <a:t>(no disponible en español)</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3"/>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3"/>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ct val="40740"/>
              <a:buFont typeface="Arial"/>
              <a:buNone/>
            </a:pPr>
            <a:r>
              <a:rPr lang="en">
                <a:solidFill>
                  <a:schemeClr val="dk2"/>
                </a:solidFill>
                <a:latin typeface="Arial"/>
                <a:ea typeface="Arial"/>
                <a:cs typeface="Arial"/>
                <a:sym typeface="Arial"/>
              </a:rPr>
              <a:t>Sistema Inmunitario: Células B y T</a:t>
            </a:r>
            <a:endParaRPr b="1">
              <a:solidFill>
                <a:schemeClr val="dk2"/>
              </a:solidFill>
              <a:latin typeface="Arial"/>
              <a:ea typeface="Arial"/>
              <a:cs typeface="Arial"/>
              <a:sym typeface="Arial"/>
            </a:endParaRPr>
          </a:p>
          <a:p>
            <a:pPr marL="0" lvl="0" indent="0" algn="l" rtl="0">
              <a:lnSpc>
                <a:spcPct val="90000"/>
              </a:lnSpc>
              <a:spcBef>
                <a:spcPts val="0"/>
              </a:spcBef>
              <a:spcAft>
                <a:spcPts val="0"/>
              </a:spcAft>
              <a:buSzPct val="111111"/>
              <a:buNone/>
            </a:pPr>
            <a:endParaRPr/>
          </a:p>
        </p:txBody>
      </p:sp>
      <p:sp>
        <p:nvSpPr>
          <p:cNvPr id="305" name="Google Shape;305;p33"/>
          <p:cNvSpPr txBox="1">
            <a:spLocks noGrp="1"/>
          </p:cNvSpPr>
          <p:nvPr>
            <p:ph type="body" idx="1"/>
          </p:nvPr>
        </p:nvSpPr>
        <p:spPr>
          <a:xfrm>
            <a:off x="838125" y="905300"/>
            <a:ext cx="7467900" cy="522300"/>
          </a:xfrm>
          <a:prstGeom prst="rect">
            <a:avLst/>
          </a:prstGeom>
          <a:noFill/>
          <a:ln>
            <a:noFill/>
          </a:ln>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0"/>
              </a:spcAft>
              <a:buSzPct val="97805"/>
              <a:buNone/>
            </a:pPr>
            <a:r>
              <a:rPr lang="en" sz="1658" b="1">
                <a:latin typeface="Arial"/>
                <a:ea typeface="Arial"/>
                <a:cs typeface="Arial"/>
                <a:sym typeface="Arial"/>
              </a:rPr>
              <a:t>CÉLULAS T VS. CÉLULAS B</a:t>
            </a:r>
            <a:endParaRPr sz="1658" b="1">
              <a:latin typeface="Arial"/>
              <a:ea typeface="Arial"/>
              <a:cs typeface="Arial"/>
              <a:sym typeface="Arial"/>
            </a:endParaRPr>
          </a:p>
          <a:p>
            <a:pPr marL="0" lvl="0" indent="0" algn="ctr" rtl="0">
              <a:lnSpc>
                <a:spcPct val="115000"/>
              </a:lnSpc>
              <a:spcBef>
                <a:spcPts val="0"/>
              </a:spcBef>
              <a:spcAft>
                <a:spcPts val="0"/>
              </a:spcAft>
              <a:buSzPct val="101351"/>
              <a:buNone/>
            </a:pPr>
            <a:r>
              <a:rPr lang="en" sz="1600">
                <a:latin typeface="Arial"/>
                <a:ea typeface="Arial"/>
                <a:cs typeface="Arial"/>
                <a:sym typeface="Arial"/>
              </a:rPr>
              <a:t>Cómo te protege tu sistema inmunitario de los virus.</a:t>
            </a:r>
            <a:endParaRPr sz="1600">
              <a:latin typeface="Arial"/>
              <a:ea typeface="Arial"/>
              <a:cs typeface="Arial"/>
              <a:sym typeface="Arial"/>
            </a:endParaRPr>
          </a:p>
        </p:txBody>
      </p:sp>
      <p:pic>
        <p:nvPicPr>
          <p:cNvPr id="306" name="Google Shape;306;p33"/>
          <p:cNvPicPr preferRelativeResize="0">
            <a:picLocks noGrp="1"/>
          </p:cNvPicPr>
          <p:nvPr>
            <p:ph type="pic" idx="3"/>
          </p:nvPr>
        </p:nvPicPr>
        <p:blipFill rotWithShape="1">
          <a:blip r:embed="rId3">
            <a:alphaModFix/>
          </a:blip>
          <a:srcRect t="4346" b="4337"/>
          <a:stretch/>
        </p:blipFill>
        <p:spPr>
          <a:xfrm>
            <a:off x="7229788" y="1250813"/>
            <a:ext cx="792825" cy="731650"/>
          </a:xfrm>
          <a:prstGeom prst="rect">
            <a:avLst/>
          </a:prstGeom>
          <a:noFill/>
          <a:ln>
            <a:noFill/>
          </a:ln>
        </p:spPr>
      </p:pic>
      <p:pic>
        <p:nvPicPr>
          <p:cNvPr id="307" name="Google Shape;307;p33"/>
          <p:cNvPicPr preferRelativeResize="0">
            <a:picLocks noGrp="1"/>
          </p:cNvPicPr>
          <p:nvPr>
            <p:ph type="pic" idx="4"/>
          </p:nvPr>
        </p:nvPicPr>
        <p:blipFill rotWithShape="1">
          <a:blip r:embed="rId4">
            <a:alphaModFix/>
          </a:blip>
          <a:srcRect l="3427" r="3426"/>
          <a:stretch/>
        </p:blipFill>
        <p:spPr>
          <a:xfrm>
            <a:off x="1135003" y="1227175"/>
            <a:ext cx="938450" cy="804325"/>
          </a:xfrm>
          <a:prstGeom prst="rect">
            <a:avLst/>
          </a:prstGeom>
          <a:noFill/>
          <a:ln>
            <a:noFill/>
          </a:ln>
        </p:spPr>
      </p:pic>
      <p:sp>
        <p:nvSpPr>
          <p:cNvPr id="308" name="Google Shape;308;p33"/>
          <p:cNvSpPr txBox="1">
            <a:spLocks noGrp="1"/>
          </p:cNvSpPr>
          <p:nvPr>
            <p:ph type="body" idx="1"/>
          </p:nvPr>
        </p:nvSpPr>
        <p:spPr>
          <a:xfrm>
            <a:off x="1370250" y="1724600"/>
            <a:ext cx="6403500" cy="306900"/>
          </a:xfrm>
          <a:prstGeom prst="rect">
            <a:avLst/>
          </a:prstGeom>
          <a:noFill/>
          <a:ln>
            <a:noFill/>
          </a:ln>
        </p:spPr>
        <p:txBody>
          <a:bodyPr spcFirstLastPara="1" wrap="square" lIns="68575" tIns="34275" rIns="68575" bIns="34275" anchor="t" anchorCtr="0">
            <a:normAutofit fontScale="25000" lnSpcReduction="20000"/>
          </a:bodyPr>
          <a:lstStyle/>
          <a:p>
            <a:pPr marL="0" lvl="0" indent="0" algn="ctr" rtl="0">
              <a:lnSpc>
                <a:spcPct val="115000"/>
              </a:lnSpc>
              <a:spcBef>
                <a:spcPts val="0"/>
              </a:spcBef>
              <a:spcAft>
                <a:spcPts val="1200"/>
              </a:spcAft>
              <a:buSzPct val="95389"/>
              <a:buNone/>
            </a:pPr>
            <a:r>
              <a:rPr lang="en" sz="1700" b="1">
                <a:latin typeface="Arial"/>
                <a:ea typeface="Arial"/>
                <a:cs typeface="Arial"/>
                <a:sym typeface="Arial"/>
              </a:rPr>
              <a:t>QUÉ HACEN</a:t>
            </a:r>
            <a:endParaRPr>
              <a:latin typeface="Arial"/>
              <a:ea typeface="Arial"/>
              <a:cs typeface="Arial"/>
              <a:sym typeface="Arial"/>
            </a:endParaRPr>
          </a:p>
        </p:txBody>
      </p:sp>
      <p:sp>
        <p:nvSpPr>
          <p:cNvPr id="309" name="Google Shape;309;p33"/>
          <p:cNvSpPr txBox="1"/>
          <p:nvPr/>
        </p:nvSpPr>
        <p:spPr>
          <a:xfrm>
            <a:off x="2073450" y="1572400"/>
            <a:ext cx="938400" cy="3849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300" b="1"/>
              <a:t>Células T</a:t>
            </a:r>
            <a:endParaRPr sz="1300" b="1" i="0" u="none" strike="noStrike" cap="none">
              <a:solidFill>
                <a:srgbClr val="000000"/>
              </a:solidFill>
              <a:latin typeface="Arial"/>
              <a:ea typeface="Arial"/>
              <a:cs typeface="Arial"/>
              <a:sym typeface="Arial"/>
            </a:endParaRPr>
          </a:p>
        </p:txBody>
      </p:sp>
      <p:sp>
        <p:nvSpPr>
          <p:cNvPr id="310" name="Google Shape;310;p33"/>
          <p:cNvSpPr txBox="1"/>
          <p:nvPr/>
        </p:nvSpPr>
        <p:spPr>
          <a:xfrm>
            <a:off x="6095075" y="1573675"/>
            <a:ext cx="1181100" cy="3849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 sz="1300" b="1"/>
              <a:t>Células B</a:t>
            </a:r>
            <a:endParaRPr b="1"/>
          </a:p>
        </p:txBody>
      </p:sp>
      <p:sp>
        <p:nvSpPr>
          <p:cNvPr id="311" name="Google Shape;311;p33"/>
          <p:cNvSpPr txBox="1"/>
          <p:nvPr/>
        </p:nvSpPr>
        <p:spPr>
          <a:xfrm>
            <a:off x="621150" y="2086188"/>
            <a:ext cx="36363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a:t>Matar las células infectadas para evitar que se enferme de un virus después de haber estado expuesto</a:t>
            </a: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12" name="Google Shape;312;p33"/>
          <p:cNvSpPr txBox="1"/>
          <p:nvPr/>
        </p:nvSpPr>
        <p:spPr>
          <a:xfrm>
            <a:off x="4995575" y="2104650"/>
            <a:ext cx="33801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a:t>Producir anticuerpos para reconocer un virus como patógeno y combatirlo en el futuro</a:t>
            </a: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13" name="Google Shape;313;p33"/>
          <p:cNvSpPr txBox="1"/>
          <p:nvPr/>
        </p:nvSpPr>
        <p:spPr>
          <a:xfrm>
            <a:off x="813888" y="3024123"/>
            <a:ext cx="3250800" cy="785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300" dirty="0"/>
              <a:t>Los atacantes, responden a las detecciones de virus como un guardia de seguridad del sistema inmunológico</a:t>
            </a:r>
            <a:r>
              <a:rPr lang="en" sz="1300" b="0" i="0" u="none" strike="noStrike" cap="none" dirty="0">
                <a:solidFill>
                  <a:srgbClr val="000000"/>
                </a:solidFill>
                <a:latin typeface="Arial"/>
                <a:ea typeface="Arial"/>
                <a:cs typeface="Arial"/>
                <a:sym typeface="Arial"/>
              </a:rPr>
              <a:t>.</a:t>
            </a:r>
            <a:endParaRPr sz="1300" b="0" i="0" u="none" strike="noStrike" cap="none" dirty="0">
              <a:solidFill>
                <a:srgbClr val="000000"/>
              </a:solidFill>
              <a:latin typeface="Arial"/>
              <a:ea typeface="Arial"/>
              <a:cs typeface="Arial"/>
              <a:sym typeface="Arial"/>
            </a:endParaRPr>
          </a:p>
        </p:txBody>
      </p:sp>
      <p:sp>
        <p:nvSpPr>
          <p:cNvPr id="314" name="Google Shape;314;p33"/>
          <p:cNvSpPr txBox="1"/>
          <p:nvPr/>
        </p:nvSpPr>
        <p:spPr>
          <a:xfrm>
            <a:off x="4955525" y="3016019"/>
            <a:ext cx="3460200" cy="785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300" dirty="0"/>
              <a:t>Comisión de seguridad del sistema inmunitario, se asegura de que haya suficientes guardias de seguridad formados</a:t>
            </a:r>
            <a:r>
              <a:rPr lang="en" sz="1300" b="0" i="0" u="none" strike="noStrike" cap="none" dirty="0">
                <a:solidFill>
                  <a:srgbClr val="000000"/>
                </a:solidFill>
                <a:latin typeface="Arial"/>
                <a:ea typeface="Arial"/>
                <a:cs typeface="Arial"/>
                <a:sym typeface="Arial"/>
              </a:rPr>
              <a:t>.</a:t>
            </a:r>
            <a:endParaRPr sz="1300" b="0" i="0" u="none" strike="noStrike" cap="none" dirty="0">
              <a:solidFill>
                <a:srgbClr val="000000"/>
              </a:solidFill>
              <a:latin typeface="Arial"/>
              <a:ea typeface="Arial"/>
              <a:cs typeface="Arial"/>
              <a:sym typeface="Arial"/>
            </a:endParaRPr>
          </a:p>
        </p:txBody>
      </p:sp>
      <p:sp>
        <p:nvSpPr>
          <p:cNvPr id="315" name="Google Shape;315;p33"/>
          <p:cNvSpPr txBox="1">
            <a:spLocks noGrp="1"/>
          </p:cNvSpPr>
          <p:nvPr>
            <p:ph type="body" idx="1"/>
          </p:nvPr>
        </p:nvSpPr>
        <p:spPr>
          <a:xfrm>
            <a:off x="1370250" y="2714563"/>
            <a:ext cx="6403500" cy="306900"/>
          </a:xfrm>
          <a:prstGeom prst="rect">
            <a:avLst/>
          </a:prstGeom>
          <a:noFill/>
          <a:ln>
            <a:noFill/>
          </a:ln>
        </p:spPr>
        <p:txBody>
          <a:bodyPr spcFirstLastPara="1" wrap="square" lIns="68575" tIns="34275" rIns="68575" bIns="34275" anchor="t" anchorCtr="0">
            <a:normAutofit fontScale="25000" lnSpcReduction="20000"/>
          </a:bodyPr>
          <a:lstStyle/>
          <a:p>
            <a:pPr marL="0" lvl="0" indent="0" algn="ctr" rtl="0">
              <a:lnSpc>
                <a:spcPct val="115000"/>
              </a:lnSpc>
              <a:spcBef>
                <a:spcPts val="0"/>
              </a:spcBef>
              <a:spcAft>
                <a:spcPts val="1200"/>
              </a:spcAft>
              <a:buSzPct val="95389"/>
              <a:buNone/>
            </a:pPr>
            <a:r>
              <a:rPr lang="en" sz="1700" b="1" dirty="0">
                <a:latin typeface="Arial"/>
                <a:ea typeface="Arial"/>
                <a:cs typeface="Arial"/>
                <a:sym typeface="Arial"/>
              </a:rPr>
              <a:t>EN OTRAS PALABRAS</a:t>
            </a:r>
            <a:endParaRPr dirty="0">
              <a:latin typeface="Arial"/>
              <a:ea typeface="Arial"/>
              <a:cs typeface="Arial"/>
              <a:sym typeface="Arial"/>
            </a:endParaRPr>
          </a:p>
        </p:txBody>
      </p:sp>
      <p:sp>
        <p:nvSpPr>
          <p:cNvPr id="316" name="Google Shape;316;p33"/>
          <p:cNvSpPr txBox="1">
            <a:spLocks noGrp="1"/>
          </p:cNvSpPr>
          <p:nvPr>
            <p:ph type="body" idx="1"/>
          </p:nvPr>
        </p:nvSpPr>
        <p:spPr>
          <a:xfrm>
            <a:off x="1382625" y="3675092"/>
            <a:ext cx="6403500" cy="3069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1200"/>
              </a:spcAft>
              <a:buSzPct val="95389"/>
              <a:buNone/>
            </a:pPr>
            <a:r>
              <a:rPr lang="en" sz="1600" b="1" dirty="0">
                <a:latin typeface="Arial"/>
                <a:ea typeface="Arial"/>
                <a:cs typeface="Arial"/>
                <a:sym typeface="Arial"/>
              </a:rPr>
              <a:t>POR QUÉ SON NECESARIOS</a:t>
            </a:r>
            <a:endParaRPr sz="1600" dirty="0">
              <a:latin typeface="Arial"/>
              <a:ea typeface="Arial"/>
              <a:cs typeface="Arial"/>
              <a:sym typeface="Arial"/>
            </a:endParaRPr>
          </a:p>
        </p:txBody>
      </p:sp>
      <p:sp>
        <p:nvSpPr>
          <p:cNvPr id="317" name="Google Shape;317;p33"/>
          <p:cNvSpPr txBox="1">
            <a:spLocks noGrp="1"/>
          </p:cNvSpPr>
          <p:nvPr>
            <p:ph type="body" idx="1"/>
          </p:nvPr>
        </p:nvSpPr>
        <p:spPr>
          <a:xfrm>
            <a:off x="190150" y="4007275"/>
            <a:ext cx="8698500" cy="3069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1200"/>
              </a:spcAft>
              <a:buSzPts val="770"/>
              <a:buNone/>
            </a:pPr>
            <a:r>
              <a:rPr lang="en" sz="1290">
                <a:latin typeface="Arial"/>
                <a:ea typeface="Arial"/>
                <a:cs typeface="Arial"/>
                <a:sym typeface="Arial"/>
              </a:rPr>
              <a:t>Ambos son necesarios para tener una potente respuesta inmunitaria cuando una persona se expone a un virus.</a:t>
            </a:r>
            <a:endParaRPr sz="1150">
              <a:latin typeface="Arial"/>
              <a:ea typeface="Arial"/>
              <a:cs typeface="Arial"/>
              <a:sym typeface="Arial"/>
            </a:endParaRPr>
          </a:p>
        </p:txBody>
      </p:sp>
      <p:cxnSp>
        <p:nvCxnSpPr>
          <p:cNvPr id="318" name="Google Shape;318;p33"/>
          <p:cNvCxnSpPr/>
          <p:nvPr/>
        </p:nvCxnSpPr>
        <p:spPr>
          <a:xfrm>
            <a:off x="838050" y="2053150"/>
            <a:ext cx="7467900" cy="11400"/>
          </a:xfrm>
          <a:prstGeom prst="straightConnector1">
            <a:avLst/>
          </a:prstGeom>
          <a:noFill/>
          <a:ln w="28575" cap="flat" cmpd="sng">
            <a:solidFill>
              <a:schemeClr val="dk2"/>
            </a:solidFill>
            <a:prstDash val="solid"/>
            <a:round/>
            <a:headEnd type="none" w="sm" len="sm"/>
            <a:tailEnd type="none" w="sm" len="sm"/>
          </a:ln>
        </p:spPr>
      </p:cxnSp>
      <p:cxnSp>
        <p:nvCxnSpPr>
          <p:cNvPr id="319" name="Google Shape;319;p33"/>
          <p:cNvCxnSpPr/>
          <p:nvPr/>
        </p:nvCxnSpPr>
        <p:spPr>
          <a:xfrm>
            <a:off x="838050" y="3015313"/>
            <a:ext cx="7467900" cy="11400"/>
          </a:xfrm>
          <a:prstGeom prst="straightConnector1">
            <a:avLst/>
          </a:prstGeom>
          <a:noFill/>
          <a:ln w="28575" cap="flat" cmpd="sng">
            <a:solidFill>
              <a:schemeClr val="dk2"/>
            </a:solidFill>
            <a:prstDash val="solid"/>
            <a:round/>
            <a:headEnd type="none" w="sm" len="sm"/>
            <a:tailEnd type="none" w="sm" len="sm"/>
          </a:ln>
        </p:spPr>
      </p:cxnSp>
      <p:cxnSp>
        <p:nvCxnSpPr>
          <p:cNvPr id="320" name="Google Shape;320;p33"/>
          <p:cNvCxnSpPr/>
          <p:nvPr/>
        </p:nvCxnSpPr>
        <p:spPr>
          <a:xfrm>
            <a:off x="841550" y="3949888"/>
            <a:ext cx="7467900" cy="11400"/>
          </a:xfrm>
          <a:prstGeom prst="straightConnector1">
            <a:avLst/>
          </a:prstGeom>
          <a:noFill/>
          <a:ln w="28575" cap="flat" cmpd="sng">
            <a:solidFill>
              <a:schemeClr val="dk2"/>
            </a:solidFill>
            <a:prstDash val="solid"/>
            <a:round/>
            <a:headEnd type="none" w="sm" len="sm"/>
            <a:tailEnd type="none" w="sm" len="sm"/>
          </a:ln>
        </p:spPr>
      </p:cxnSp>
      <p:cxnSp>
        <p:nvCxnSpPr>
          <p:cNvPr id="321" name="Google Shape;321;p33"/>
          <p:cNvCxnSpPr/>
          <p:nvPr/>
        </p:nvCxnSpPr>
        <p:spPr>
          <a:xfrm>
            <a:off x="4575200" y="2055263"/>
            <a:ext cx="600" cy="572400"/>
          </a:xfrm>
          <a:prstGeom prst="straightConnector1">
            <a:avLst/>
          </a:prstGeom>
          <a:noFill/>
          <a:ln w="28575" cap="flat" cmpd="sng">
            <a:solidFill>
              <a:schemeClr val="dk2"/>
            </a:solidFill>
            <a:prstDash val="solid"/>
            <a:round/>
            <a:headEnd type="none" w="sm" len="sm"/>
            <a:tailEnd type="none" w="sm" len="sm"/>
          </a:ln>
        </p:spPr>
      </p:cxnSp>
      <p:cxnSp>
        <p:nvCxnSpPr>
          <p:cNvPr id="322" name="Google Shape;322;p33"/>
          <p:cNvCxnSpPr/>
          <p:nvPr/>
        </p:nvCxnSpPr>
        <p:spPr>
          <a:xfrm>
            <a:off x="4584075" y="3021463"/>
            <a:ext cx="600" cy="572400"/>
          </a:xfrm>
          <a:prstGeom prst="straightConnector1">
            <a:avLst/>
          </a:prstGeom>
          <a:noFill/>
          <a:ln w="28575" cap="flat" cmpd="sng">
            <a:solidFill>
              <a:schemeClr val="dk2"/>
            </a:solidFill>
            <a:prstDash val="solid"/>
            <a:round/>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4"/>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4"/>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ct val="40740"/>
              <a:buFont typeface="Arial"/>
              <a:buNone/>
            </a:pPr>
            <a:r>
              <a:rPr lang="en">
                <a:solidFill>
                  <a:schemeClr val="dk2"/>
                </a:solidFill>
                <a:latin typeface="Arial"/>
                <a:ea typeface="Arial"/>
                <a:cs typeface="Arial"/>
                <a:sym typeface="Arial"/>
              </a:rPr>
              <a:t>Sistema inmunitario: Vacunas e infecciones</a:t>
            </a:r>
            <a:endParaRPr b="1">
              <a:solidFill>
                <a:schemeClr val="dk2"/>
              </a:solidFill>
              <a:latin typeface="Arial"/>
              <a:ea typeface="Arial"/>
              <a:cs typeface="Arial"/>
              <a:sym typeface="Arial"/>
            </a:endParaRPr>
          </a:p>
          <a:p>
            <a:pPr marL="0" lvl="0" indent="0" algn="l" rtl="0">
              <a:lnSpc>
                <a:spcPct val="90000"/>
              </a:lnSpc>
              <a:spcBef>
                <a:spcPts val="0"/>
              </a:spcBef>
              <a:spcAft>
                <a:spcPts val="0"/>
              </a:spcAft>
              <a:buSzPct val="111111"/>
              <a:buNone/>
            </a:pPr>
            <a:endParaRPr/>
          </a:p>
        </p:txBody>
      </p:sp>
      <p:sp>
        <p:nvSpPr>
          <p:cNvPr id="329" name="Google Shape;329;p34"/>
          <p:cNvSpPr txBox="1">
            <a:spLocks noGrp="1"/>
          </p:cNvSpPr>
          <p:nvPr>
            <p:ph type="body" idx="1"/>
          </p:nvPr>
        </p:nvSpPr>
        <p:spPr>
          <a:xfrm>
            <a:off x="1370250" y="883625"/>
            <a:ext cx="6403500" cy="629700"/>
          </a:xfrm>
          <a:prstGeom prst="rect">
            <a:avLst/>
          </a:prstGeom>
          <a:noFill/>
          <a:ln>
            <a:noFill/>
          </a:ln>
        </p:spPr>
        <p:txBody>
          <a:bodyPr spcFirstLastPara="1" wrap="square" lIns="68575" tIns="34275" rIns="68575" bIns="34275" anchor="t" anchorCtr="0">
            <a:normAutofit fontScale="55000" lnSpcReduction="20000"/>
          </a:bodyPr>
          <a:lstStyle/>
          <a:p>
            <a:pPr marL="0" lvl="0" indent="0" algn="ctr" rtl="0">
              <a:lnSpc>
                <a:spcPct val="115000"/>
              </a:lnSpc>
              <a:spcBef>
                <a:spcPts val="1200"/>
              </a:spcBef>
              <a:spcAft>
                <a:spcPts val="0"/>
              </a:spcAft>
              <a:buSzPts val="1500"/>
              <a:buNone/>
            </a:pPr>
            <a:r>
              <a:rPr lang="en" sz="1700" b="1">
                <a:latin typeface="Arial"/>
                <a:ea typeface="Arial"/>
                <a:cs typeface="Arial"/>
                <a:sym typeface="Arial"/>
              </a:rPr>
              <a:t>VACUNA VS. INFECCIÓN</a:t>
            </a:r>
            <a:endParaRPr sz="1700" b="1">
              <a:latin typeface="Arial"/>
              <a:ea typeface="Arial"/>
              <a:cs typeface="Arial"/>
              <a:sym typeface="Arial"/>
            </a:endParaRPr>
          </a:p>
          <a:p>
            <a:pPr marL="0" lvl="0" indent="0" algn="ctr" rtl="0">
              <a:lnSpc>
                <a:spcPct val="115000"/>
              </a:lnSpc>
              <a:spcBef>
                <a:spcPts val="0"/>
              </a:spcBef>
              <a:spcAft>
                <a:spcPts val="1200"/>
              </a:spcAft>
              <a:buSzPts val="1500"/>
              <a:buNone/>
            </a:pPr>
            <a:r>
              <a:rPr lang="en">
                <a:latin typeface="Arial"/>
                <a:ea typeface="Arial"/>
                <a:cs typeface="Arial"/>
                <a:sym typeface="Arial"/>
              </a:rPr>
              <a:t>Cómo te protege tu sistema inmunitario de los virus.</a:t>
            </a:r>
            <a:endParaRPr>
              <a:latin typeface="Arial"/>
              <a:ea typeface="Arial"/>
              <a:cs typeface="Arial"/>
              <a:sym typeface="Arial"/>
            </a:endParaRPr>
          </a:p>
        </p:txBody>
      </p:sp>
      <p:sp>
        <p:nvSpPr>
          <p:cNvPr id="330" name="Google Shape;330;p34"/>
          <p:cNvSpPr txBox="1">
            <a:spLocks noGrp="1"/>
          </p:cNvSpPr>
          <p:nvPr>
            <p:ph type="body" idx="1"/>
          </p:nvPr>
        </p:nvSpPr>
        <p:spPr>
          <a:xfrm>
            <a:off x="1373750" y="1735438"/>
            <a:ext cx="6403500" cy="306900"/>
          </a:xfrm>
          <a:prstGeom prst="rect">
            <a:avLst/>
          </a:prstGeom>
          <a:noFill/>
          <a:ln>
            <a:noFill/>
          </a:ln>
        </p:spPr>
        <p:txBody>
          <a:bodyPr spcFirstLastPara="1" wrap="square" lIns="68575" tIns="34275" rIns="68575" bIns="34275" anchor="t" anchorCtr="0">
            <a:normAutofit fontScale="25000" lnSpcReduction="20000"/>
          </a:bodyPr>
          <a:lstStyle/>
          <a:p>
            <a:pPr marL="0" lvl="0" indent="0" algn="ctr" rtl="0">
              <a:lnSpc>
                <a:spcPct val="115000"/>
              </a:lnSpc>
              <a:spcBef>
                <a:spcPts val="0"/>
              </a:spcBef>
              <a:spcAft>
                <a:spcPts val="1200"/>
              </a:spcAft>
              <a:buSzPct val="95389"/>
              <a:buNone/>
            </a:pPr>
            <a:r>
              <a:rPr lang="en" sz="1700" b="1">
                <a:latin typeface="Arial"/>
                <a:ea typeface="Arial"/>
                <a:cs typeface="Arial"/>
                <a:sym typeface="Arial"/>
              </a:rPr>
              <a:t>CÉLULAS T Y CÉLULAS B</a:t>
            </a:r>
            <a:endParaRPr>
              <a:latin typeface="Arial"/>
              <a:ea typeface="Arial"/>
              <a:cs typeface="Arial"/>
              <a:sym typeface="Arial"/>
            </a:endParaRPr>
          </a:p>
        </p:txBody>
      </p:sp>
      <p:sp>
        <p:nvSpPr>
          <p:cNvPr id="331" name="Google Shape;331;p34"/>
          <p:cNvSpPr txBox="1"/>
          <p:nvPr/>
        </p:nvSpPr>
        <p:spPr>
          <a:xfrm>
            <a:off x="1944425" y="1642150"/>
            <a:ext cx="989700" cy="4002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b="1"/>
              <a:t>Vacunas</a:t>
            </a:r>
            <a:endParaRPr sz="1400" b="1" i="0" u="none" strike="noStrike" cap="none">
              <a:solidFill>
                <a:srgbClr val="000000"/>
              </a:solidFill>
              <a:latin typeface="Arial"/>
              <a:ea typeface="Arial"/>
              <a:cs typeface="Arial"/>
              <a:sym typeface="Arial"/>
            </a:endParaRPr>
          </a:p>
        </p:txBody>
      </p:sp>
      <p:sp>
        <p:nvSpPr>
          <p:cNvPr id="332" name="Google Shape;332;p34"/>
          <p:cNvSpPr txBox="1"/>
          <p:nvPr/>
        </p:nvSpPr>
        <p:spPr>
          <a:xfrm>
            <a:off x="5945350" y="1628888"/>
            <a:ext cx="1265400" cy="3849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300" b="1"/>
              <a:t>Infecciones</a:t>
            </a:r>
            <a:endParaRPr sz="1300" b="1" i="0" u="none" strike="noStrike" cap="none">
              <a:solidFill>
                <a:srgbClr val="000000"/>
              </a:solidFill>
              <a:latin typeface="Arial"/>
              <a:ea typeface="Arial"/>
              <a:cs typeface="Arial"/>
              <a:sym typeface="Arial"/>
            </a:endParaRPr>
          </a:p>
        </p:txBody>
      </p:sp>
      <p:sp>
        <p:nvSpPr>
          <p:cNvPr id="333" name="Google Shape;333;p34"/>
          <p:cNvSpPr txBox="1"/>
          <p:nvPr/>
        </p:nvSpPr>
        <p:spPr>
          <a:xfrm>
            <a:off x="621150" y="2292788"/>
            <a:ext cx="36363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a:solidFill>
                  <a:schemeClr val="dk1"/>
                </a:solidFill>
              </a:rPr>
              <a:t>Produce células T y B a un nivel que garantiza una respuesta inmunitaria predecible</a:t>
            </a:r>
            <a:r>
              <a:rPr lang="en" sz="15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334" name="Google Shape;334;p34"/>
          <p:cNvSpPr txBox="1"/>
          <p:nvPr/>
        </p:nvSpPr>
        <p:spPr>
          <a:xfrm>
            <a:off x="4995575" y="2274350"/>
            <a:ext cx="33801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 sz="1500">
                <a:solidFill>
                  <a:schemeClr val="dk1"/>
                </a:solidFill>
              </a:rPr>
              <a:t>No produce células T y B a un nivel que garantice una respuesta inmunitaria predecible.</a:t>
            </a:r>
            <a:r>
              <a:rPr lang="en" sz="15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335" name="Google Shape;335;p34"/>
          <p:cNvSpPr txBox="1"/>
          <p:nvPr/>
        </p:nvSpPr>
        <p:spPr>
          <a:xfrm>
            <a:off x="838050" y="3603063"/>
            <a:ext cx="32508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dirty="0">
                <a:solidFill>
                  <a:schemeClr val="dk1"/>
                </a:solidFill>
              </a:rPr>
              <a:t>Produce una protección duradera contra el COVID-19 grave</a:t>
            </a:r>
            <a:r>
              <a:rPr lang="en" sz="1500" b="0" i="0" u="none" strike="noStrike" cap="none" dirty="0">
                <a:solidFill>
                  <a:schemeClr val="dk1"/>
                </a:solidFill>
                <a:latin typeface="Arial"/>
                <a:ea typeface="Arial"/>
                <a:cs typeface="Arial"/>
                <a:sym typeface="Arial"/>
              </a:rPr>
              <a:t>.</a:t>
            </a:r>
            <a:endParaRPr sz="1500" b="0" i="0" u="none" strike="noStrike" cap="none" dirty="0">
              <a:solidFill>
                <a:schemeClr val="dk1"/>
              </a:solidFill>
              <a:latin typeface="Arial"/>
              <a:ea typeface="Arial"/>
              <a:cs typeface="Arial"/>
              <a:sym typeface="Arial"/>
            </a:endParaRPr>
          </a:p>
        </p:txBody>
      </p:sp>
      <p:sp>
        <p:nvSpPr>
          <p:cNvPr id="336" name="Google Shape;336;p34"/>
          <p:cNvSpPr txBox="1"/>
          <p:nvPr/>
        </p:nvSpPr>
        <p:spPr>
          <a:xfrm>
            <a:off x="4995575" y="3619325"/>
            <a:ext cx="3552450" cy="6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dirty="0">
                <a:solidFill>
                  <a:schemeClr val="dk1"/>
                </a:solidFill>
              </a:rPr>
              <a:t>Proporciona una protección imprevisible contra el COVID-19 grave</a:t>
            </a:r>
            <a:r>
              <a:rPr lang="en" sz="1500" b="0" i="0" u="none" strike="noStrike" cap="none" dirty="0">
                <a:solidFill>
                  <a:schemeClr val="dk1"/>
                </a:solidFill>
                <a:latin typeface="Arial"/>
                <a:ea typeface="Arial"/>
                <a:cs typeface="Arial"/>
                <a:sym typeface="Arial"/>
              </a:rPr>
              <a:t>.</a:t>
            </a:r>
            <a:endParaRPr sz="1500" b="0" i="0" u="none" strike="noStrike" cap="none" dirty="0">
              <a:solidFill>
                <a:schemeClr val="dk1"/>
              </a:solidFill>
              <a:latin typeface="Arial"/>
              <a:ea typeface="Arial"/>
              <a:cs typeface="Arial"/>
              <a:sym typeface="Arial"/>
            </a:endParaRPr>
          </a:p>
        </p:txBody>
      </p:sp>
      <p:sp>
        <p:nvSpPr>
          <p:cNvPr id="337" name="Google Shape;337;p34"/>
          <p:cNvSpPr txBox="1">
            <a:spLocks noGrp="1"/>
          </p:cNvSpPr>
          <p:nvPr>
            <p:ph type="body" idx="1"/>
          </p:nvPr>
        </p:nvSpPr>
        <p:spPr>
          <a:xfrm>
            <a:off x="1370250" y="3136938"/>
            <a:ext cx="6403500" cy="306900"/>
          </a:xfrm>
          <a:prstGeom prst="rect">
            <a:avLst/>
          </a:prstGeom>
          <a:noFill/>
          <a:ln>
            <a:noFill/>
          </a:ln>
        </p:spPr>
        <p:txBody>
          <a:bodyPr spcFirstLastPara="1" wrap="square" lIns="68575" tIns="34275" rIns="68575" bIns="34275" anchor="t" anchorCtr="0">
            <a:normAutofit fontScale="25000" lnSpcReduction="20000"/>
          </a:bodyPr>
          <a:lstStyle/>
          <a:p>
            <a:pPr marL="0" lvl="0" indent="0" algn="ctr" rtl="0">
              <a:lnSpc>
                <a:spcPct val="115000"/>
              </a:lnSpc>
              <a:spcBef>
                <a:spcPts val="0"/>
              </a:spcBef>
              <a:spcAft>
                <a:spcPts val="1200"/>
              </a:spcAft>
              <a:buSzPct val="95389"/>
              <a:buNone/>
            </a:pPr>
            <a:r>
              <a:rPr lang="en" sz="1700" b="1">
                <a:latin typeface="Arial"/>
                <a:ea typeface="Arial"/>
                <a:cs typeface="Arial"/>
                <a:sym typeface="Arial"/>
              </a:rPr>
              <a:t>RESPUESTA GENERAL</a:t>
            </a:r>
            <a:endParaRPr>
              <a:latin typeface="Arial"/>
              <a:ea typeface="Arial"/>
              <a:cs typeface="Arial"/>
              <a:sym typeface="Arial"/>
            </a:endParaRPr>
          </a:p>
        </p:txBody>
      </p:sp>
      <p:cxnSp>
        <p:nvCxnSpPr>
          <p:cNvPr id="338" name="Google Shape;338;p34"/>
          <p:cNvCxnSpPr/>
          <p:nvPr/>
        </p:nvCxnSpPr>
        <p:spPr>
          <a:xfrm>
            <a:off x="838050" y="2129350"/>
            <a:ext cx="7467900" cy="11400"/>
          </a:xfrm>
          <a:prstGeom prst="straightConnector1">
            <a:avLst/>
          </a:prstGeom>
          <a:noFill/>
          <a:ln w="28575" cap="flat" cmpd="sng">
            <a:solidFill>
              <a:schemeClr val="dk2"/>
            </a:solidFill>
            <a:prstDash val="solid"/>
            <a:round/>
            <a:headEnd type="none" w="sm" len="sm"/>
            <a:tailEnd type="none" w="sm" len="sm"/>
          </a:ln>
        </p:spPr>
      </p:cxnSp>
      <p:cxnSp>
        <p:nvCxnSpPr>
          <p:cNvPr id="339" name="Google Shape;339;p34"/>
          <p:cNvCxnSpPr/>
          <p:nvPr/>
        </p:nvCxnSpPr>
        <p:spPr>
          <a:xfrm>
            <a:off x="939350" y="3476713"/>
            <a:ext cx="7467900" cy="11400"/>
          </a:xfrm>
          <a:prstGeom prst="straightConnector1">
            <a:avLst/>
          </a:prstGeom>
          <a:noFill/>
          <a:ln w="28575" cap="flat" cmpd="sng">
            <a:solidFill>
              <a:schemeClr val="dk2"/>
            </a:solidFill>
            <a:prstDash val="solid"/>
            <a:round/>
            <a:headEnd type="none" w="sm" len="sm"/>
            <a:tailEnd type="none" w="sm" len="sm"/>
          </a:ln>
        </p:spPr>
      </p:cxnSp>
      <p:cxnSp>
        <p:nvCxnSpPr>
          <p:cNvPr id="340" name="Google Shape;340;p34"/>
          <p:cNvCxnSpPr/>
          <p:nvPr/>
        </p:nvCxnSpPr>
        <p:spPr>
          <a:xfrm>
            <a:off x="4575200" y="2131463"/>
            <a:ext cx="600" cy="572400"/>
          </a:xfrm>
          <a:prstGeom prst="straightConnector1">
            <a:avLst/>
          </a:prstGeom>
          <a:noFill/>
          <a:ln w="28575" cap="flat" cmpd="sng">
            <a:solidFill>
              <a:schemeClr val="dk2"/>
            </a:solidFill>
            <a:prstDash val="solid"/>
            <a:round/>
            <a:headEnd type="none" w="sm" len="sm"/>
            <a:tailEnd type="none" w="sm" len="sm"/>
          </a:ln>
        </p:spPr>
      </p:cxnSp>
      <p:cxnSp>
        <p:nvCxnSpPr>
          <p:cNvPr id="341" name="Google Shape;341;p34"/>
          <p:cNvCxnSpPr/>
          <p:nvPr/>
        </p:nvCxnSpPr>
        <p:spPr>
          <a:xfrm>
            <a:off x="4575200" y="2465263"/>
            <a:ext cx="600" cy="572400"/>
          </a:xfrm>
          <a:prstGeom prst="straightConnector1">
            <a:avLst/>
          </a:prstGeom>
          <a:noFill/>
          <a:ln w="28575" cap="flat" cmpd="sng">
            <a:solidFill>
              <a:schemeClr val="dk2"/>
            </a:solidFill>
            <a:prstDash val="solid"/>
            <a:round/>
            <a:headEnd type="none" w="sm" len="sm"/>
            <a:tailEnd type="none" w="sm" len="sm"/>
          </a:ln>
        </p:spPr>
      </p:cxnSp>
      <p:pic>
        <p:nvPicPr>
          <p:cNvPr id="342" name="Google Shape;342;p34"/>
          <p:cNvPicPr preferRelativeResize="0"/>
          <p:nvPr/>
        </p:nvPicPr>
        <p:blipFill rotWithShape="1">
          <a:blip r:embed="rId3">
            <a:alphaModFix/>
          </a:blip>
          <a:srcRect/>
          <a:stretch/>
        </p:blipFill>
        <p:spPr>
          <a:xfrm>
            <a:off x="1252925" y="1180600"/>
            <a:ext cx="663514" cy="831300"/>
          </a:xfrm>
          <a:prstGeom prst="rect">
            <a:avLst/>
          </a:prstGeom>
          <a:noFill/>
          <a:ln>
            <a:noFill/>
          </a:ln>
        </p:spPr>
      </p:pic>
      <p:pic>
        <p:nvPicPr>
          <p:cNvPr id="343" name="Google Shape;343;p34"/>
          <p:cNvPicPr preferRelativeResize="0"/>
          <p:nvPr/>
        </p:nvPicPr>
        <p:blipFill rotWithShape="1">
          <a:blip r:embed="rId4">
            <a:alphaModFix/>
          </a:blip>
          <a:srcRect l="19057" r="19168"/>
          <a:stretch/>
        </p:blipFill>
        <p:spPr>
          <a:xfrm>
            <a:off x="7408431" y="1164450"/>
            <a:ext cx="784536" cy="831300"/>
          </a:xfrm>
          <a:prstGeom prst="rect">
            <a:avLst/>
          </a:prstGeom>
          <a:noFill/>
          <a:ln>
            <a:noFill/>
          </a:ln>
        </p:spPr>
      </p:pic>
      <p:cxnSp>
        <p:nvCxnSpPr>
          <p:cNvPr id="344" name="Google Shape;344;p34"/>
          <p:cNvCxnSpPr/>
          <p:nvPr/>
        </p:nvCxnSpPr>
        <p:spPr>
          <a:xfrm>
            <a:off x="4575950" y="3473938"/>
            <a:ext cx="600" cy="572400"/>
          </a:xfrm>
          <a:prstGeom prst="straightConnector1">
            <a:avLst/>
          </a:prstGeom>
          <a:noFill/>
          <a:ln w="28575" cap="flat" cmpd="sng">
            <a:solidFill>
              <a:schemeClr val="dk2"/>
            </a:solidFill>
            <a:prstDash val="solid"/>
            <a:round/>
            <a:headEnd type="none" w="sm" len="sm"/>
            <a:tailEnd type="none" w="sm" len="sm"/>
          </a:ln>
        </p:spPr>
      </p:cxnSp>
      <p:cxnSp>
        <p:nvCxnSpPr>
          <p:cNvPr id="345" name="Google Shape;345;p34"/>
          <p:cNvCxnSpPr/>
          <p:nvPr/>
        </p:nvCxnSpPr>
        <p:spPr>
          <a:xfrm>
            <a:off x="4575950" y="3692138"/>
            <a:ext cx="600" cy="572400"/>
          </a:xfrm>
          <a:prstGeom prst="straightConnector1">
            <a:avLst/>
          </a:prstGeom>
          <a:noFill/>
          <a:ln w="28575" cap="flat" cmpd="sng">
            <a:solidFill>
              <a:schemeClr val="dk2"/>
            </a:solidFill>
            <a:prstDash val="solid"/>
            <a:round/>
            <a:headEnd type="none" w="sm" len="sm"/>
            <a:tailEnd type="none" w="sm" len="sm"/>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5"/>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Puntos Clave de los Videos</a:t>
            </a:r>
            <a:endParaRPr>
              <a:latin typeface="Arial"/>
              <a:ea typeface="Arial"/>
              <a:cs typeface="Arial"/>
              <a:sym typeface="Arial"/>
            </a:endParaRPr>
          </a:p>
        </p:txBody>
      </p:sp>
      <p:sp>
        <p:nvSpPr>
          <p:cNvPr id="351" name="Google Shape;351;p35"/>
          <p:cNvSpPr txBox="1">
            <a:spLocks noGrp="1"/>
          </p:cNvSpPr>
          <p:nvPr>
            <p:ph type="body" idx="1"/>
          </p:nvPr>
        </p:nvSpPr>
        <p:spPr>
          <a:xfrm>
            <a:off x="773450" y="866275"/>
            <a:ext cx="7611000" cy="3310800"/>
          </a:xfrm>
          <a:prstGeom prst="rect">
            <a:avLst/>
          </a:prstGeom>
          <a:noFill/>
          <a:ln>
            <a:noFill/>
          </a:ln>
        </p:spPr>
        <p:txBody>
          <a:bodyPr spcFirstLastPara="1" wrap="square" lIns="91425" tIns="91425" rIns="91425" bIns="128000" anchor="t" anchorCtr="0">
            <a:noAutofit/>
          </a:bodyPr>
          <a:lstStyle/>
          <a:p>
            <a:pPr marL="457200" lvl="0" indent="-323850" algn="l" rtl="0">
              <a:lnSpc>
                <a:spcPct val="100000"/>
              </a:lnSpc>
              <a:spcBef>
                <a:spcPts val="0"/>
              </a:spcBef>
              <a:spcAft>
                <a:spcPts val="0"/>
              </a:spcAft>
              <a:buClr>
                <a:schemeClr val="dk1"/>
              </a:buClr>
              <a:buSzPts val="1500"/>
              <a:buFont typeface="Arial"/>
              <a:buChar char="●"/>
            </a:pPr>
            <a:r>
              <a:rPr lang="en">
                <a:latin typeface="Arial"/>
                <a:ea typeface="Arial"/>
                <a:cs typeface="Arial"/>
                <a:sym typeface="Arial"/>
              </a:rPr>
              <a:t>Es importante entender que la inmunidad por la infección con el virus que causa la COVID-19 es diferente a la inmunidad por la vacuna contra la COVID-19.</a:t>
            </a:r>
            <a:endParaRPr>
              <a:latin typeface="Arial"/>
              <a:ea typeface="Arial"/>
              <a:cs typeface="Arial"/>
              <a:sym typeface="Arial"/>
            </a:endParaRPr>
          </a:p>
          <a:p>
            <a:pPr marL="457200" lvl="0" indent="-323850" algn="l" rtl="0">
              <a:lnSpc>
                <a:spcPct val="100000"/>
              </a:lnSpc>
              <a:spcBef>
                <a:spcPts val="1000"/>
              </a:spcBef>
              <a:spcAft>
                <a:spcPts val="0"/>
              </a:spcAft>
              <a:buClr>
                <a:schemeClr val="dk1"/>
              </a:buClr>
              <a:buSzPts val="1500"/>
              <a:buFont typeface="Arial"/>
              <a:buChar char="●"/>
            </a:pPr>
            <a:r>
              <a:rPr lang="en">
                <a:latin typeface="Arial"/>
                <a:ea typeface="Arial"/>
                <a:cs typeface="Arial"/>
                <a:sym typeface="Arial"/>
              </a:rPr>
              <a:t>La inmunidad frente al virus es variable en las distintas personas, por lo que es difícil para los expertos saber durante cuánto tiempo o en qué medida una persona estará protegida a largo plazo con futuros brotes y variantes.</a:t>
            </a:r>
            <a:endParaRPr>
              <a:latin typeface="Arial"/>
              <a:ea typeface="Arial"/>
              <a:cs typeface="Arial"/>
              <a:sym typeface="Arial"/>
            </a:endParaRPr>
          </a:p>
          <a:p>
            <a:pPr marL="457200" lvl="0" indent="-323850" algn="l" rtl="0">
              <a:lnSpc>
                <a:spcPct val="100000"/>
              </a:lnSpc>
              <a:spcBef>
                <a:spcPts val="1000"/>
              </a:spcBef>
              <a:spcAft>
                <a:spcPts val="0"/>
              </a:spcAft>
              <a:buClr>
                <a:schemeClr val="dk1"/>
              </a:buClr>
              <a:buSzPts val="1500"/>
              <a:buFont typeface="Arial"/>
              <a:buChar char="●"/>
            </a:pPr>
            <a:r>
              <a:rPr lang="en">
                <a:latin typeface="Arial"/>
                <a:ea typeface="Arial"/>
                <a:cs typeface="Arial"/>
                <a:sym typeface="Arial"/>
              </a:rPr>
              <a:t>Se ha estudiado la inmunidad por recibir la vacuna COVID-19 y se seguirá observando.</a:t>
            </a:r>
            <a:endParaRPr>
              <a:latin typeface="Arial"/>
              <a:ea typeface="Arial"/>
              <a:cs typeface="Arial"/>
              <a:sym typeface="Arial"/>
            </a:endParaRPr>
          </a:p>
          <a:p>
            <a:pPr marL="457200" lvl="0" indent="-323850" algn="l" rtl="0">
              <a:lnSpc>
                <a:spcPct val="100000"/>
              </a:lnSpc>
              <a:spcBef>
                <a:spcPts val="1000"/>
              </a:spcBef>
              <a:spcAft>
                <a:spcPts val="0"/>
              </a:spcAft>
              <a:buClr>
                <a:schemeClr val="dk1"/>
              </a:buClr>
              <a:buSzPts val="1500"/>
              <a:buFont typeface="Arial"/>
              <a:buChar char="●"/>
            </a:pPr>
            <a:r>
              <a:rPr lang="en">
                <a:latin typeface="Arial"/>
                <a:ea typeface="Arial"/>
                <a:cs typeface="Arial"/>
                <a:sym typeface="Arial"/>
              </a:rPr>
              <a:t>Vacunarse después de tener COVID-19 ofrece aún más protección porque refuerza la respuesta inmunitaria de las células B y de las células T.</a:t>
            </a:r>
            <a:endParaRPr>
              <a:latin typeface="Arial"/>
              <a:ea typeface="Arial"/>
              <a:cs typeface="Arial"/>
              <a:sym typeface="Arial"/>
            </a:endParaRPr>
          </a:p>
          <a:p>
            <a:pPr marL="457200" lvl="0" indent="-323850" algn="l" rtl="0">
              <a:lnSpc>
                <a:spcPct val="100000"/>
              </a:lnSpc>
              <a:spcBef>
                <a:spcPts val="1000"/>
              </a:spcBef>
              <a:spcAft>
                <a:spcPts val="0"/>
              </a:spcAft>
              <a:buClr>
                <a:schemeClr val="dk1"/>
              </a:buClr>
              <a:buSzPts val="1500"/>
              <a:buFont typeface="Arial"/>
              <a:buChar char="●"/>
            </a:pPr>
            <a:r>
              <a:rPr lang="en">
                <a:latin typeface="Arial"/>
                <a:ea typeface="Arial"/>
                <a:cs typeface="Arial"/>
                <a:sym typeface="Arial"/>
              </a:rPr>
              <a:t>Es importante que las personas que han tenido COVID-19 sigan        vacunándose para reducir el riesgo de reinfección con la misma                   variante o con otras diferentes.</a:t>
            </a:r>
            <a:endParaRPr>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6"/>
          <p:cNvSpPr txBox="1">
            <a:spLocks noGrp="1"/>
          </p:cNvSpPr>
          <p:nvPr>
            <p:ph type="body" idx="1"/>
          </p:nvPr>
        </p:nvSpPr>
        <p:spPr>
          <a:xfrm>
            <a:off x="909200" y="900075"/>
            <a:ext cx="7464000" cy="3318600"/>
          </a:xfrm>
          <a:prstGeom prst="rect">
            <a:avLst/>
          </a:prstGeom>
          <a:noFill/>
          <a:ln>
            <a:noFill/>
          </a:ln>
        </p:spPr>
        <p:txBody>
          <a:bodyPr spcFirstLastPara="1" wrap="square" lIns="68575" tIns="34275" rIns="68575" bIns="34275" anchor="t" anchorCtr="0">
            <a:normAutofit/>
          </a:bodyPr>
          <a:lstStyle/>
          <a:p>
            <a:pPr marL="457200" lvl="0" indent="-349250" algn="l" rtl="0">
              <a:lnSpc>
                <a:spcPct val="100000"/>
              </a:lnSpc>
              <a:spcBef>
                <a:spcPts val="800"/>
              </a:spcBef>
              <a:spcAft>
                <a:spcPts val="0"/>
              </a:spcAft>
              <a:buSzPts val="1900"/>
              <a:buChar char="●"/>
            </a:pPr>
            <a:r>
              <a:rPr lang="en" sz="1900" dirty="0">
                <a:latin typeface="Arial"/>
                <a:ea typeface="Arial"/>
                <a:cs typeface="Arial"/>
                <a:sym typeface="Arial"/>
              </a:rPr>
              <a:t>Muchas personas no se han vacunado y no les preocupa enfermar con COVID-19, incluso con las nuevas variantes.</a:t>
            </a:r>
            <a:endParaRPr sz="1900" dirty="0">
              <a:latin typeface="Arial"/>
              <a:ea typeface="Arial"/>
              <a:cs typeface="Arial"/>
              <a:sym typeface="Arial"/>
            </a:endParaRPr>
          </a:p>
          <a:p>
            <a:pPr marL="457200" lvl="0" indent="-349250" algn="l" rtl="0">
              <a:lnSpc>
                <a:spcPct val="100000"/>
              </a:lnSpc>
              <a:spcBef>
                <a:spcPts val="1000"/>
              </a:spcBef>
              <a:spcAft>
                <a:spcPts val="0"/>
              </a:spcAft>
              <a:buSzPts val="1900"/>
              <a:buChar char="●"/>
            </a:pPr>
            <a:r>
              <a:rPr lang="en" sz="1900" dirty="0">
                <a:latin typeface="Arial"/>
                <a:ea typeface="Arial"/>
                <a:cs typeface="Arial"/>
                <a:sym typeface="Arial"/>
              </a:rPr>
              <a:t>Escuche a los expertos en sanidad y salud pública sobre:</a:t>
            </a:r>
            <a:endParaRPr sz="1900" dirty="0">
              <a:latin typeface="Arial"/>
              <a:ea typeface="Arial"/>
              <a:cs typeface="Arial"/>
              <a:sym typeface="Arial"/>
            </a:endParaRPr>
          </a:p>
          <a:p>
            <a:pPr marL="914400" lvl="1" indent="-349250" algn="l" rtl="0">
              <a:lnSpc>
                <a:spcPct val="100000"/>
              </a:lnSpc>
              <a:spcBef>
                <a:spcPts val="1000"/>
              </a:spcBef>
              <a:spcAft>
                <a:spcPts val="0"/>
              </a:spcAft>
              <a:buSzPts val="1900"/>
              <a:buFont typeface="Arial"/>
              <a:buChar char="○"/>
            </a:pPr>
            <a:r>
              <a:rPr lang="en" sz="1900" dirty="0">
                <a:latin typeface="Arial"/>
                <a:ea typeface="Arial"/>
                <a:cs typeface="Arial"/>
                <a:sym typeface="Arial"/>
              </a:rPr>
              <a:t>Sopesar los riesgos desconocidos de la infección por COVID-19 frente a los efectos secundarios leves conocidos y los raros efectos secundarios graves tratables.</a:t>
            </a:r>
            <a:endParaRPr sz="1900" dirty="0">
              <a:latin typeface="Arial"/>
              <a:ea typeface="Arial"/>
              <a:cs typeface="Arial"/>
              <a:sym typeface="Arial"/>
            </a:endParaRPr>
          </a:p>
          <a:p>
            <a:pPr marL="914400" lvl="0" indent="0" algn="l" rtl="0">
              <a:lnSpc>
                <a:spcPct val="100000"/>
              </a:lnSpc>
              <a:spcBef>
                <a:spcPts val="800"/>
              </a:spcBef>
              <a:spcAft>
                <a:spcPts val="0"/>
              </a:spcAft>
              <a:buSzPts val="1500"/>
              <a:buNone/>
            </a:pPr>
            <a:endParaRPr sz="600" dirty="0">
              <a:latin typeface="Arial"/>
              <a:ea typeface="Arial"/>
              <a:cs typeface="Arial"/>
              <a:sym typeface="Arial"/>
            </a:endParaRPr>
          </a:p>
          <a:p>
            <a:pPr marL="914400" lvl="1" indent="-349250" algn="l" rtl="0">
              <a:lnSpc>
                <a:spcPct val="90000"/>
              </a:lnSpc>
              <a:spcBef>
                <a:spcPts val="400"/>
              </a:spcBef>
              <a:spcAft>
                <a:spcPts val="0"/>
              </a:spcAft>
              <a:buSzPts val="1900"/>
              <a:buFont typeface="Arial"/>
              <a:buChar char="○"/>
            </a:pPr>
            <a:r>
              <a:rPr lang="en" sz="1900" dirty="0">
                <a:latin typeface="Arial"/>
                <a:ea typeface="Arial"/>
                <a:cs typeface="Arial"/>
                <a:sym typeface="Arial"/>
              </a:rPr>
              <a:t>El riesgo asociado a contagiar el virus sin saberlo a alguien que esté en riesgo o preocupado por el                     COVID-19.</a:t>
            </a:r>
            <a:endParaRPr sz="1900" dirty="0">
              <a:latin typeface="Arial"/>
              <a:ea typeface="Arial"/>
              <a:cs typeface="Arial"/>
              <a:sym typeface="Arial"/>
            </a:endParaRPr>
          </a:p>
        </p:txBody>
      </p:sp>
      <p:sp>
        <p:nvSpPr>
          <p:cNvPr id="357" name="Google Shape;357;p36"/>
          <p:cNvSpPr txBox="1">
            <a:spLocks noGrp="1"/>
          </p:cNvSpPr>
          <p:nvPr>
            <p:ph type="title"/>
          </p:nvPr>
        </p:nvSpPr>
        <p:spPr>
          <a:xfrm>
            <a:off x="280125" y="273850"/>
            <a:ext cx="8772300" cy="522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430"/>
              <a:buNone/>
            </a:pPr>
            <a:r>
              <a:rPr lang="en" sz="2330">
                <a:latin typeface="Arial"/>
                <a:ea typeface="Arial"/>
                <a:cs typeface="Arial"/>
                <a:sym typeface="Arial"/>
              </a:rPr>
              <a:t>Preocupación por la Obtención de COVID-19 y la Vacunación</a:t>
            </a:r>
            <a:endParaRPr sz="233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37" descr="El doctor Ilan Shapiro sobre por qué NO posponer la vacuna contra COVID.&#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10;&#10;También puedes enviar un mensaje de texto con tu código postal a VACUNA (822862).&#10;&#10;Las vacunas son gratuitas y están disponibles para cualquier persona de 5 años en adelante en los EE. UU., independientemente de su estatus migratorio o seguro.&#10;&#10;Sigue a Greater Than COVID en:&#10;Facebook: http://www.facebook.com/WeAreGreaterThanCOVID&#10;Twitter: http://www.twitter.com/greaterthanCV19&#10;Instagram: http://instagram.com/wearegreaterthancovid&#10;Pinterest: https://www.pinterest.com/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Hoy, hay mucha gente dice bueno, es que yo no me quiero esperar para ver digo porque más gente se la ponga para ver qué pasa en este momento. Ya hemos dado cientos de millones de vacunas aquí en Estados Unidos, y nos ha ido muy bien, muy bien, y es cuando les platico miren, si nos ha ido bien, ya no hay que esperarnos porque ya se puso mucha gente, algo que estaría raro lo habíamos detectado y muy importantemente. Sí hay algunos efectos que nosotros tenemos al momento de tener la vacuna, que es un poquito en el dolor del brazo, enrojecimiento, nos vamos sentir mal, un poquito de fiebre, un poquito de malestar de los huesos. &#10;&#10;Todo eso durante 12 a 24 horas en la mayoría de los casos, la segunda ronda un poquito más exagerado que eso, pero ya. Tengo muchos pacientes que vivieron el COVID 19 y me dicen &quot;oye doctor, ya, pero es que yo prefiero cien mil veces ahora si el efecto secundario de la vacuna que volver a pasar el COVID 19&quot; y la ventaja de esto es que con la vacuna esto es lo que estamos sintiendo, es nada más que nuestro cuerpo está respondiendo y creando anticuerpos. &#10;&#10;--&#10;&#10;Today, many people say well, I want to wait and see more people get [the vaccine] to see what happens to them. We have already given hundreds of millions of vaccines here in the United States, and we have done very well, very well, and that's when I tell them, look, if we have done so well, you shouldn’t wait longer [to get vaccinated] because many people have already gotten it. If something strange happened, it would be the upmost importance and we [would] have detected it. Yes, there are some effects that we have at the time of having the vaccine, which is a little pain in the arm, redness, we will feel bad, a little fever, a little discomfort of the bones. &#10;&#10;It all happens over 12 to 24 hours in most cases, the second round a little more intense than that, but that's it. I have many patients who experienced COVID 19 and they tell me &quot;hey doctor, I prefer a hundred thousand times over to have to heal with the side effect of the vaccine than to have COVID 19 again.&quot; And the good part of the side effects from the vaccine that we are feeling, it is nothing more than our body is responding and creating antibodies." title="¿Por qué no deberías esperar para recibir la vacuna contra el COVID? Ilan Shapiro, MD">
            <a:hlinkClick r:id="rId3"/>
          </p:cNvPr>
          <p:cNvPicPr preferRelativeResize="0"/>
          <p:nvPr/>
        </p:nvPicPr>
        <p:blipFill rotWithShape="1">
          <a:blip r:embed="rId4">
            <a:alphaModFix/>
          </a:blip>
          <a:srcRect/>
          <a:stretch/>
        </p:blipFill>
        <p:spPr>
          <a:xfrm>
            <a:off x="2286000" y="560275"/>
            <a:ext cx="4572000" cy="3429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38" descr="La doctora Ana G. Cepin habla sobre cómo las vacunas contra COVID te protegen a tí y a los demás.&#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Todo el mundo debe de vacunarse, aunque seas una persona sana, una persona joven, como quiera, posiblemente puedes tener una infección severa con COVID y no eres nada más tú. Si vives con otra persona, puedes infectar a otra persona, aunque tu seas una persona joven y saludable, si tienes COVID y se lo das a tu abuela o tu abuelo, eso puede ser algo bien desastroso. Así es que el que uno sea joven y saludable no es un motivo para no vacunarse. &#10;&#10;--&#10;&#10;Everyone should be vaccinated, even if you are a healthy person, a young person, it doesn’t matter, you could possibly have a severe infection with COVID and it is not just you. If you live with another person, you can infect that person, even if you are a young and healthy person. If you have COVID and you can give it to your grandmother or your grandfather, that can be a very disastrous thing. So just being young and healthy is not a reason to not get vaccinated." title="Si no estoy preocupado por contraer el COVID, ¿por qué debería vacunarme? Ana G. Cepin, MD">
            <a:hlinkClick r:id="rId3"/>
          </p:cNvPr>
          <p:cNvPicPr preferRelativeResize="0"/>
          <p:nvPr/>
        </p:nvPicPr>
        <p:blipFill rotWithShape="1">
          <a:blip r:embed="rId4">
            <a:alphaModFix/>
          </a:blip>
          <a:srcRect/>
          <a:stretch/>
        </p:blipFill>
        <p:spPr>
          <a:xfrm>
            <a:off x="2286000" y="461725"/>
            <a:ext cx="4572000" cy="3429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39" descr="La doctora Susana Morales habla sobre por qué todos se benefician de recibir la vacuna contra COVID, incluso si eres joven y saludable.&#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Mucha gente, por ejemplo, me han dicho yo soy joven, tengo nada más de 20 años. Y es verdad. Los jóvenes tienen menos riesgo de complicaciones de COVID. Pero se han muerto jóvenes de COVID. Han muerto niños de COVID. El otro día una señora guardia en el hospital me dijo “Oh, yo vi que tú estaba hablando de la vacuna en la computadora. Yo nunca te había dicho que mi nieto de cinco años fue el primer niño que murió de COVID en Nueva York”.&#10; &#10;Y me sorprendí y me…. me atacó el alma porque esta señora me ha ayudado con tantos pacientes que han tenido varios problemas y ella muy, muy, muy dulce. Y a ella también le dio COVID y ella sobrevivió. Uno nunca sabe quién va a ser el que cae. Y esa idea que a mí no me va a pasar, no es verdad. Pero uno no se vacuna solamente para uno mismo. Uno se vacuna por la gente a su alrededor, para su familia, para sus amistades. Porque uno no sabe si uno se contagia en los días antes de síntomas. Uno es más contagioso. Eso es otra cosa mala de COVID que en el tiempo asintomático es que uno puede contagiar a mami, puede contagiar a abuela y entonces ellos pueden caer.&#10;&#10;--&#10;&#10;Many people for example have told me that I’m young, I’m only 20 years old, and it’s true, young people are less at risk of complications from COVID. But young people have died.  Children have died from COVID. The other day a lady guard at the hospital said to me, &quot;Oh, I saw that you were talking about the vaccine on the computer. I never told you that my five-year-old grandson was the first child to die from COVID in New York.&quot;&#10;&#10;And I was surprised, and it attacked my soul because this lady has helped me with so many patients who have had various problems and she is very, very sweet. And she also got COVID but she survived. You never know who will be the one to get infected. And this idea that it won’t happen to me is not true. But you don’t just get vaccinated for yourself. You get vaccinated for the people around you, for your family, for your friends. Because you never know. If you are infected, in the days before you show symptoms you are more contagious. That is another bad thing about COVID, that in that asymptomatic time you can infect mommy, you can infect grandmother and they can get sick." title="Si soy joven y saludable, ¿por qué debería vacunarme contra el COVID? Susana Morales, MD">
            <a:hlinkClick r:id="rId3"/>
          </p:cNvPr>
          <p:cNvPicPr preferRelativeResize="0"/>
          <p:nvPr/>
        </p:nvPicPr>
        <p:blipFill rotWithShape="1">
          <a:blip r:embed="rId4">
            <a:alphaModFix/>
          </a:blip>
          <a:srcRect/>
          <a:stretch/>
        </p:blipFill>
        <p:spPr>
          <a:xfrm>
            <a:off x="2286000" y="406050"/>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solidFill>
                  <a:srgbClr val="036080"/>
                </a:solidFill>
              </a:rPr>
              <a:t>COVID-19 Medidas de Prevención </a:t>
            </a:r>
            <a:endParaRPr>
              <a:solidFill>
                <a:srgbClr val="036080"/>
              </a:solidFill>
            </a:endParaRPr>
          </a:p>
        </p:txBody>
      </p:sp>
      <p:sp>
        <p:nvSpPr>
          <p:cNvPr id="114" name="Google Shape;114;p4"/>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endParaRPr sz="1400">
              <a:solidFill>
                <a:schemeClr val="accent2"/>
              </a:solidFill>
            </a:endParaRPr>
          </a:p>
          <a:p>
            <a:pPr marL="0" lvl="0" indent="0" algn="ctr" rtl="0">
              <a:spcBef>
                <a:spcPts val="0"/>
              </a:spcBef>
              <a:spcAft>
                <a:spcPts val="0"/>
              </a:spcAft>
              <a:buClr>
                <a:schemeClr val="dk1"/>
              </a:buClr>
              <a:buSzPts val="1100"/>
              <a:buFont typeface="Arial"/>
              <a:buNone/>
            </a:pPr>
            <a:r>
              <a:rPr lang="en" sz="1400">
                <a:solidFill>
                  <a:schemeClr val="accent2"/>
                </a:solidFill>
              </a:rPr>
              <a:t>Se necesitan múltiples herramientas para mitigar el COVID-19</a:t>
            </a:r>
            <a:endParaRPr sz="1400">
              <a:solidFill>
                <a:schemeClr val="accent2"/>
              </a:solidFill>
            </a:endParaRPr>
          </a:p>
          <a:p>
            <a:pPr marL="0" lvl="0" indent="0" algn="ctr" rtl="0">
              <a:lnSpc>
                <a:spcPct val="100000"/>
              </a:lnSpc>
              <a:spcBef>
                <a:spcPts val="0"/>
              </a:spcBef>
              <a:spcAft>
                <a:spcPts val="0"/>
              </a:spcAft>
              <a:buSzPts val="2800"/>
              <a:buNone/>
            </a:pPr>
            <a:endParaRPr sz="1400">
              <a:solidFill>
                <a:srgbClr val="FFC843"/>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0"/>
          <p:cNvSpPr txBox="1">
            <a:spLocks noGrp="1"/>
          </p:cNvSpPr>
          <p:nvPr>
            <p:ph type="body" idx="1"/>
          </p:nvPr>
        </p:nvSpPr>
        <p:spPr>
          <a:xfrm>
            <a:off x="880265" y="1021050"/>
            <a:ext cx="7464000" cy="31014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800"/>
              </a:spcBef>
              <a:spcAft>
                <a:spcPts val="0"/>
              </a:spcAft>
              <a:buSzPts val="1500"/>
              <a:buNone/>
            </a:pPr>
            <a:r>
              <a:rPr lang="en" sz="1800" dirty="0"/>
              <a:t>La infección por COVID-19 tiene más riesgos que la vacunación por COVID-19. Piensa en algunos de estos riesgos. Algunos podrían ser:</a:t>
            </a:r>
            <a:endParaRPr sz="1800" dirty="0"/>
          </a:p>
          <a:p>
            <a:pPr marL="914400" lvl="1" indent="-349250" algn="l" rtl="0">
              <a:lnSpc>
                <a:spcPct val="90000"/>
              </a:lnSpc>
              <a:spcBef>
                <a:spcPts val="1000"/>
              </a:spcBef>
              <a:spcAft>
                <a:spcPts val="0"/>
              </a:spcAft>
              <a:buSzPts val="1900"/>
              <a:buChar char="○"/>
            </a:pPr>
            <a:r>
              <a:rPr lang="en" b="1" dirty="0"/>
              <a:t>Financieros - </a:t>
            </a:r>
            <a:r>
              <a:rPr lang="en" dirty="0"/>
              <a:t>pérdida de trabajo debido a la enfermedad o al hecho de que uno o varios miembros de la familia enfermen, facturas médicas.</a:t>
            </a:r>
            <a:endParaRPr dirty="0"/>
          </a:p>
          <a:p>
            <a:pPr marL="914400" lvl="1" indent="-349250" algn="l" rtl="0">
              <a:lnSpc>
                <a:spcPct val="90000"/>
              </a:lnSpc>
              <a:spcBef>
                <a:spcPts val="1000"/>
              </a:spcBef>
              <a:spcAft>
                <a:spcPts val="0"/>
              </a:spcAft>
              <a:buSzPts val="1900"/>
              <a:buChar char="○"/>
            </a:pPr>
            <a:r>
              <a:rPr lang="en" b="1" dirty="0"/>
              <a:t>Físico - </a:t>
            </a:r>
            <a:r>
              <a:rPr lang="en" dirty="0"/>
              <a:t>síntomas duraderos, COVID largo</a:t>
            </a:r>
            <a:endParaRPr dirty="0"/>
          </a:p>
          <a:p>
            <a:pPr marL="914400" lvl="1" indent="-349250" algn="l" rtl="0">
              <a:lnSpc>
                <a:spcPct val="90000"/>
              </a:lnSpc>
              <a:spcBef>
                <a:spcPts val="1000"/>
              </a:spcBef>
              <a:spcAft>
                <a:spcPts val="0"/>
              </a:spcAft>
              <a:buSzPts val="1900"/>
              <a:buChar char="○"/>
            </a:pPr>
            <a:r>
              <a:rPr lang="en" b="1" dirty="0"/>
              <a:t>Social- f</a:t>
            </a:r>
            <a:r>
              <a:rPr lang="en" dirty="0"/>
              <a:t>altar a actividades o compromisos, infectar a otra persona que tiene mayor riesgo </a:t>
            </a:r>
            <a:endParaRPr dirty="0"/>
          </a:p>
          <a:p>
            <a:pPr marL="914400" lvl="1" indent="-349250" algn="l" rtl="0">
              <a:lnSpc>
                <a:spcPct val="90000"/>
              </a:lnSpc>
              <a:spcBef>
                <a:spcPts val="1000"/>
              </a:spcBef>
              <a:spcAft>
                <a:spcPts val="0"/>
              </a:spcAft>
              <a:buSzPts val="1900"/>
              <a:buChar char="○"/>
            </a:pPr>
            <a:r>
              <a:rPr lang="en" b="1" dirty="0"/>
              <a:t>Emocional- </a:t>
            </a:r>
            <a:r>
              <a:rPr lang="en" dirty="0"/>
              <a:t>estrés por cualquiera de los anteriores</a:t>
            </a:r>
            <a:endParaRPr dirty="0"/>
          </a:p>
        </p:txBody>
      </p:sp>
      <p:sp>
        <p:nvSpPr>
          <p:cNvPr id="378" name="Google Shape;378;p40"/>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Puntos Clave de los Videos</a:t>
            </a:r>
            <a:endParaRPr>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1"/>
          <p:cNvSpPr txBox="1">
            <a:spLocks noGrp="1"/>
          </p:cNvSpPr>
          <p:nvPr>
            <p:ph type="body" idx="1"/>
          </p:nvPr>
        </p:nvSpPr>
        <p:spPr>
          <a:xfrm>
            <a:off x="840000" y="1244500"/>
            <a:ext cx="7464000" cy="2406300"/>
          </a:xfrm>
          <a:prstGeom prst="rect">
            <a:avLst/>
          </a:prstGeom>
          <a:noFill/>
          <a:ln>
            <a:noFill/>
          </a:ln>
        </p:spPr>
        <p:txBody>
          <a:bodyPr spcFirstLastPara="1" wrap="square" lIns="68575" tIns="34275" rIns="68575" bIns="34275" anchor="t" anchorCtr="0">
            <a:normAutofit fontScale="92500" lnSpcReduction="10000"/>
          </a:bodyPr>
          <a:lstStyle/>
          <a:p>
            <a:pPr marL="0" lvl="0" indent="0" algn="l" rtl="0">
              <a:lnSpc>
                <a:spcPct val="100000"/>
              </a:lnSpc>
              <a:spcBef>
                <a:spcPts val="800"/>
              </a:spcBef>
              <a:spcAft>
                <a:spcPts val="0"/>
              </a:spcAft>
              <a:buSzPts val="1500"/>
              <a:buNone/>
            </a:pPr>
            <a:r>
              <a:rPr lang="en" sz="2000"/>
              <a:t>Sabemos que las vacunas COVID-19 no previenen el 100% de las infecciones, pero las infecciones después de la vacunación son menos:</a:t>
            </a:r>
            <a:endParaRPr sz="2000"/>
          </a:p>
          <a:p>
            <a:pPr marL="914400" lvl="1" indent="-355600" algn="l" rtl="0">
              <a:lnSpc>
                <a:spcPct val="90000"/>
              </a:lnSpc>
              <a:spcBef>
                <a:spcPts val="1000"/>
              </a:spcBef>
              <a:spcAft>
                <a:spcPts val="0"/>
              </a:spcAft>
              <a:buSzPts val="2000"/>
              <a:buChar char="○"/>
            </a:pPr>
            <a:r>
              <a:rPr lang="en" sz="2000"/>
              <a:t>Ser severo </a:t>
            </a:r>
            <a:endParaRPr sz="2000"/>
          </a:p>
          <a:p>
            <a:pPr marL="914400" lvl="1" indent="-355600" algn="l" rtl="0">
              <a:lnSpc>
                <a:spcPct val="90000"/>
              </a:lnSpc>
              <a:spcBef>
                <a:spcPts val="1000"/>
              </a:spcBef>
              <a:spcAft>
                <a:spcPts val="0"/>
              </a:spcAft>
              <a:buSzPts val="2000"/>
              <a:buChar char="○"/>
            </a:pPr>
            <a:r>
              <a:rPr lang="en" sz="2000"/>
              <a:t>Requiere hospitalización </a:t>
            </a:r>
            <a:endParaRPr sz="2000"/>
          </a:p>
          <a:p>
            <a:pPr marL="914400" lvl="1" indent="-355600" algn="l" rtl="0">
              <a:lnSpc>
                <a:spcPct val="90000"/>
              </a:lnSpc>
              <a:spcBef>
                <a:spcPts val="1000"/>
              </a:spcBef>
              <a:spcAft>
                <a:spcPts val="0"/>
              </a:spcAft>
              <a:buSzPts val="2000"/>
              <a:buChar char="○"/>
            </a:pPr>
            <a:r>
              <a:rPr lang="en" sz="2000"/>
              <a:t>Resultado en COVID largo</a:t>
            </a:r>
            <a:endParaRPr sz="2000"/>
          </a:p>
          <a:p>
            <a:pPr marL="914400" lvl="1" indent="-355600" algn="l" rtl="0">
              <a:lnSpc>
                <a:spcPct val="90000"/>
              </a:lnSpc>
              <a:spcBef>
                <a:spcPts val="1000"/>
              </a:spcBef>
              <a:spcAft>
                <a:spcPts val="0"/>
              </a:spcAft>
              <a:buSzPts val="2000"/>
              <a:buChar char="○"/>
            </a:pPr>
            <a:r>
              <a:rPr lang="en" sz="2000"/>
              <a:t>Resultado en la muerte</a:t>
            </a:r>
            <a:endParaRPr sz="2000"/>
          </a:p>
        </p:txBody>
      </p:sp>
      <p:sp>
        <p:nvSpPr>
          <p:cNvPr id="384" name="Google Shape;384;p41"/>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Infección Después de la Vacunación</a:t>
            </a:r>
            <a:endParaRPr>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42"/>
          <p:cNvPicPr preferRelativeResize="0"/>
          <p:nvPr/>
        </p:nvPicPr>
        <p:blipFill rotWithShape="1">
          <a:blip r:embed="rId3">
            <a:alphaModFix/>
          </a:blip>
          <a:srcRect/>
          <a:stretch/>
        </p:blipFill>
        <p:spPr>
          <a:xfrm>
            <a:off x="6935975" y="3429000"/>
            <a:ext cx="2024050" cy="1013125"/>
          </a:xfrm>
          <a:prstGeom prst="rect">
            <a:avLst/>
          </a:prstGeom>
          <a:noFill/>
          <a:ln>
            <a:noFill/>
          </a:ln>
        </p:spPr>
      </p:pic>
      <p:sp>
        <p:nvSpPr>
          <p:cNvPr id="390" name="Google Shape;390;p42"/>
          <p:cNvSpPr txBox="1">
            <a:spLocks noGrp="1"/>
          </p:cNvSpPr>
          <p:nvPr>
            <p:ph type="body" idx="1"/>
          </p:nvPr>
        </p:nvSpPr>
        <p:spPr>
          <a:xfrm>
            <a:off x="871350" y="1025900"/>
            <a:ext cx="7401300" cy="3335700"/>
          </a:xfrm>
          <a:prstGeom prst="rect">
            <a:avLst/>
          </a:prstGeom>
          <a:noFill/>
          <a:ln>
            <a:noFill/>
          </a:ln>
        </p:spPr>
        <p:txBody>
          <a:bodyPr spcFirstLastPara="1" wrap="square" lIns="91425" tIns="91425" rIns="91425" bIns="676650" anchor="t" anchorCtr="0">
            <a:noAutofit/>
          </a:bodyPr>
          <a:lstStyle/>
          <a:p>
            <a:pPr marL="457200" lvl="0" indent="-336550" algn="l" rtl="0">
              <a:lnSpc>
                <a:spcPct val="115000"/>
              </a:lnSpc>
              <a:spcBef>
                <a:spcPts val="0"/>
              </a:spcBef>
              <a:spcAft>
                <a:spcPts val="0"/>
              </a:spcAft>
              <a:buSzPts val="1700"/>
              <a:buFont typeface="Arial"/>
              <a:buChar char="●"/>
            </a:pPr>
            <a:r>
              <a:rPr lang="en" sz="1700">
                <a:highlight>
                  <a:srgbClr val="FFFFFF"/>
                </a:highlight>
                <a:latin typeface="Arial"/>
                <a:ea typeface="Arial"/>
                <a:cs typeface="Arial"/>
                <a:sym typeface="Arial"/>
              </a:rPr>
              <a:t>Ninguna vacuna es 100% efectiva, incluso la vacuna de la gripe no es 100% efectiva. La vacuna no necesita ser 100% efectiva para ser una herramienta útil para mitigar el COVID-19.</a:t>
            </a:r>
            <a:endParaRPr sz="1700">
              <a:highlight>
                <a:srgbClr val="FFFFFF"/>
              </a:highlight>
              <a:latin typeface="Arial"/>
              <a:ea typeface="Arial"/>
              <a:cs typeface="Arial"/>
              <a:sym typeface="Arial"/>
            </a:endParaRPr>
          </a:p>
          <a:p>
            <a:pPr marL="457200" lvl="0" indent="-336550" algn="l" rtl="0">
              <a:lnSpc>
                <a:spcPct val="115000"/>
              </a:lnSpc>
              <a:spcBef>
                <a:spcPts val="1000"/>
              </a:spcBef>
              <a:spcAft>
                <a:spcPts val="0"/>
              </a:spcAft>
              <a:buSzPts val="1700"/>
              <a:buFont typeface="Arial"/>
              <a:buChar char="●"/>
            </a:pPr>
            <a:r>
              <a:rPr lang="en" sz="1700">
                <a:highlight>
                  <a:srgbClr val="FFFFFF"/>
                </a:highlight>
                <a:latin typeface="Arial"/>
                <a:ea typeface="Arial"/>
                <a:cs typeface="Arial"/>
                <a:sym typeface="Arial"/>
              </a:rPr>
              <a:t>Es importante que las personas que se vacunaron y luego recibieron COVID-19 en los ensayos clínicos no acabaron en el hospital, ni en la UCI, y no murieron a causa de COVID-19.</a:t>
            </a:r>
            <a:endParaRPr sz="1700">
              <a:highlight>
                <a:srgbClr val="FFFFFF"/>
              </a:highlight>
              <a:latin typeface="Arial"/>
              <a:ea typeface="Arial"/>
              <a:cs typeface="Arial"/>
              <a:sym typeface="Arial"/>
            </a:endParaRPr>
          </a:p>
          <a:p>
            <a:pPr marL="457200" lvl="0" indent="-336550" algn="l" rtl="0">
              <a:lnSpc>
                <a:spcPct val="115000"/>
              </a:lnSpc>
              <a:spcBef>
                <a:spcPts val="1000"/>
              </a:spcBef>
              <a:spcAft>
                <a:spcPts val="0"/>
              </a:spcAft>
              <a:buSzPts val="1700"/>
              <a:buFont typeface="Arial"/>
              <a:buChar char="●"/>
            </a:pPr>
            <a:r>
              <a:rPr lang="en" sz="1700">
                <a:highlight>
                  <a:srgbClr val="FFFFFF"/>
                </a:highlight>
                <a:latin typeface="Arial"/>
                <a:ea typeface="Arial"/>
                <a:cs typeface="Arial"/>
                <a:sym typeface="Arial"/>
              </a:rPr>
              <a:t>Vacunarse ayuda a asegurar que estarás muy protegido de ser ingresado en el hospital o de morir por COVID-19. </a:t>
            </a:r>
            <a:endParaRPr sz="1700">
              <a:highlight>
                <a:srgbClr val="FFFFFF"/>
              </a:highlight>
              <a:latin typeface="Arial"/>
              <a:ea typeface="Arial"/>
              <a:cs typeface="Arial"/>
              <a:sym typeface="Arial"/>
            </a:endParaRPr>
          </a:p>
          <a:p>
            <a:pPr marL="457200" lvl="0" indent="0" algn="l" rtl="0">
              <a:lnSpc>
                <a:spcPct val="115000"/>
              </a:lnSpc>
              <a:spcBef>
                <a:spcPts val="0"/>
              </a:spcBef>
              <a:spcAft>
                <a:spcPts val="0"/>
              </a:spcAft>
              <a:buSzPts val="1500"/>
              <a:buNone/>
            </a:pPr>
            <a:endParaRPr sz="500">
              <a:highlight>
                <a:srgbClr val="FFFFFF"/>
              </a:highlight>
              <a:latin typeface="Arial"/>
              <a:ea typeface="Arial"/>
              <a:cs typeface="Arial"/>
              <a:sym typeface="Arial"/>
            </a:endParaRPr>
          </a:p>
          <a:p>
            <a:pPr marL="0" lvl="0" indent="0" algn="l" rtl="0">
              <a:lnSpc>
                <a:spcPct val="80000"/>
              </a:lnSpc>
              <a:spcBef>
                <a:spcPts val="1000"/>
              </a:spcBef>
              <a:spcAft>
                <a:spcPts val="0"/>
              </a:spcAft>
              <a:buClr>
                <a:schemeClr val="dk1"/>
              </a:buClr>
              <a:buSzPts val="275"/>
              <a:buFont typeface="Arial"/>
              <a:buNone/>
            </a:pPr>
            <a:r>
              <a:rPr lang="en" sz="1400">
                <a:latin typeface="Arial"/>
                <a:ea typeface="Arial"/>
                <a:cs typeface="Arial"/>
                <a:sym typeface="Arial"/>
              </a:rPr>
              <a:t>Fuente:</a:t>
            </a:r>
            <a:r>
              <a:rPr lang="en" sz="1200">
                <a:latin typeface="Arial"/>
                <a:ea typeface="Arial"/>
                <a:cs typeface="Arial"/>
                <a:sym typeface="Arial"/>
              </a:rPr>
              <a:t> </a:t>
            </a:r>
            <a:r>
              <a:rPr lang="en" sz="1400" u="sng">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If you can still get COVID, why get vaccinated? Susana Morales, MD</a:t>
            </a:r>
            <a:r>
              <a:rPr lang="en">
                <a:solidFill>
                  <a:schemeClr val="dk2"/>
                </a:solidFill>
                <a:highlight>
                  <a:srgbClr val="FFFFFF"/>
                </a:highlight>
                <a:latin typeface="Arial"/>
                <a:ea typeface="Arial"/>
                <a:cs typeface="Arial"/>
                <a:sym typeface="Arial"/>
              </a:rPr>
              <a:t> </a:t>
            </a:r>
            <a:r>
              <a:rPr lang="en">
                <a:highlight>
                  <a:srgbClr val="FFFFFF"/>
                </a:highlight>
                <a:latin typeface="Arial"/>
                <a:ea typeface="Arial"/>
                <a:cs typeface="Arial"/>
                <a:sym typeface="Arial"/>
              </a:rPr>
              <a:t>                 (no disponible en Español)</a:t>
            </a:r>
            <a:endParaRPr>
              <a:highlight>
                <a:srgbClr val="FFFFFF"/>
              </a:highlight>
              <a:latin typeface="Arial"/>
              <a:ea typeface="Arial"/>
              <a:cs typeface="Arial"/>
              <a:sym typeface="Arial"/>
            </a:endParaRPr>
          </a:p>
          <a:p>
            <a:pPr marL="0" lvl="0" indent="0" algn="l" rtl="0">
              <a:lnSpc>
                <a:spcPct val="80000"/>
              </a:lnSpc>
              <a:spcBef>
                <a:spcPts val="0"/>
              </a:spcBef>
              <a:spcAft>
                <a:spcPts val="0"/>
              </a:spcAft>
              <a:buSzPts val="275"/>
              <a:buNone/>
            </a:pPr>
            <a:endParaRPr sz="1500">
              <a:latin typeface="Arial"/>
              <a:ea typeface="Arial"/>
              <a:cs typeface="Arial"/>
              <a:sym typeface="Arial"/>
            </a:endParaRPr>
          </a:p>
        </p:txBody>
      </p:sp>
      <p:sp>
        <p:nvSpPr>
          <p:cNvPr id="391" name="Google Shape;391;p4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3000"/>
              <a:buNone/>
            </a:pPr>
            <a:r>
              <a:rPr lang="en">
                <a:latin typeface="Arial"/>
                <a:ea typeface="Arial"/>
                <a:cs typeface="Arial"/>
                <a:sym typeface="Arial"/>
              </a:rPr>
              <a:t>Vacunarse Aún así Puedes Contraer COVID-19</a:t>
            </a:r>
            <a:endParaRPr>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43"/>
          <p:cNvPicPr preferRelativeResize="0"/>
          <p:nvPr/>
        </p:nvPicPr>
        <p:blipFill rotWithShape="1">
          <a:blip r:embed="rId3">
            <a:alphaModFix/>
          </a:blip>
          <a:srcRect/>
          <a:stretch/>
        </p:blipFill>
        <p:spPr>
          <a:xfrm>
            <a:off x="6935975" y="3429000"/>
            <a:ext cx="2024050" cy="1013125"/>
          </a:xfrm>
          <a:prstGeom prst="rect">
            <a:avLst/>
          </a:prstGeom>
          <a:noFill/>
          <a:ln>
            <a:noFill/>
          </a:ln>
        </p:spPr>
      </p:pic>
      <p:sp>
        <p:nvSpPr>
          <p:cNvPr id="397" name="Google Shape;397;p43"/>
          <p:cNvSpPr txBox="1">
            <a:spLocks noGrp="1"/>
          </p:cNvSpPr>
          <p:nvPr>
            <p:ph type="body" idx="1"/>
          </p:nvPr>
        </p:nvSpPr>
        <p:spPr>
          <a:xfrm>
            <a:off x="535575" y="1223850"/>
            <a:ext cx="8255700" cy="3012000"/>
          </a:xfrm>
          <a:prstGeom prst="rect">
            <a:avLst/>
          </a:prstGeom>
          <a:noFill/>
          <a:ln>
            <a:noFill/>
          </a:ln>
        </p:spPr>
        <p:txBody>
          <a:bodyPr spcFirstLastPara="1" wrap="square" lIns="91425" tIns="91425" rIns="91425" bIns="676650" anchor="t" anchorCtr="0">
            <a:noAutofit/>
          </a:bodyPr>
          <a:lstStyle/>
          <a:p>
            <a:pPr marL="457200" lvl="0" indent="-336550" algn="l" rtl="0">
              <a:lnSpc>
                <a:spcPct val="115000"/>
              </a:lnSpc>
              <a:spcBef>
                <a:spcPts val="0"/>
              </a:spcBef>
              <a:spcAft>
                <a:spcPts val="0"/>
              </a:spcAft>
              <a:buSzPts val="1700"/>
              <a:buFont typeface="Arial"/>
              <a:buChar char="●"/>
            </a:pPr>
            <a:r>
              <a:rPr lang="en" sz="1700">
                <a:highlight>
                  <a:srgbClr val="FFFFFF"/>
                </a:highlight>
                <a:latin typeface="Arial"/>
                <a:ea typeface="Arial"/>
                <a:cs typeface="Arial"/>
                <a:sym typeface="Arial"/>
              </a:rPr>
              <a:t>Los niños pueden infectarse con COVID-19 al igual que los adultos y pueden:</a:t>
            </a:r>
            <a:endParaRPr sz="1700">
              <a:highlight>
                <a:srgbClr val="FFFFFF"/>
              </a:highlight>
              <a:latin typeface="Arial"/>
              <a:ea typeface="Arial"/>
              <a:cs typeface="Arial"/>
              <a:sym typeface="Arial"/>
            </a:endParaRPr>
          </a:p>
          <a:p>
            <a:pPr marL="914400" lvl="1" indent="-336550" algn="l" rtl="0">
              <a:lnSpc>
                <a:spcPct val="115000"/>
              </a:lnSpc>
              <a:spcBef>
                <a:spcPts val="1000"/>
              </a:spcBef>
              <a:spcAft>
                <a:spcPts val="0"/>
              </a:spcAft>
              <a:buClr>
                <a:schemeClr val="dk1"/>
              </a:buClr>
              <a:buSzPts val="1700"/>
              <a:buFont typeface="Arial"/>
              <a:buChar char="○"/>
            </a:pPr>
            <a:r>
              <a:rPr lang="en" sz="1700">
                <a:highlight>
                  <a:srgbClr val="FFFFFF"/>
                </a:highlight>
                <a:latin typeface="Arial"/>
                <a:ea typeface="Arial"/>
                <a:cs typeface="Arial"/>
                <a:sym typeface="Arial"/>
              </a:rPr>
              <a:t>Enfermarse gravemente de COVID-19.</a:t>
            </a:r>
            <a:endParaRPr sz="1700">
              <a:highlight>
                <a:srgbClr val="FFFFFF"/>
              </a:highlight>
              <a:latin typeface="Arial"/>
              <a:ea typeface="Arial"/>
              <a:cs typeface="Arial"/>
              <a:sym typeface="Arial"/>
            </a:endParaRPr>
          </a:p>
          <a:p>
            <a:pPr marL="914400" lvl="1" indent="-336550" algn="l" rtl="0">
              <a:lnSpc>
                <a:spcPct val="115000"/>
              </a:lnSpc>
              <a:spcBef>
                <a:spcPts val="0"/>
              </a:spcBef>
              <a:spcAft>
                <a:spcPts val="0"/>
              </a:spcAft>
              <a:buClr>
                <a:schemeClr val="dk1"/>
              </a:buClr>
              <a:buSzPts val="1700"/>
              <a:buFont typeface="Arial"/>
              <a:buChar char="○"/>
            </a:pPr>
            <a:r>
              <a:rPr lang="en" sz="1700">
                <a:highlight>
                  <a:srgbClr val="FFFFFF"/>
                </a:highlight>
                <a:latin typeface="Arial"/>
                <a:ea typeface="Arial"/>
                <a:cs typeface="Arial"/>
                <a:sym typeface="Arial"/>
              </a:rPr>
              <a:t>Tienen problemas de salud a corto y largo plazo por culpa de COVID-19.</a:t>
            </a:r>
            <a:endParaRPr sz="1700">
              <a:highlight>
                <a:srgbClr val="FFFFFF"/>
              </a:highlight>
              <a:latin typeface="Arial"/>
              <a:ea typeface="Arial"/>
              <a:cs typeface="Arial"/>
              <a:sym typeface="Arial"/>
            </a:endParaRPr>
          </a:p>
          <a:p>
            <a:pPr marL="914400" lvl="1" indent="-336550" algn="l" rtl="0">
              <a:lnSpc>
                <a:spcPct val="115000"/>
              </a:lnSpc>
              <a:spcBef>
                <a:spcPts val="0"/>
              </a:spcBef>
              <a:spcAft>
                <a:spcPts val="0"/>
              </a:spcAft>
              <a:buClr>
                <a:schemeClr val="dk1"/>
              </a:buClr>
              <a:buSzPts val="1700"/>
              <a:buFont typeface="Arial"/>
              <a:buChar char="○"/>
            </a:pPr>
            <a:r>
              <a:rPr lang="en" sz="1700">
                <a:highlight>
                  <a:srgbClr val="FFFFFF"/>
                </a:highlight>
                <a:latin typeface="Arial"/>
                <a:ea typeface="Arial"/>
                <a:cs typeface="Arial"/>
                <a:sym typeface="Arial"/>
              </a:rPr>
              <a:t>Contagiar COVID-19 a otras personas, incluso en casa y en la escuela.</a:t>
            </a:r>
            <a:endParaRPr sz="1700">
              <a:highlight>
                <a:srgbClr val="FFFFFF"/>
              </a:highlight>
              <a:latin typeface="Arial"/>
              <a:ea typeface="Arial"/>
              <a:cs typeface="Arial"/>
              <a:sym typeface="Arial"/>
            </a:endParaRPr>
          </a:p>
          <a:p>
            <a:pPr marL="457200" lvl="0" indent="-336550" algn="l" rtl="0">
              <a:lnSpc>
                <a:spcPct val="115000"/>
              </a:lnSpc>
              <a:spcBef>
                <a:spcPts val="1000"/>
              </a:spcBef>
              <a:spcAft>
                <a:spcPts val="0"/>
              </a:spcAft>
              <a:buSzPts val="1700"/>
              <a:buFont typeface="Arial"/>
              <a:buChar char="●"/>
            </a:pPr>
            <a:r>
              <a:rPr lang="en" sz="1700">
                <a:highlight>
                  <a:schemeClr val="lt1"/>
                </a:highlight>
                <a:latin typeface="Arial"/>
                <a:ea typeface="Arial"/>
                <a:cs typeface="Arial"/>
                <a:sym typeface="Arial"/>
              </a:rPr>
              <a:t>La vacunación ayuda a evitar que los niños enfermen gravemente aunque se contagien de COVID-19.</a:t>
            </a:r>
            <a:r>
              <a:rPr lang="en">
                <a:highlight>
                  <a:schemeClr val="lt1"/>
                </a:highlight>
                <a:latin typeface="Arial"/>
                <a:ea typeface="Arial"/>
                <a:cs typeface="Arial"/>
                <a:sym typeface="Arial"/>
              </a:rPr>
              <a:t> </a:t>
            </a:r>
            <a:r>
              <a:rPr lang="en" sz="1700">
                <a:highlight>
                  <a:srgbClr val="FFFFFF"/>
                </a:highlight>
                <a:latin typeface="Arial"/>
                <a:ea typeface="Arial"/>
                <a:cs typeface="Arial"/>
                <a:sym typeface="Arial"/>
              </a:rPr>
              <a:t> </a:t>
            </a:r>
            <a:endParaRPr sz="1700">
              <a:highlight>
                <a:srgbClr val="FFFFFF"/>
              </a:highlight>
              <a:latin typeface="Arial"/>
              <a:ea typeface="Arial"/>
              <a:cs typeface="Arial"/>
              <a:sym typeface="Arial"/>
            </a:endParaRPr>
          </a:p>
          <a:p>
            <a:pPr marL="0" lvl="0" indent="0" algn="l" rtl="0">
              <a:lnSpc>
                <a:spcPct val="115000"/>
              </a:lnSpc>
              <a:spcBef>
                <a:spcPts val="1000"/>
              </a:spcBef>
              <a:spcAft>
                <a:spcPts val="0"/>
              </a:spcAft>
              <a:buSzPts val="1500"/>
              <a:buNone/>
            </a:pPr>
            <a:endParaRPr sz="1800">
              <a:highlight>
                <a:srgbClr val="FFFFFF"/>
              </a:highlight>
              <a:latin typeface="Arial"/>
              <a:ea typeface="Arial"/>
              <a:cs typeface="Arial"/>
              <a:sym typeface="Arial"/>
            </a:endParaRPr>
          </a:p>
          <a:p>
            <a:pPr marL="0" lvl="0" indent="0" algn="l" rtl="0">
              <a:lnSpc>
                <a:spcPct val="80000"/>
              </a:lnSpc>
              <a:spcBef>
                <a:spcPts val="1000"/>
              </a:spcBef>
              <a:spcAft>
                <a:spcPts val="0"/>
              </a:spcAft>
              <a:buClr>
                <a:schemeClr val="dk1"/>
              </a:buClr>
              <a:buSzPts val="275"/>
              <a:buFont typeface="Arial"/>
              <a:buNone/>
            </a:pPr>
            <a:r>
              <a:rPr lang="en" sz="1600">
                <a:latin typeface="Arial"/>
                <a:ea typeface="Arial"/>
                <a:cs typeface="Arial"/>
                <a:sym typeface="Arial"/>
              </a:rPr>
              <a:t>Fuente &amp; para saber más:</a:t>
            </a:r>
            <a:r>
              <a:rPr lang="en">
                <a:latin typeface="Arial"/>
                <a:ea typeface="Arial"/>
                <a:cs typeface="Arial"/>
                <a:sym typeface="Arial"/>
              </a:rPr>
              <a:t> </a:t>
            </a:r>
            <a:r>
              <a:rPr lang="en" sz="1450" u="sng">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CDC | Vacunas contra el COVID-19 para niños y adolecentes</a:t>
            </a:r>
            <a:r>
              <a:rPr lang="en" sz="1450">
                <a:latin typeface="Arial"/>
                <a:ea typeface="Arial"/>
                <a:cs typeface="Arial"/>
                <a:sym typeface="Arial"/>
              </a:rPr>
              <a:t> </a:t>
            </a:r>
            <a:endParaRPr sz="1700">
              <a:highlight>
                <a:srgbClr val="FFFFFF"/>
              </a:highlight>
              <a:latin typeface="Arial"/>
              <a:ea typeface="Arial"/>
              <a:cs typeface="Arial"/>
              <a:sym typeface="Arial"/>
            </a:endParaRPr>
          </a:p>
          <a:p>
            <a:pPr marL="0" lvl="0" indent="0" algn="l" rtl="0">
              <a:lnSpc>
                <a:spcPct val="80000"/>
              </a:lnSpc>
              <a:spcBef>
                <a:spcPts val="0"/>
              </a:spcBef>
              <a:spcAft>
                <a:spcPts val="0"/>
              </a:spcAft>
              <a:buSzPts val="275"/>
              <a:buNone/>
            </a:pPr>
            <a:endParaRPr sz="1500">
              <a:latin typeface="Arial"/>
              <a:ea typeface="Arial"/>
              <a:cs typeface="Arial"/>
              <a:sym typeface="Arial"/>
            </a:endParaRPr>
          </a:p>
        </p:txBody>
      </p:sp>
      <p:sp>
        <p:nvSpPr>
          <p:cNvPr id="398" name="Google Shape;398;p4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100"/>
              <a:buNone/>
            </a:pPr>
            <a:r>
              <a:rPr lang="en">
                <a:latin typeface="Arial"/>
                <a:ea typeface="Arial"/>
                <a:cs typeface="Arial"/>
                <a:sym typeface="Arial"/>
              </a:rPr>
              <a:t>La Importancia de Vacunar a los Niños</a:t>
            </a:r>
            <a:endParaRPr>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 name="Google Shape;396;p43">
            <a:extLst>
              <a:ext uri="{FF2B5EF4-FFF2-40B4-BE49-F238E27FC236}">
                <a16:creationId xmlns:a16="http://schemas.microsoft.com/office/drawing/2014/main" id="{A9745513-476B-47D7-857A-9F2D1879BBFE}"/>
              </a:ext>
            </a:extLst>
          </p:cNvPr>
          <p:cNvPicPr preferRelativeResize="0"/>
          <p:nvPr/>
        </p:nvPicPr>
        <p:blipFill rotWithShape="1">
          <a:blip r:embed="rId3">
            <a:alphaModFix/>
          </a:blip>
          <a:srcRect/>
          <a:stretch/>
        </p:blipFill>
        <p:spPr>
          <a:xfrm>
            <a:off x="6935975" y="3429000"/>
            <a:ext cx="2024050" cy="1013125"/>
          </a:xfrm>
          <a:prstGeom prst="rect">
            <a:avLst/>
          </a:prstGeom>
          <a:noFill/>
          <a:ln>
            <a:noFill/>
          </a:ln>
        </p:spPr>
      </p:pic>
      <p:sp>
        <p:nvSpPr>
          <p:cNvPr id="403" name="Google Shape;403;p44"/>
          <p:cNvSpPr txBox="1">
            <a:spLocks noGrp="1"/>
          </p:cNvSpPr>
          <p:nvPr>
            <p:ph type="body" idx="1"/>
          </p:nvPr>
        </p:nvSpPr>
        <p:spPr>
          <a:xfrm>
            <a:off x="928150" y="943625"/>
            <a:ext cx="7301400" cy="3275100"/>
          </a:xfrm>
          <a:prstGeom prst="rect">
            <a:avLst/>
          </a:prstGeom>
          <a:noFill/>
          <a:ln>
            <a:noFill/>
          </a:ln>
        </p:spPr>
        <p:txBody>
          <a:bodyPr spcFirstLastPara="1" wrap="square" lIns="91425" tIns="91425" rIns="91425" bIns="676650" anchor="t" anchorCtr="0">
            <a:noAutofit/>
          </a:bodyPr>
          <a:lstStyle/>
          <a:p>
            <a:pPr marL="457200" lvl="0" indent="-336550" algn="l" rtl="0">
              <a:lnSpc>
                <a:spcPct val="115000"/>
              </a:lnSpc>
              <a:spcBef>
                <a:spcPts val="0"/>
              </a:spcBef>
              <a:spcAft>
                <a:spcPts val="0"/>
              </a:spcAft>
              <a:buSzPts val="1700"/>
              <a:buFont typeface="Arial"/>
              <a:buChar char="●"/>
            </a:pPr>
            <a:r>
              <a:rPr lang="en" sz="1700">
                <a:highlight>
                  <a:srgbClr val="FFFFFF"/>
                </a:highlight>
                <a:latin typeface="Arial"/>
                <a:ea typeface="Arial"/>
                <a:cs typeface="Arial"/>
                <a:sym typeface="Arial"/>
              </a:rPr>
              <a:t>La vacunación de los niños también puede ayudar a proteger a los miembros de la familia, incluidos los hermanos que no son elegibles para la vacunación y los miembros de la familia que pueden estar en mayor riesgo de enfermedad grave. Para más información sobre la protección de grupos específicos de personas, visite:  </a:t>
            </a:r>
            <a:r>
              <a:rPr lang="en" sz="1700" u="sng">
                <a:solidFill>
                  <a:schemeClr val="hlink"/>
                </a:solidFill>
                <a:highlight>
                  <a:srgbClr val="FFFFFF"/>
                </a:highlight>
                <a:latin typeface="Arial"/>
                <a:ea typeface="Arial"/>
                <a:cs typeface="Arial"/>
                <a:sym typeface="Arial"/>
                <a:hlinkClick r:id="rId4"/>
              </a:rPr>
              <a:t>CDC | Información sobre COVID-19 para grupos específicos</a:t>
            </a:r>
            <a:r>
              <a:rPr lang="en" sz="1700">
                <a:highlight>
                  <a:srgbClr val="FFFFFF"/>
                </a:highlight>
                <a:latin typeface="Arial"/>
                <a:ea typeface="Arial"/>
                <a:cs typeface="Arial"/>
                <a:sym typeface="Arial"/>
              </a:rPr>
              <a:t>  </a:t>
            </a:r>
            <a:endParaRPr sz="1700">
              <a:highlight>
                <a:srgbClr val="FFFFFF"/>
              </a:highlight>
              <a:latin typeface="Arial"/>
              <a:ea typeface="Arial"/>
              <a:cs typeface="Arial"/>
              <a:sym typeface="Arial"/>
            </a:endParaRPr>
          </a:p>
          <a:p>
            <a:pPr marL="457200" lvl="0" indent="0" algn="l" rtl="0">
              <a:lnSpc>
                <a:spcPct val="115000"/>
              </a:lnSpc>
              <a:spcBef>
                <a:spcPts val="1000"/>
              </a:spcBef>
              <a:spcAft>
                <a:spcPts val="0"/>
              </a:spcAft>
              <a:buSzPts val="1500"/>
              <a:buNone/>
            </a:pPr>
            <a:endParaRPr sz="200">
              <a:highlight>
                <a:srgbClr val="FFFFFF"/>
              </a:highlight>
              <a:latin typeface="Arial"/>
              <a:ea typeface="Arial"/>
              <a:cs typeface="Arial"/>
              <a:sym typeface="Arial"/>
            </a:endParaRPr>
          </a:p>
          <a:p>
            <a:pPr marL="457200" lvl="0" indent="-336550" algn="l" rtl="0">
              <a:lnSpc>
                <a:spcPct val="115000"/>
              </a:lnSpc>
              <a:spcBef>
                <a:spcPts val="1000"/>
              </a:spcBef>
              <a:spcAft>
                <a:spcPts val="0"/>
              </a:spcAft>
              <a:buSzPts val="1700"/>
              <a:buFont typeface="Arial"/>
              <a:buChar char="●"/>
            </a:pPr>
            <a:r>
              <a:rPr lang="en" sz="1700">
                <a:highlight>
                  <a:srgbClr val="FFFFFF"/>
                </a:highlight>
                <a:latin typeface="Arial"/>
                <a:ea typeface="Arial"/>
                <a:cs typeface="Arial"/>
                <a:sym typeface="Arial"/>
              </a:rPr>
              <a:t>La vacunación de los niños puede ayudar a mantenerlos en la escuela y a que participen con seguridad en los deportes, los juegos y otras actividades de grupo que son importantes para su bienestar.</a:t>
            </a:r>
            <a:endParaRPr sz="1700">
              <a:latin typeface="Arial"/>
              <a:ea typeface="Arial"/>
              <a:cs typeface="Arial"/>
              <a:sym typeface="Arial"/>
            </a:endParaRPr>
          </a:p>
          <a:p>
            <a:pPr marL="0" lvl="0" indent="0" algn="l" rtl="0">
              <a:lnSpc>
                <a:spcPct val="80000"/>
              </a:lnSpc>
              <a:spcBef>
                <a:spcPts val="1200"/>
              </a:spcBef>
              <a:spcAft>
                <a:spcPts val="0"/>
              </a:spcAft>
              <a:buSzPts val="275"/>
              <a:buNone/>
            </a:pPr>
            <a:endParaRPr sz="1400">
              <a:latin typeface="Arial"/>
              <a:ea typeface="Arial"/>
              <a:cs typeface="Arial"/>
              <a:sym typeface="Arial"/>
            </a:endParaRPr>
          </a:p>
        </p:txBody>
      </p:sp>
      <p:sp>
        <p:nvSpPr>
          <p:cNvPr id="404" name="Google Shape;404;p44"/>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La Importancia de Vacunar a los Niños (Cont.)</a:t>
            </a:r>
            <a:endParaRPr>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45" descr="El pediatra Ilan Shapiro explica que COVID-19 afecta a los niños y que la vacuna ofrece la mejor protección.&#10;&#10;Los niños de 5 años en adelante son elegibles para recibir la vacuna contra COVID. Se están llevando a cabo ensayos clínicos con niños más pequeños.&#10;&#10;THE CONVERSATION / LA CONVERSACIÓN #BetweenUsAboutUs aborda preguntas frecuentes sobre la vacuna contra COVID-19 para niños. La última entrega de la campaña es producida por KFF (Kaiser Family Foundation) en el marco de su respuesta de información pública Greater Than COVID y se presenta junto con la Academia Americana de Pediatría (AAP). &#10;&#10;Para obtener más información, visita: http://www.EntreNosotrosSobreNosotros.org. &#10;&#10;Encuentra un centro de vacunación contra COVID cerca de ti en http://vacunas.gov. &#10;&#10;También puedes enviar un mensaje de texto con tu código postal a VACUNA (822862). Las #vacunas contra #COVID son GRATUITAS para todas las personas en los Estados Unidos de 5 años en adelante, independientemente de su seguro o estatus migratorio.&#10;&#10;Sigue a Greater Than COVID en:&#10;&#10;Facebook: http://www.facebook.com/WeAreGreaterThanCOVID&#10;Twitter: http://www.twitter.com/greaterthanCV19&#10;Instagram: http://instagram.com/wearegreaterthancovid&#10;Pinterest: https://www.pinterest.com/greaterthancovid/&#10;&#10;Esta información se comparte solo con fines educativos y no debe utilizarse como sustituto del asesoramiento médico profesional. Las opiniones expresadas son las del profesional médico destacado y reflejan la información disponible para ese profesional al momento de la filmación (5 de noviembre de 2021). Siempre consulta a un proveedor de atención médica para cualquier decisión de salud personal.&#10;&#10;#GreaterThanCOVID&#10;&#10;Transcripción:&#10;&#10;Muchos niños terminan en cuidados intensivos y muy importante la complicación del COVID prolongado, que da falta del olfato, del gusto, problemas de arritmias y también inflamación de corazón y otras cosas más que estamos viendo, incluyendo pérdida de la memoria. Por eso es muy importante tratar de evitar esta infección con la vacuna, porque de esa manera nosotros le cerramos la puerta al COVID-19 para que no ataque a nuestra familia.&#10;-&#10;Many children end up in intensive care, and very important, the complication of prolonged COVID is very important, which causes a lack of smell, taste, arrhythmia problems and also heart inflammation and other things that we are seeing, including memory loss. That is why it is very important to try to avoid this infection with the vaccine, because that way we close the door to COVID-19 so that it does not attack our family." title="¿Cómo afecta COVID a los niños? Ilan Shapiro, MD">
            <a:hlinkClick r:id="rId3"/>
          </p:cNvPr>
          <p:cNvPicPr preferRelativeResize="0"/>
          <p:nvPr/>
        </p:nvPicPr>
        <p:blipFill rotWithShape="1">
          <a:blip r:embed="rId4">
            <a:alphaModFix/>
          </a:blip>
          <a:srcRect/>
          <a:stretch/>
        </p:blipFill>
        <p:spPr>
          <a:xfrm>
            <a:off x="2286000" y="393125"/>
            <a:ext cx="4572000" cy="3429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46" descr="El pediatra Ilan Shapiro explica que COVID-19 afecta a los niños y que la vacuna ofrece la mejor protección.&#10;&#10;Los niños de 5 años en adelante son elegibles para recibir la vacuna contra COVID. Se están llevando a cabo ensayos clínicos con niños más pequeños.&#10;&#10;THE CONVERSATION / LA CONVERSACIÓN #BetweenUsAboutUs aborda preguntas frecuentes sobre la vacuna contra COVID-19 para niños. La última entrega de la campaña es producida por KFF (Kaiser Family Foundation) en el marco de su respuesta de información pública Greater Than COVID y se presenta junto con la Academia Americana de Pediatría (AAP). &#10;&#10;Para obtener más información, visita: http://www.EntreNosotrosSobreNosotros.org. &#10;&#10;Encuentra un centro de vacunación contra COVID cerca de ti en http://vacunas.gov. &#10;&#10;También puedes enviar un mensaje de texto con tu código postal a VACUNA (822862). Las #vacunas contra #COVID son GRATUITAS para todas las personas en los Estados Unidos de 5 años en adelante, independientemente de su seguro o estatus migratorio.&#10;&#10;Sigue a Greater Than COVID en:&#10;&#10;Facebook: http://www.facebook.com/WeAreGreaterThanCOVID&#10;Twitter: http://www.twitter.com/greaterthanCV19&#10;Instagram: http://instagram.com/wearegreaterthancovid&#10;Pinterest: https://www.pinterest.com/greaterthancovid/&#10;&#10;Esta información se comparte solo con fines educativos y no debe utilizarse como sustituto del asesoramiento médico profesional. Las opiniones expresadas son las del profesional médico destacado y reflejan la información disponible para ese profesional al momento de la filmación (5 de noviembre de 2021). Siempre consulta a un proveedor de atención médica para cualquier decisión de salud personal.&#10;&#10;#GreaterThanCOVID&#10;&#10;Transcripción:&#10;&#10;Muchos padres de familia están en este momento preguntando por qué vacunar sí o no a sus hijos, sabiendo que muchas veces la percepción es diferente para adultos que para niños. La realidad y la manera en que yo lo veo como pediatra y muy importante como padre, es la siguiente. Cuando subimos a un coche nos ponemos el cinturón de seguridad. Ese cinturón de seguridad sirve por en cada caso que hay un accidente. No salgamos volando por el parabrisas y tengamos un desastre ahí. Y realmente si tenemos el cinturón de seguridad, pues nos va a doler el cuello, nos vamos a sentir un poquito mal, pero vamos a estar muy bien. Ese mismo cinturón de seguridad se llama vacuna y se la podemos poner a nuestros hijos, porque en dado caso que haya un accidente, que se encuentren con el COVID-19 las complicaciones, los malestares, el COVID prolongado y los síndromes inflamatorios que si estamos viendo son mucho menos frecuentes y vamos a poder protegerlos para que salgan y digan &quot;bueno, si tuve el accidente, aquí estoy, pero me regreso a la escuela.&quot;&#10;-&#10;Many parents are asking at this time yes or no to vaccinate their children, knowing that many times the perception is different for adults than for children. The reality, and the way I see it as a pediatrician and very important as a parent, is the following. When we get into a car, we put on our seat belt. That seat belt is used in every case that there is an accident so we don't fly out of the windshield and have a disaster there. And really if we have a seat belt, our neck will hurt, we will feel a little bad, but we will be very well. That same seat belt is called a vaccine, and we can put it on our children, because in case there is an accident, complications, discomforts, prolonged COVID and inflammatory syndromes that we are seeing are encountered with COVID-19, they are much less frequent, and we are going to protect them so that they go out and say, &quot;Well, if I had the accident, here I am, but I’ll go back to school.&quot;" title="Por qué los niños necesitan vacunas contra COVID - Ilan Shapiro, MD">
            <a:hlinkClick r:id="rId3"/>
          </p:cNvPr>
          <p:cNvPicPr preferRelativeResize="0"/>
          <p:nvPr/>
        </p:nvPicPr>
        <p:blipFill rotWithShape="1">
          <a:blip r:embed="rId4">
            <a:alphaModFix/>
          </a:blip>
          <a:srcRect/>
          <a:stretch/>
        </p:blipFill>
        <p:spPr>
          <a:xfrm>
            <a:off x="2286000" y="414200"/>
            <a:ext cx="4572000" cy="3429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47" descr="El pediatra Ilan Shapiro explica que los niños que han tenido COVID-19, como los adultos, todavía necesitan vacunarse para una máxima protección.&#10;&#10;Los niños de 5 años en adelante son elegibles para recibir la vacuna contra COVID. Se están llevando a cabo ensayos clínicos con niños más pequeños.&#10;&#10;THE CONVERSATION / LA CONVERSACIÓN #BetweenUsAboutUs aborda preguntas frecuentes sobre la vacuna contra COVID-19 para niños. La última entrega de la campaña es producida por KFF (Kaiser Family Foundation) en el marco de su respuesta de información pública Greater Than COVID y se presenta junto con la Academia Americana de Pediatría (AAP). &#10;&#10;Para obtener más información, visita: http://www.EntreNosotrosSobreNosotros.org. &#10;&#10;Encuentra un centro de vacunación contra COVID cerca de ti en http://vacunas.gov. &#10;&#10;También puedes enviar un mensaje de texto con tu código postal a VACUNA (822862). Las #vacunas contra #COVID son GRATUITAS para todas las personas en los Estados Unidos de 5 años en adelante, independientemente de su seguro o estatus migratorio.&#10;&#10;Sigue a Greater Than COVID en:&#10;&#10;Facebook: http://www.facebook.com/WeAreGreaterThanCOVID&#10;Twitter: http://www.twitter.com/greaterthanCV19&#10;Instagram: http://instagram.com/wearegreaterthancovid&#10;Pinterest: https://www.pinterest.com/greaterthancovid/&#10;&#10;Esta información se comparte solo con fines educativos y no debe utilizarse como sustituto del asesoramiento médico profesional. Las opiniones expresadas son las del profesional médico destacado y reflejan la información disponible para ese profesional al momento de la filmación (5 de noviembre de 2021). Siempre consulta a un proveedor de atención médica para cualquier decisión de salud personal.&#10;&#10;#GreaterThanCOVID&#10;&#10;Transcripción:&#10;&#10;Muchas veces hemos pensado, como en otras enfermedades, que el hecho de que nuestros hijos ya hayan sobrevivido al COVID-19 ya les da inmunidad de por vida y la realidad es que no, a comparación de otras infecciones como la varicela, el COVID-19. El hecho de que ya hayamos tenido esa memoria inmunológica no nos da protección completa y lo hemos visto tanto en adultos como niños que muchas veces se pueden enfermar muchas veces y la segunda y la tercera vez no quiere decir que les va a ir mucho mejor. Se pueden enfermar igual de peor como la primera o terminar en cuidados intensivos y no queremos eso.&#10;-&#10;Many times we have thought, as in other diseases, that the fact that our children have already survived COVID-19 already gives them immunity for life and the reality is that not, compared to other infections such as chickenpox, COVID-19. The fact that we already had that immune memory does not give us complete protection. And we have seen it in both adults and children who many times can get sick many times, and the second and third time does not mean that they will do much better. They can get just as sick as the first time or end up in intensive care, and we don't want that." title="¿Si mi hijo tuvo COVID, ¿es necesario vacunarlo? Ilan Shapiro, MD">
            <a:hlinkClick r:id="rId3"/>
          </p:cNvPr>
          <p:cNvPicPr preferRelativeResize="0"/>
          <p:nvPr/>
        </p:nvPicPr>
        <p:blipFill rotWithShape="1">
          <a:blip r:embed="rId4">
            <a:alphaModFix/>
          </a:blip>
          <a:srcRect/>
          <a:stretch/>
        </p:blipFill>
        <p:spPr>
          <a:xfrm>
            <a:off x="2286000" y="375100"/>
            <a:ext cx="4572000" cy="3429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48" descr="El pediatra Ilan Shapiro habla sobre las 5 principales cosas que los padres quieren saber sobre la vacuna contra COVID-19 para niños de 5 a 11 años.&#10;&#10;Los niños de 5 años en adelante son elegibles para recibir la vacuna contra COVID. Se están llevando a cabo ensayos clínicos con niños más pequeños.&#10;&#10;THE CONVERSATION / LA CONVERSACIÓN #BetweenUsAboutUs aborda preguntas frecuentes sobre la vacuna contra COVID-19 para niños. La última entrega de la campaña es producida por KFF (Kaiser Family Foundation) en el marco de su respuesta de información pública Greater Than COVID y se presenta junto con la Academia Americana de Pediatría (AAP). &#10;&#10;Para obtener más información, visita: http://www.EntreNosotrosSobreNosotros.org. &#10;&#10;Encuentra un centro de vacunación contra COVID cerca de ti en http://vacunas.gov. &#10;&#10;También puedes enviar un mensaje de texto con tu código postal a GETVAX (438829). Las #vacunas contra #COVID son GRATUITAS para todas las personas en los Estados Unidos de 5 años en adelante, independientemente de su seguro o estatus migratorio.&#10;&#10;Sigue a Greater Than COVID en:&#10;&#10;Facebook: http://www.facebook.com/WeAreGreaterThanCOVID&#10;Twitter: http://www.twitter.com/greaterthanCV19&#10;Instagram: http://instagram.com/wearegreaterthancovid&#10;Pinterest: https://www.pinterest.com/greaterthancovid/&#10;&#10;Esta información se comparte solo con fines educativos y no debe utilizarse como sustituto del asesoramiento médico profesional. Las opiniones expresadas son las del profesional médico destacado y reflejan la información disponible para ese profesional al momento de la filmación (16 de noviembre de 2021). Siempre consulta a un proveedor de atención médica para cualquier decisión de salud personal.&#10;&#10;#GreaterThanCOVID&#10;&#10;Transcripción:&#10;&#10;#1: ¿Necesitan los niños la vacuna contra el COVID-19?&#10;&#10;El virus, como lo hemos visto durante casi dos años, no distingue entre edades. El hecho de que nuestros niños sobrevivan más no quiere decir que no les pase nada. Los niños pueden tener lo que se llama el COVID prolongado que da falta del olfato, del gusto, problemas de arritmias y también inflamación de corazón y otras cosas más que estamos viendo, incluyendo pérdida de la memoria.  También se pueden enfermar a tal grado que terminan en el hospital o en cuidados intensivos, y son cosas que queremos evitar completamente. Por eso, es muy importante tratar de evitar esta infección con la vacuna, porque de esa manera nosotros le cerramos la puerta al Covid 19 para que no ataque a nuestra familia.&#10;&#10;#2: ¿Es segura la vacuna contra el COVID-19 en los niños?&#10;&#10;Hemos hecho muchas investigaciones para ver si funciona y si aparte, es segura.  Porque de nada sirve que sea segura y no funcione o que funcione y que nos esté dando dolores de cabeza con efectos secundarios. &#10;&#10;Lo que se vio, específicamente, con los niños de 5 a 11 años es que esta vacuna se necesitaba tener un tercio de la dosis específicamente para nuestros niños y de esa manera podíamos ver que si habían efectos secundarios, pero muy pequeños a comparación de los adultos y de los jóvenes, a tal grado que tenía un poco de cansancio, fiebre, malestar, un poco del dolor del cuerpo y dolor en el brazo, pero nada más. Y les iba mucho mejor que a nosotros como adultos.&#10;&#10;#3: ¿Cuáles son los efectos secundarios a largo plazo de la vacuna contra el COVID-19?&#10;&#10;Hemos escuchado muchas cosas de la parte de pubertad y la infertilidad. Déjenme darles tranquilidad que a más de casi un año de la información que hemos tenido en todo el mundo no se ha encontrado alguna relación directa con lo que es la fertilidad y la pubertad con la vacuna.&#10;&#10;Yo ya vacuné a mis hijos sabiendo que es la mejor cosa honesta, crear esa barrera entre mis hijos y el Covid 19.&#10;&#10;#4: Si mi hijo ya tuvo COVID-19, ¿Necesita la vacuna?&#10;&#10;Muchas veces hemos pensado, como en otras enfermedades, que el hecho de que nuestros hijos ya hayan sobrevivido al Covid 19 ya les da inmunidad de por vida y la realidad es que no. A comparación de otras infecciones como la varicela, el Covid 19, el hecho de que ya hayamos tenido esa memoria inmunológica, no nos da protección completa. Y lo hemos visto tanto en adultos como niños que muchas veces se pueden enfermar muchas veces. Y la segunda y la tercera vez no quiere decir que les va a ir mucho mejor. Se pueden enfermar igual de peor como la primera o terminar en cuidados intensivos y no queremos eso.&#10;&#10;#5: ¿Dónde puedo vacunar a mi hijo contra el COVID-19?&#10;&#10;A comparación del principio que estábamos dando las vacunas, ahora que tenemos las vacunas para los niños, prácticamente podemos ir a farmacias, clínicas comunitarias, iglesias hasta en el campo estamos prácticamente llevando la vacuna para que sea de libre acceso para todos gratis, sin importar si tiene uno seguro médico o no. Y muy importante, no importa el estatus migratorio, esto es para absolutamente todos." title="Las 5 cosas principales que los padres quieren saber sobre la vacuna contra COVID-19 para niños 5-11">
            <a:hlinkClick r:id="rId3"/>
          </p:cNvPr>
          <p:cNvPicPr preferRelativeResize="0"/>
          <p:nvPr/>
        </p:nvPicPr>
        <p:blipFill rotWithShape="1">
          <a:blip r:embed="rId4">
            <a:alphaModFix/>
          </a:blip>
          <a:srcRect/>
          <a:stretch/>
        </p:blipFill>
        <p:spPr>
          <a:xfrm>
            <a:off x="2286000" y="338000"/>
            <a:ext cx="4572000" cy="34290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9"/>
          <p:cNvSpPr txBox="1">
            <a:spLocks noGrp="1"/>
          </p:cNvSpPr>
          <p:nvPr>
            <p:ph type="body" idx="1"/>
          </p:nvPr>
        </p:nvSpPr>
        <p:spPr>
          <a:xfrm>
            <a:off x="844275" y="1305825"/>
            <a:ext cx="7536000" cy="2937000"/>
          </a:xfrm>
          <a:prstGeom prst="rect">
            <a:avLst/>
          </a:prstGeom>
          <a:noFill/>
          <a:ln>
            <a:noFill/>
          </a:ln>
        </p:spPr>
        <p:txBody>
          <a:bodyPr spcFirstLastPara="1" wrap="square" lIns="68575" tIns="34275" rIns="68575" bIns="34275" anchor="t" anchorCtr="0">
            <a:normAutofit/>
          </a:bodyPr>
          <a:lstStyle/>
          <a:p>
            <a:pPr marL="457200" lvl="0" indent="-355600" algn="l" rtl="0">
              <a:lnSpc>
                <a:spcPct val="115000"/>
              </a:lnSpc>
              <a:spcBef>
                <a:spcPts val="0"/>
              </a:spcBef>
              <a:spcAft>
                <a:spcPts val="0"/>
              </a:spcAft>
              <a:buSzPts val="2000"/>
              <a:buFont typeface="Arial"/>
              <a:buChar char="●"/>
            </a:pPr>
            <a:r>
              <a:rPr lang="en" sz="2000">
                <a:latin typeface="Arial"/>
                <a:ea typeface="Arial"/>
                <a:cs typeface="Arial"/>
                <a:sym typeface="Arial"/>
              </a:rPr>
              <a:t>Las vacunas COVID-19 son gratuitas</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 sz="2000">
                <a:latin typeface="Arial"/>
                <a:ea typeface="Arial"/>
                <a:cs typeface="Arial"/>
                <a:sym typeface="Arial"/>
              </a:rPr>
              <a:t>No requieren seguro</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 sz="2000">
                <a:latin typeface="Arial"/>
                <a:ea typeface="Arial"/>
                <a:cs typeface="Arial"/>
                <a:sym typeface="Arial"/>
              </a:rPr>
              <a:t>No se requiere una prueba de residencia o de ciudadanía</a:t>
            </a:r>
            <a:endParaRPr sz="2000">
              <a:latin typeface="Arial"/>
              <a:ea typeface="Arial"/>
              <a:cs typeface="Arial"/>
              <a:sym typeface="Arial"/>
            </a:endParaRPr>
          </a:p>
          <a:p>
            <a:pPr marL="0" lvl="0" indent="0" algn="l" rtl="0">
              <a:lnSpc>
                <a:spcPct val="115000"/>
              </a:lnSpc>
              <a:spcBef>
                <a:spcPts val="0"/>
              </a:spcBef>
              <a:spcAft>
                <a:spcPts val="0"/>
              </a:spcAft>
              <a:buSzPts val="1500"/>
              <a:buNone/>
            </a:pPr>
            <a:endParaRPr sz="2000">
              <a:latin typeface="Arial"/>
              <a:ea typeface="Arial"/>
              <a:cs typeface="Arial"/>
              <a:sym typeface="Arial"/>
            </a:endParaRPr>
          </a:p>
          <a:p>
            <a:pPr marL="0" lvl="0" indent="0" algn="l" rtl="0">
              <a:lnSpc>
                <a:spcPct val="115000"/>
              </a:lnSpc>
              <a:spcBef>
                <a:spcPts val="0"/>
              </a:spcBef>
              <a:spcAft>
                <a:spcPts val="0"/>
              </a:spcAft>
              <a:buSzPts val="1500"/>
              <a:buNone/>
            </a:pPr>
            <a:r>
              <a:rPr lang="en" sz="2000">
                <a:latin typeface="Arial"/>
                <a:ea typeface="Arial"/>
                <a:cs typeface="Arial"/>
                <a:sym typeface="Arial"/>
              </a:rPr>
              <a:t>Muchas personas siguen preocupadas por los problemas de acceso mencionados anteriormente. Es importante transmitir que éstos no impedirán que alguien se vacune.</a:t>
            </a:r>
            <a:endParaRPr sz="2000">
              <a:latin typeface="Arial"/>
              <a:ea typeface="Arial"/>
              <a:cs typeface="Arial"/>
              <a:sym typeface="Arial"/>
            </a:endParaRPr>
          </a:p>
        </p:txBody>
      </p:sp>
      <p:sp>
        <p:nvSpPr>
          <p:cNvPr id="430" name="Google Shape;430;p49"/>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Acceso a las Vacunas </a:t>
            </a: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body" idx="1"/>
          </p:nvPr>
        </p:nvSpPr>
        <p:spPr>
          <a:xfrm>
            <a:off x="909600" y="1090500"/>
            <a:ext cx="7324800" cy="2745900"/>
          </a:xfrm>
          <a:prstGeom prst="rect">
            <a:avLst/>
          </a:prstGeom>
          <a:noFill/>
          <a:ln>
            <a:noFill/>
          </a:ln>
        </p:spPr>
        <p:txBody>
          <a:bodyPr spcFirstLastPara="1" wrap="square" lIns="68575" tIns="34275" rIns="68575" bIns="34275" anchor="t" anchorCtr="0">
            <a:noAutofit/>
          </a:bodyPr>
          <a:lstStyle/>
          <a:p>
            <a:pPr marL="457200" lvl="0" indent="-349250" algn="l" rtl="0">
              <a:lnSpc>
                <a:spcPct val="80000"/>
              </a:lnSpc>
              <a:spcBef>
                <a:spcPts val="800"/>
              </a:spcBef>
              <a:spcAft>
                <a:spcPts val="0"/>
              </a:spcAft>
              <a:buSzPts val="1900"/>
              <a:buChar char="●"/>
            </a:pPr>
            <a:r>
              <a:rPr lang="en" sz="1900">
                <a:latin typeface="Arial"/>
                <a:ea typeface="Arial"/>
                <a:cs typeface="Arial"/>
                <a:sym typeface="Arial"/>
              </a:rPr>
              <a:t>Lavarse las manos con regularidad es una forma importante de prevenir la propagación de gérmenes y de enfermar durante los brotes de COVID-19 y en la vida cotidiana.</a:t>
            </a:r>
            <a:endParaRPr sz="1900">
              <a:latin typeface="Arial"/>
              <a:ea typeface="Arial"/>
              <a:cs typeface="Arial"/>
              <a:sym typeface="Arial"/>
            </a:endParaRPr>
          </a:p>
          <a:p>
            <a:pPr marL="457200" lvl="0" indent="-349250" algn="l" rtl="0">
              <a:lnSpc>
                <a:spcPct val="80000"/>
              </a:lnSpc>
              <a:spcBef>
                <a:spcPts val="1000"/>
              </a:spcBef>
              <a:spcAft>
                <a:spcPts val="0"/>
              </a:spcAft>
              <a:buSzPts val="1900"/>
              <a:buChar char="●"/>
            </a:pPr>
            <a:r>
              <a:rPr lang="en" sz="1900">
                <a:latin typeface="Arial"/>
                <a:ea typeface="Arial"/>
                <a:cs typeface="Arial"/>
                <a:sym typeface="Arial"/>
              </a:rPr>
              <a:t>Es importante lavarse las manos:</a:t>
            </a:r>
            <a:endParaRPr sz="1900">
              <a:latin typeface="Arial"/>
              <a:ea typeface="Arial"/>
              <a:cs typeface="Arial"/>
              <a:sym typeface="Arial"/>
            </a:endParaRPr>
          </a:p>
          <a:p>
            <a:pPr marL="914400" lvl="1" indent="-349250" algn="l" rtl="0">
              <a:lnSpc>
                <a:spcPct val="80000"/>
              </a:lnSpc>
              <a:spcBef>
                <a:spcPts val="1000"/>
              </a:spcBef>
              <a:spcAft>
                <a:spcPts val="0"/>
              </a:spcAft>
              <a:buSzPts val="1900"/>
              <a:buFont typeface="Arial"/>
              <a:buChar char="○"/>
            </a:pPr>
            <a:r>
              <a:rPr lang="en" sz="1900">
                <a:latin typeface="Arial"/>
                <a:ea typeface="Arial"/>
                <a:cs typeface="Arial"/>
                <a:sym typeface="Arial"/>
              </a:rPr>
              <a:t>Después de usar el baño</a:t>
            </a:r>
            <a:endParaRPr sz="190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Después de estornudar, toser o sonarse la nariz</a:t>
            </a:r>
            <a:endParaRPr sz="190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Antes de comer</a:t>
            </a:r>
            <a:endParaRPr sz="190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Antes de tocarse la nariz, los ojos, la boca o la cara</a:t>
            </a:r>
            <a:endParaRPr sz="190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Después de tocar algo sucio</a:t>
            </a:r>
            <a:endParaRPr sz="190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Cuando tus manos están físicamente sucias</a:t>
            </a:r>
            <a:endParaRPr sz="1900">
              <a:latin typeface="Arial"/>
              <a:ea typeface="Arial"/>
              <a:cs typeface="Arial"/>
              <a:sym typeface="Arial"/>
            </a:endParaRPr>
          </a:p>
        </p:txBody>
      </p:sp>
      <p:sp>
        <p:nvSpPr>
          <p:cNvPr id="120" name="Google Shape;120;p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Higiene de las Manos</a:t>
            </a:r>
            <a:endParaRPr>
              <a:latin typeface="Arial"/>
              <a:ea typeface="Arial"/>
              <a:cs typeface="Arial"/>
              <a:sym typeface="Arial"/>
            </a:endParaRPr>
          </a:p>
        </p:txBody>
      </p:sp>
      <p:pic>
        <p:nvPicPr>
          <p:cNvPr id="121" name="Google Shape;121;p5"/>
          <p:cNvPicPr preferRelativeResize="0"/>
          <p:nvPr/>
        </p:nvPicPr>
        <p:blipFill rotWithShape="1">
          <a:blip r:embed="rId3">
            <a:alphaModFix/>
          </a:blip>
          <a:srcRect/>
          <a:stretch/>
        </p:blipFill>
        <p:spPr>
          <a:xfrm>
            <a:off x="6935975" y="3429000"/>
            <a:ext cx="2024050" cy="1013125"/>
          </a:xfrm>
          <a:prstGeom prst="rect">
            <a:avLst/>
          </a:prstGeom>
          <a:noFill/>
          <a:ln>
            <a:noFill/>
          </a:ln>
        </p:spPr>
      </p:pic>
      <p:sp>
        <p:nvSpPr>
          <p:cNvPr id="122" name="Google Shape;122;p5"/>
          <p:cNvSpPr txBox="1"/>
          <p:nvPr/>
        </p:nvSpPr>
        <p:spPr>
          <a:xfrm>
            <a:off x="447225" y="3944700"/>
            <a:ext cx="83301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a:t>Fuente y más información sobre la higiene de las manos</a:t>
            </a:r>
            <a:r>
              <a:rPr lang="en" sz="1300" b="0" i="0" u="none" strike="noStrike" cap="none">
                <a:solidFill>
                  <a:srgbClr val="000000"/>
                </a:solidFill>
                <a:latin typeface="Arial"/>
                <a:ea typeface="Arial"/>
                <a:cs typeface="Arial"/>
                <a:sym typeface="Arial"/>
              </a:rPr>
              <a:t>:</a:t>
            </a:r>
            <a:r>
              <a:rPr lang="en" sz="1400" b="0" i="0" u="none" strike="noStrike" cap="none">
                <a:solidFill>
                  <a:srgbClr val="000000"/>
                </a:solidFill>
                <a:latin typeface="Arial"/>
                <a:ea typeface="Arial"/>
                <a:cs typeface="Arial"/>
                <a:sym typeface="Arial"/>
              </a:rPr>
              <a:t> </a:t>
            </a:r>
            <a:r>
              <a:rPr lang="en" sz="1300" b="0" i="0" u="sng" strike="noStrike" cap="none">
                <a:solidFill>
                  <a:schemeClr val="hlink"/>
                </a:solidFill>
                <a:latin typeface="Arial"/>
                <a:ea typeface="Arial"/>
                <a:cs typeface="Arial"/>
                <a:sym typeface="Arial"/>
                <a:hlinkClick r:id="rId4"/>
              </a:rPr>
              <a:t>CDC | El lavado de las manos en la comunidad: Las manos limpias salvan vidas</a:t>
            </a:r>
            <a:r>
              <a:rPr lang="en" sz="1300" b="0" i="0" u="none" strike="noStrike" cap="none">
                <a:solidFill>
                  <a:srgbClr val="000000"/>
                </a:solidFill>
                <a:latin typeface="Arial"/>
                <a:ea typeface="Arial"/>
                <a:cs typeface="Arial"/>
                <a:sym typeface="Arial"/>
              </a:rPr>
              <a:t> </a:t>
            </a: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50" descr="La enfermera Sonia Valdez (DNP, APRN) explica que las vacunas contra COVID son gratuitas para todos, independientemente del seguro o estatus migratorio.&#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Es importante de que usted sepa que la vacuna del COVID es gratis para todas las personas. No importa qué inmigración o qué estado de inmigración sea usted. No estamos pidiendo comprobación de inmigración. Y si alguna vez le piden cuando esté haciendo cita para la vacuna del COVID, ¿Qué aseguranza tiene? No es que la vamos a cobrar a la aseguranza. Es más para tomar datos e información para la aseguranza. Pero no es necesario de que usted compruebe que tenga aseguranza. No hay cobro para nadie. &#10;&#10;--&#10;&#10;It is important for you to know that the COVID vaccine is free for everyone. It doesn't matter what immigration status you are. We are not asking for immigration verification. And if you are ever asked when you are making an appointment for the COVID vaccine, what insurance do you have? That doesn’t mean we are going to charge the insurance company. It is more to collect data and information for insurance. But you don't need to prove that you have insurance. There is no charge for anyone." title="¿Tengo que pagar para recibir la vacuna contra el COVID? Sonia Valdez, DNP, APRN">
            <a:hlinkClick r:id="rId3"/>
          </p:cNvPr>
          <p:cNvPicPr preferRelativeResize="0"/>
          <p:nvPr/>
        </p:nvPicPr>
        <p:blipFill rotWithShape="1">
          <a:blip r:embed="rId4">
            <a:alphaModFix/>
          </a:blip>
          <a:srcRect/>
          <a:stretch/>
        </p:blipFill>
        <p:spPr>
          <a:xfrm>
            <a:off x="2286000" y="548350"/>
            <a:ext cx="4572000" cy="3429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1"/>
          <p:cNvSpPr txBox="1">
            <a:spLocks noGrp="1"/>
          </p:cNvSpPr>
          <p:nvPr>
            <p:ph type="body" idx="1"/>
          </p:nvPr>
        </p:nvSpPr>
        <p:spPr>
          <a:xfrm>
            <a:off x="763575" y="984950"/>
            <a:ext cx="7697400" cy="2798700"/>
          </a:xfrm>
          <a:prstGeom prst="rect">
            <a:avLst/>
          </a:prstGeom>
          <a:noFill/>
          <a:ln>
            <a:noFill/>
          </a:ln>
        </p:spPr>
        <p:txBody>
          <a:bodyPr spcFirstLastPara="1" wrap="square" lIns="68575" tIns="34275" rIns="68575" bIns="34275" anchor="t" anchorCtr="0">
            <a:normAutofit fontScale="92500" lnSpcReduction="10000"/>
          </a:bodyPr>
          <a:lstStyle/>
          <a:p>
            <a:pPr marL="0" lvl="0" indent="0" algn="l" rtl="0">
              <a:lnSpc>
                <a:spcPct val="115000"/>
              </a:lnSpc>
              <a:spcBef>
                <a:spcPts val="800"/>
              </a:spcBef>
              <a:spcAft>
                <a:spcPts val="0"/>
              </a:spcAft>
              <a:buSzPts val="1500"/>
              <a:buNone/>
            </a:pPr>
            <a:r>
              <a:rPr lang="en" sz="2000">
                <a:latin typeface="Arial"/>
                <a:ea typeface="Arial"/>
                <a:cs typeface="Arial"/>
                <a:sym typeface="Arial"/>
              </a:rPr>
              <a:t>Debe conocer y ser capaz de comunicar: </a:t>
            </a:r>
            <a:endParaRPr sz="2000">
              <a:latin typeface="Arial"/>
              <a:ea typeface="Arial"/>
              <a:cs typeface="Arial"/>
              <a:sym typeface="Arial"/>
            </a:endParaRPr>
          </a:p>
          <a:p>
            <a:pPr marL="457200" lvl="0" indent="-355600" algn="l" rtl="0">
              <a:lnSpc>
                <a:spcPct val="115000"/>
              </a:lnSpc>
              <a:spcBef>
                <a:spcPts val="800"/>
              </a:spcBef>
              <a:spcAft>
                <a:spcPts val="0"/>
              </a:spcAft>
              <a:buSzPts val="2000"/>
              <a:buChar char="●"/>
            </a:pPr>
            <a:r>
              <a:rPr lang="en" sz="2000">
                <a:latin typeface="Arial"/>
                <a:ea typeface="Arial"/>
                <a:cs typeface="Arial"/>
                <a:sym typeface="Arial"/>
              </a:rPr>
              <a:t>Las "herramientas" de prevención de COVID-19 en la "caja de herramientas". </a:t>
            </a:r>
            <a:endParaRPr sz="200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Cómo más "herramientas" dan más protección.</a:t>
            </a:r>
            <a:endParaRPr sz="200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Qué vacunas COVID-19 están disponibles y se recomiendan.</a:t>
            </a:r>
            <a:endParaRPr sz="200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Quién es elegible para la vacuna y el refuerzo de COVID-19.</a:t>
            </a:r>
            <a:endParaRPr sz="200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Los beneficios de vacunarse.</a:t>
            </a:r>
            <a:endParaRPr sz="200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Que la vacuna o el refuerzo de COVID-19 es gratuito.</a:t>
            </a:r>
            <a:endParaRPr sz="2000">
              <a:latin typeface="Arial"/>
              <a:ea typeface="Arial"/>
              <a:cs typeface="Arial"/>
              <a:sym typeface="Arial"/>
            </a:endParaRPr>
          </a:p>
        </p:txBody>
      </p:sp>
      <p:sp>
        <p:nvSpPr>
          <p:cNvPr id="441" name="Google Shape;441;p51"/>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Sección 1 Resumen </a:t>
            </a:r>
            <a:endParaRPr>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2"/>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Completar la Sección 1 </a:t>
            </a:r>
            <a:endParaRPr>
              <a:latin typeface="Arial"/>
              <a:ea typeface="Arial"/>
              <a:cs typeface="Arial"/>
              <a:sym typeface="Arial"/>
            </a:endParaRPr>
          </a:p>
        </p:txBody>
      </p:sp>
      <p:sp>
        <p:nvSpPr>
          <p:cNvPr id="447" name="Google Shape;447;p52"/>
          <p:cNvSpPr txBox="1">
            <a:spLocks noGrp="1"/>
          </p:cNvSpPr>
          <p:nvPr>
            <p:ph type="body" idx="1"/>
          </p:nvPr>
        </p:nvSpPr>
        <p:spPr>
          <a:xfrm>
            <a:off x="907200" y="990700"/>
            <a:ext cx="7329600" cy="3272100"/>
          </a:xfrm>
          <a:prstGeom prst="rect">
            <a:avLst/>
          </a:prstGeom>
          <a:noFill/>
          <a:ln>
            <a:noFill/>
          </a:ln>
        </p:spPr>
        <p:txBody>
          <a:bodyPr spcFirstLastPara="1" wrap="square" lIns="0" tIns="34275" rIns="68575" bIns="34275" anchor="t" anchorCtr="0">
            <a:noAutofit/>
          </a:bodyPr>
          <a:lstStyle/>
          <a:p>
            <a:pPr marL="0" lvl="0" indent="0" algn="l" rtl="0">
              <a:lnSpc>
                <a:spcPct val="150000"/>
              </a:lnSpc>
              <a:spcBef>
                <a:spcPts val="0"/>
              </a:spcBef>
              <a:spcAft>
                <a:spcPts val="0"/>
              </a:spcAft>
              <a:buSzPts val="1500"/>
              <a:buNone/>
            </a:pPr>
            <a:r>
              <a:rPr lang="en" sz="2000">
                <a:latin typeface="Arial"/>
                <a:ea typeface="Arial"/>
                <a:cs typeface="Arial"/>
                <a:sym typeface="Arial"/>
              </a:rPr>
              <a:t>Haga clic en el siguiente enlace para obtener los créditos de esta sección, comprobar su comprensión y recibir su certificado de finalización.</a:t>
            </a:r>
            <a:endParaRPr/>
          </a:p>
          <a:p>
            <a:pPr marL="0" lvl="0" indent="0" algn="l" rtl="0">
              <a:lnSpc>
                <a:spcPct val="150000"/>
              </a:lnSpc>
              <a:spcBef>
                <a:spcPts val="0"/>
              </a:spcBef>
              <a:spcAft>
                <a:spcPts val="0"/>
              </a:spcAft>
              <a:buSzPts val="1500"/>
              <a:buNone/>
            </a:pPr>
            <a:endParaRPr sz="2000">
              <a:latin typeface="Arial"/>
              <a:ea typeface="Arial"/>
              <a:cs typeface="Arial"/>
              <a:sym typeface="Arial"/>
            </a:endParaRPr>
          </a:p>
          <a:p>
            <a:pPr marL="0" lvl="0" indent="0" algn="l" rtl="0">
              <a:lnSpc>
                <a:spcPct val="150000"/>
              </a:lnSpc>
              <a:spcBef>
                <a:spcPts val="0"/>
              </a:spcBef>
              <a:spcAft>
                <a:spcPts val="0"/>
              </a:spcAft>
              <a:buSzPts val="1500"/>
              <a:buNone/>
            </a:pPr>
            <a:r>
              <a:rPr lang="en" sz="1700" u="sng">
                <a:solidFill>
                  <a:schemeClr val="hlink"/>
                </a:solidFill>
                <a:latin typeface="Arial"/>
                <a:ea typeface="Arial"/>
                <a:cs typeface="Arial"/>
                <a:sym typeface="Arial"/>
                <a:hlinkClick r:id="rId3"/>
              </a:rPr>
              <a:t>https://cip-dhhs.ne.gov/redcap/surveys/?s=W7NK49LD3RD7NPAE</a:t>
            </a:r>
            <a:r>
              <a:rPr lang="en" sz="1700">
                <a:latin typeface="Arial"/>
                <a:ea typeface="Arial"/>
                <a:cs typeface="Arial"/>
                <a:sym typeface="Arial"/>
              </a:rPr>
              <a:t> </a:t>
            </a:r>
            <a:endParaRPr sz="17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body" idx="1"/>
          </p:nvPr>
        </p:nvSpPr>
        <p:spPr>
          <a:xfrm>
            <a:off x="912675" y="912675"/>
            <a:ext cx="7324800" cy="3306000"/>
          </a:xfrm>
          <a:prstGeom prst="rect">
            <a:avLst/>
          </a:prstGeom>
          <a:noFill/>
          <a:ln>
            <a:noFill/>
          </a:ln>
        </p:spPr>
        <p:txBody>
          <a:bodyPr spcFirstLastPara="1" wrap="square" lIns="68575" tIns="34275" rIns="68575" bIns="34275" anchor="t" anchorCtr="0">
            <a:normAutofit fontScale="92500" lnSpcReduction="10000"/>
          </a:bodyPr>
          <a:lstStyle/>
          <a:p>
            <a:pPr marL="0" lvl="0" indent="0" algn="l" rtl="0">
              <a:lnSpc>
                <a:spcPct val="100000"/>
              </a:lnSpc>
              <a:spcBef>
                <a:spcPts val="800"/>
              </a:spcBef>
              <a:spcAft>
                <a:spcPts val="0"/>
              </a:spcAft>
              <a:buSzPct val="93750"/>
              <a:buNone/>
            </a:pPr>
            <a:r>
              <a:rPr lang="en" sz="1600">
                <a:latin typeface="Arial"/>
                <a:ea typeface="Arial"/>
                <a:cs typeface="Arial"/>
                <a:sym typeface="Arial"/>
              </a:rPr>
              <a:t>Es importante que la comunidad sepa cuándo utilizar las máscaras. Las máscaras son:</a:t>
            </a:r>
            <a:endParaRPr sz="1600">
              <a:latin typeface="Arial"/>
              <a:ea typeface="Arial"/>
              <a:cs typeface="Arial"/>
              <a:sym typeface="Arial"/>
            </a:endParaRPr>
          </a:p>
          <a:p>
            <a:pPr marL="457200" lvl="0" indent="-322580" algn="l" rtl="0">
              <a:lnSpc>
                <a:spcPct val="115000"/>
              </a:lnSpc>
              <a:spcBef>
                <a:spcPts val="1000"/>
              </a:spcBef>
              <a:spcAft>
                <a:spcPts val="0"/>
              </a:spcAft>
              <a:buSzPct val="100000"/>
              <a:buChar char="●"/>
            </a:pPr>
            <a:r>
              <a:rPr lang="en" sz="1600">
                <a:latin typeface="Arial"/>
                <a:ea typeface="Arial"/>
                <a:cs typeface="Arial"/>
                <a:sym typeface="Arial"/>
              </a:rPr>
              <a:t>Se recomienda cuando la actividad de COVID-19 en su comunidad es elevada, especialmente cuando se encuentra en entornos de alto riesgo (por ejemplo, una residencia de ancianos, una escuela, un centro comercial u otros espacios interiores concurridos, etc.).</a:t>
            </a:r>
            <a:endParaRPr sz="1600">
              <a:latin typeface="Arial"/>
              <a:ea typeface="Arial"/>
              <a:cs typeface="Arial"/>
              <a:sym typeface="Arial"/>
            </a:endParaRPr>
          </a:p>
          <a:p>
            <a:pPr marL="457200" lvl="0" indent="-322580" algn="l" rtl="0">
              <a:lnSpc>
                <a:spcPct val="115000"/>
              </a:lnSpc>
              <a:spcBef>
                <a:spcPts val="1000"/>
              </a:spcBef>
              <a:spcAft>
                <a:spcPts val="0"/>
              </a:spcAft>
              <a:buSzPct val="100000"/>
              <a:buChar char="●"/>
            </a:pPr>
            <a:r>
              <a:rPr lang="en" sz="1600">
                <a:latin typeface="Arial"/>
                <a:ea typeface="Arial"/>
                <a:cs typeface="Arial"/>
                <a:sym typeface="Arial"/>
              </a:rPr>
              <a:t>Se necesita cuando alguien está expuesto al virus y no puede mantener la distancia con los demás.</a:t>
            </a:r>
            <a:endParaRPr sz="1600">
              <a:latin typeface="Arial"/>
              <a:ea typeface="Arial"/>
              <a:cs typeface="Arial"/>
              <a:sym typeface="Arial"/>
            </a:endParaRPr>
          </a:p>
          <a:p>
            <a:pPr marL="457200" lvl="0" indent="-322580" algn="l" rtl="0">
              <a:lnSpc>
                <a:spcPct val="115000"/>
              </a:lnSpc>
              <a:spcBef>
                <a:spcPts val="1000"/>
              </a:spcBef>
              <a:spcAft>
                <a:spcPts val="0"/>
              </a:spcAft>
              <a:buSzPct val="100000"/>
              <a:buChar char="●"/>
            </a:pPr>
            <a:r>
              <a:rPr lang="en" sz="1600">
                <a:latin typeface="Arial"/>
                <a:ea typeface="Arial"/>
                <a:cs typeface="Arial"/>
                <a:sym typeface="Arial"/>
              </a:rPr>
              <a:t>Se necesita cuando alguien está enfermo y no puede quedarse en casa.</a:t>
            </a:r>
            <a:endParaRPr sz="1600">
              <a:latin typeface="Arial"/>
              <a:ea typeface="Arial"/>
              <a:cs typeface="Arial"/>
              <a:sym typeface="Arial"/>
            </a:endParaRPr>
          </a:p>
          <a:p>
            <a:pPr marL="0" lvl="0" indent="0" algn="l" rtl="0">
              <a:lnSpc>
                <a:spcPct val="100000"/>
              </a:lnSpc>
              <a:spcBef>
                <a:spcPts val="800"/>
              </a:spcBef>
              <a:spcAft>
                <a:spcPts val="0"/>
              </a:spcAft>
              <a:buSzPct val="93750"/>
              <a:buNone/>
            </a:pPr>
            <a:r>
              <a:rPr lang="en" sz="1600">
                <a:latin typeface="Arial"/>
                <a:ea typeface="Arial"/>
                <a:cs typeface="Arial"/>
                <a:sym typeface="Arial"/>
              </a:rPr>
              <a:t>También es importante que la comunidad sepa dónde puede encontrar máscaras de alta calidad, o que tenga algunas a mano si las necesita en el futuro.</a:t>
            </a:r>
            <a:endParaRPr sz="1600">
              <a:latin typeface="Arial"/>
              <a:ea typeface="Arial"/>
              <a:cs typeface="Arial"/>
              <a:sym typeface="Arial"/>
            </a:endParaRPr>
          </a:p>
          <a:p>
            <a:pPr marL="0" lvl="0" indent="0" algn="l" rtl="0">
              <a:lnSpc>
                <a:spcPct val="100000"/>
              </a:lnSpc>
              <a:spcBef>
                <a:spcPts val="1000"/>
              </a:spcBef>
              <a:spcAft>
                <a:spcPts val="1000"/>
              </a:spcAft>
              <a:buSzPct val="83333"/>
              <a:buNone/>
            </a:pPr>
            <a:endParaRPr sz="1800">
              <a:latin typeface="Arial"/>
              <a:ea typeface="Arial"/>
              <a:cs typeface="Arial"/>
              <a:sym typeface="Arial"/>
            </a:endParaRPr>
          </a:p>
        </p:txBody>
      </p:sp>
      <p:sp>
        <p:nvSpPr>
          <p:cNvPr id="128" name="Google Shape;128;p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Uso de la máscara</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100"/>
              <a:buNone/>
            </a:pPr>
            <a:r>
              <a:rPr lang="en">
                <a:latin typeface="Arial"/>
                <a:ea typeface="Arial"/>
                <a:cs typeface="Arial"/>
                <a:sym typeface="Arial"/>
              </a:rPr>
              <a:t>Tipos de Máscara</a:t>
            </a:r>
            <a:endParaRPr>
              <a:latin typeface="Arial"/>
              <a:ea typeface="Arial"/>
              <a:cs typeface="Arial"/>
              <a:sym typeface="Arial"/>
            </a:endParaRPr>
          </a:p>
        </p:txBody>
      </p:sp>
      <p:sp>
        <p:nvSpPr>
          <p:cNvPr id="135" name="Google Shape;135;p7"/>
          <p:cNvSpPr txBox="1"/>
          <p:nvPr/>
        </p:nvSpPr>
        <p:spPr>
          <a:xfrm>
            <a:off x="280250" y="3595300"/>
            <a:ext cx="86643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1900"/>
              <a:t>Más información sobre las máscaras</a:t>
            </a:r>
            <a:r>
              <a:rPr lang="en" sz="1900" b="0" i="0" u="none" strike="noStrike" cap="none">
                <a:solidFill>
                  <a:srgbClr val="000000"/>
                </a:solidFill>
                <a:latin typeface="Arial"/>
                <a:ea typeface="Arial"/>
                <a:cs typeface="Arial"/>
                <a:sym typeface="Arial"/>
              </a:rPr>
              <a:t>: </a:t>
            </a:r>
            <a:r>
              <a:rPr lang="en" sz="1700" b="0" i="0" u="sng" strike="noStrike" cap="none">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CDC | Tipos de Mascarillas y Respiradores</a:t>
            </a:r>
            <a:endParaRPr sz="1700" b="0" i="0" u="none" strike="noStrike" cap="none">
              <a:solidFill>
                <a:srgbClr val="000000"/>
              </a:solidFill>
              <a:latin typeface="Arial"/>
              <a:ea typeface="Arial"/>
              <a:cs typeface="Arial"/>
              <a:sym typeface="Arial"/>
            </a:endParaRPr>
          </a:p>
        </p:txBody>
      </p:sp>
      <p:pic>
        <p:nvPicPr>
          <p:cNvPr id="136" name="Google Shape;136;p7"/>
          <p:cNvPicPr preferRelativeResize="0"/>
          <p:nvPr/>
        </p:nvPicPr>
        <p:blipFill rotWithShape="1">
          <a:blip r:embed="rId4">
            <a:alphaModFix/>
          </a:blip>
          <a:srcRect/>
          <a:stretch/>
        </p:blipFill>
        <p:spPr>
          <a:xfrm>
            <a:off x="1388350" y="1222605"/>
            <a:ext cx="6367298" cy="22429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8"/>
          <p:cNvSpPr txBox="1">
            <a:spLocks noGrp="1"/>
          </p:cNvSpPr>
          <p:nvPr>
            <p:ph type="body" idx="1"/>
          </p:nvPr>
        </p:nvSpPr>
        <p:spPr>
          <a:xfrm>
            <a:off x="949875" y="1173975"/>
            <a:ext cx="7324800" cy="2593800"/>
          </a:xfrm>
          <a:prstGeom prst="rect">
            <a:avLst/>
          </a:prstGeom>
          <a:noFill/>
          <a:ln>
            <a:noFill/>
          </a:ln>
        </p:spPr>
        <p:txBody>
          <a:bodyPr spcFirstLastPara="1" wrap="square" lIns="68575" tIns="34275" rIns="68575" bIns="34275" anchor="t" anchorCtr="0">
            <a:noAutofit/>
          </a:bodyPr>
          <a:lstStyle/>
          <a:p>
            <a:pPr marL="457200" lvl="0" indent="-355600" algn="l" rtl="0">
              <a:lnSpc>
                <a:spcPct val="80000"/>
              </a:lnSpc>
              <a:spcBef>
                <a:spcPts val="0"/>
              </a:spcBef>
              <a:spcAft>
                <a:spcPts val="0"/>
              </a:spcAft>
              <a:buSzPts val="2000"/>
              <a:buChar char="●"/>
            </a:pPr>
            <a:r>
              <a:rPr lang="en" sz="2000">
                <a:latin typeface="Arial"/>
                <a:ea typeface="Arial"/>
                <a:cs typeface="Arial"/>
                <a:sym typeface="Arial"/>
              </a:rPr>
              <a:t>No todas las máscaras ofrecen la misma protección.</a:t>
            </a:r>
            <a:endParaRPr sz="2000">
              <a:latin typeface="Arial"/>
              <a:ea typeface="Arial"/>
              <a:cs typeface="Arial"/>
              <a:sym typeface="Arial"/>
            </a:endParaRPr>
          </a:p>
          <a:p>
            <a:pPr marL="457200" lvl="0" indent="-355600" algn="l" rtl="0">
              <a:lnSpc>
                <a:spcPct val="80000"/>
              </a:lnSpc>
              <a:spcBef>
                <a:spcPts val="1000"/>
              </a:spcBef>
              <a:spcAft>
                <a:spcPts val="0"/>
              </a:spcAft>
              <a:buSzPts val="2000"/>
              <a:buChar char="●"/>
            </a:pPr>
            <a:r>
              <a:rPr lang="en" sz="2000">
                <a:latin typeface="Arial"/>
                <a:ea typeface="Arial"/>
                <a:cs typeface="Arial"/>
                <a:sym typeface="Arial"/>
              </a:rPr>
              <a:t>Una máscara (de cualquier calidad) es mejor que no tenerla.</a:t>
            </a:r>
            <a:endParaRPr sz="2000">
              <a:latin typeface="Arial"/>
              <a:ea typeface="Arial"/>
              <a:cs typeface="Arial"/>
              <a:sym typeface="Arial"/>
            </a:endParaRPr>
          </a:p>
          <a:p>
            <a:pPr marL="457200" lvl="0" indent="-355600" algn="l" rtl="0">
              <a:lnSpc>
                <a:spcPct val="80000"/>
              </a:lnSpc>
              <a:spcBef>
                <a:spcPts val="1000"/>
              </a:spcBef>
              <a:spcAft>
                <a:spcPts val="0"/>
              </a:spcAft>
              <a:buSzPts val="2000"/>
              <a:buChar char="●"/>
            </a:pPr>
            <a:r>
              <a:rPr lang="en" sz="2000">
                <a:latin typeface="Arial"/>
                <a:ea typeface="Arial"/>
                <a:cs typeface="Arial"/>
                <a:sym typeface="Arial"/>
              </a:rPr>
              <a:t>Las máscaras de mayor calidad aumentan el nivel de protección para ti y para los demás.</a:t>
            </a:r>
            <a:endParaRPr sz="2000">
              <a:latin typeface="Arial"/>
              <a:ea typeface="Arial"/>
              <a:cs typeface="Arial"/>
              <a:sym typeface="Arial"/>
            </a:endParaRPr>
          </a:p>
          <a:p>
            <a:pPr marL="457200" lvl="0" indent="-355600" algn="l" rtl="0">
              <a:lnSpc>
                <a:spcPct val="80000"/>
              </a:lnSpc>
              <a:spcBef>
                <a:spcPts val="1000"/>
              </a:spcBef>
              <a:spcAft>
                <a:spcPts val="0"/>
              </a:spcAft>
              <a:buSzPts val="2000"/>
              <a:buChar char="●"/>
            </a:pPr>
            <a:r>
              <a:rPr lang="en" sz="2000">
                <a:latin typeface="Arial"/>
                <a:ea typeface="Arial"/>
                <a:cs typeface="Arial"/>
                <a:sym typeface="Arial"/>
              </a:rPr>
              <a:t>Las personas deben elegir la máscara que les resulte más cómoda y les ofrezca el mayor nivel de protección.</a:t>
            </a:r>
            <a:endParaRPr sz="2000">
              <a:latin typeface="Arial"/>
              <a:ea typeface="Arial"/>
              <a:cs typeface="Arial"/>
              <a:sym typeface="Arial"/>
            </a:endParaRPr>
          </a:p>
        </p:txBody>
      </p:sp>
      <p:sp>
        <p:nvSpPr>
          <p:cNvPr id="143" name="Google Shape;143;p8"/>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Datos de la Máscara</a:t>
            </a:r>
            <a:endParaRPr>
              <a:latin typeface="Arial"/>
              <a:ea typeface="Arial"/>
              <a:cs typeface="Arial"/>
              <a:sym typeface="Arial"/>
            </a:endParaRPr>
          </a:p>
        </p:txBody>
      </p:sp>
      <p:sp>
        <p:nvSpPr>
          <p:cNvPr id="144" name="Google Shape;144;p8"/>
          <p:cNvSpPr txBox="1"/>
          <p:nvPr/>
        </p:nvSpPr>
        <p:spPr>
          <a:xfrm>
            <a:off x="949875" y="3874000"/>
            <a:ext cx="7413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a:t>Fuente &amp; para saber más sobre las máscaras</a:t>
            </a:r>
            <a:r>
              <a:rPr lang="en" sz="1300" b="0" i="0" u="none" strike="noStrike" cap="none">
                <a:solidFill>
                  <a:srgbClr val="000000"/>
                </a:solidFill>
                <a:latin typeface="Arial"/>
                <a:ea typeface="Arial"/>
                <a:cs typeface="Arial"/>
                <a:sym typeface="Arial"/>
              </a:rPr>
              <a:t>: </a:t>
            </a:r>
            <a:r>
              <a:rPr lang="en" sz="1300" b="0" i="0" u="sng" strike="noStrike" cap="none">
                <a:solidFill>
                  <a:schemeClr val="hlink"/>
                </a:solidFill>
                <a:latin typeface="Arial"/>
                <a:ea typeface="Arial"/>
                <a:cs typeface="Arial"/>
                <a:sym typeface="Arial"/>
                <a:hlinkClick r:id="rId3"/>
              </a:rPr>
              <a:t>CDC | Tipos de Mascarillas y Respiradores</a:t>
            </a:r>
            <a:r>
              <a:rPr lang="en" sz="1300" b="0" i="0" u="none" strike="noStrike" cap="none">
                <a:solidFill>
                  <a:srgbClr val="000000"/>
                </a:solidFill>
                <a:latin typeface="Arial"/>
                <a:ea typeface="Arial"/>
                <a:cs typeface="Arial"/>
                <a:sym typeface="Arial"/>
              </a:rPr>
              <a:t> </a:t>
            </a:r>
            <a:endParaRPr sz="13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body" idx="1"/>
          </p:nvPr>
        </p:nvSpPr>
        <p:spPr>
          <a:xfrm>
            <a:off x="949875" y="1007700"/>
            <a:ext cx="7324800" cy="31281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500"/>
              <a:buNone/>
            </a:pPr>
            <a:r>
              <a:rPr lang="en" sz="1600" dirty="0">
                <a:latin typeface="Arial"/>
                <a:ea typeface="Arial"/>
                <a:cs typeface="Arial"/>
                <a:sym typeface="Arial"/>
              </a:rPr>
              <a:t>Es importante que la comunidad sepa cuándo se necesitan las pruebas, dónde están disponibles y cómo acceder a ellas. Las pruebas son:</a:t>
            </a:r>
            <a:endParaRPr sz="1600" dirty="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 sz="1600" dirty="0">
                <a:latin typeface="Arial"/>
                <a:ea typeface="Arial"/>
                <a:cs typeface="Arial"/>
                <a:sym typeface="Arial"/>
              </a:rPr>
              <a:t>Una herramienta importante para identificar posibles brotes de COVID-19 y permitir una respuesta más rápida al brote para limitar la propagación del virus.</a:t>
            </a:r>
            <a:endParaRPr sz="1600" dirty="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 sz="1600" dirty="0">
                <a:latin typeface="Arial"/>
                <a:ea typeface="Arial"/>
                <a:cs typeface="Arial"/>
                <a:sym typeface="Arial"/>
              </a:rPr>
              <a:t>Se necesita cuando alguien se expone al virus para que pueda evitar el posible contagio a otras personas y limitar los trastornos en su vida cotidiana.</a:t>
            </a:r>
            <a:endParaRPr sz="1600" dirty="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 sz="1600" dirty="0">
                <a:latin typeface="Arial"/>
                <a:ea typeface="Arial"/>
                <a:cs typeface="Arial"/>
                <a:sym typeface="Arial"/>
              </a:rPr>
              <a:t>Se necesita saber que alguien está infectado con COVID-19                para que pueda evitar el contagio del virus a otras personas                      y recibir los tratamientos necesarios.</a:t>
            </a:r>
            <a:endParaRPr sz="1600" dirty="0">
              <a:latin typeface="Arial"/>
              <a:ea typeface="Arial"/>
              <a:cs typeface="Arial"/>
              <a:sym typeface="Arial"/>
            </a:endParaRPr>
          </a:p>
          <a:p>
            <a:pPr marL="0" lvl="0" indent="0" algn="l" rtl="0">
              <a:lnSpc>
                <a:spcPct val="100000"/>
              </a:lnSpc>
              <a:spcBef>
                <a:spcPts val="1000"/>
              </a:spcBef>
              <a:spcAft>
                <a:spcPts val="0"/>
              </a:spcAft>
              <a:buSzPts val="1500"/>
              <a:buNone/>
            </a:pPr>
            <a:endParaRPr sz="1600" dirty="0">
              <a:latin typeface="Arial"/>
              <a:ea typeface="Arial"/>
              <a:cs typeface="Arial"/>
              <a:sym typeface="Arial"/>
            </a:endParaRPr>
          </a:p>
        </p:txBody>
      </p:sp>
      <p:sp>
        <p:nvSpPr>
          <p:cNvPr id="150" name="Google Shape;150;p9"/>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Probando</a:t>
            </a: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RAND">
  <a:themeElements>
    <a:clrScheme name="New Brand Colors">
      <a:dk1>
        <a:srgbClr val="000000"/>
      </a:dk1>
      <a:lt1>
        <a:srgbClr val="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re Metadata" ma:contentTypeID="0x010100BAD75EA75CD83B45A34259F0B184D02700F1FEB8F40E8FCE49866B63B2C1871D94" ma:contentTypeVersion="5" ma:contentTypeDescription="" ma:contentTypeScope="" ma:versionID="f4b016b8adf107cbb7bac46debb26e54">
  <xsd:schema xmlns:xsd="http://www.w3.org/2001/XMLSchema" xmlns:xs="http://www.w3.org/2001/XMLSchema" xmlns:p="http://schemas.microsoft.com/office/2006/metadata/properties" xmlns:ns2="32249c65-da49-47e9-984a-f0159a6f027c" targetNamespace="http://schemas.microsoft.com/office/2006/metadata/properties" ma:root="true" ma:fieldsID="b88077d2cce469c43263bcb1995184f4"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Current DHMs"/>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HDHE Vax</DHHSInternetTopic>
    <DHHSInternetPCM xmlns="32249c65-da49-47e9-984a-f0159a6f027c">
      <Value>7</Value>
    </DHHSInternetPCM>
    <DHHSInternetDivision xmlns="32249c65-da49-47e9-984a-f0159a6f027c">Public Health</DHHSInternetDivision>
    <DHHSInternetWCP xmlns="32249c65-da49-47e9-984a-f0159a6f027c">
      <Value>16</Value>
    </DHHSInternetWCP>
    <SharedWithUsers xmlns="32249c65-da49-47e9-984a-f0159a6f027c">
      <UserInfo>
        <DisplayName/>
        <AccountId xsi:nil="true"/>
        <AccountType/>
      </UserInfo>
    </SharedWithUsers>
  </documentManagement>
</p:properties>
</file>

<file path=customXml/itemProps1.xml><?xml version="1.0" encoding="utf-8"?>
<ds:datastoreItem xmlns:ds="http://schemas.openxmlformats.org/officeDocument/2006/customXml" ds:itemID="{33B2DFD8-42E0-49B9-97AD-68D384C10118}"/>
</file>

<file path=customXml/itemProps2.xml><?xml version="1.0" encoding="utf-8"?>
<ds:datastoreItem xmlns:ds="http://schemas.openxmlformats.org/officeDocument/2006/customXml" ds:itemID="{2DC1C533-B984-4D6A-A9DE-019BC4268CDE}"/>
</file>

<file path=customXml/itemProps3.xml><?xml version="1.0" encoding="utf-8"?>
<ds:datastoreItem xmlns:ds="http://schemas.openxmlformats.org/officeDocument/2006/customXml" ds:itemID="{A607BCE8-04AC-4F74-BAC2-9E0F2C19B097}"/>
</file>

<file path=docProps/app.xml><?xml version="1.0" encoding="utf-8"?>
<Properties xmlns="http://schemas.openxmlformats.org/officeDocument/2006/extended-properties" xmlns:vt="http://schemas.openxmlformats.org/officeDocument/2006/docPropsVTypes">
  <TotalTime>0</TotalTime>
  <Words>2969</Words>
  <Application>Microsoft Office PowerPoint</Application>
  <PresentationFormat>On-screen Show (16:9)</PresentationFormat>
  <Paragraphs>226</Paragraphs>
  <Slides>52</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Montserrat SemiBold</vt:lpstr>
      <vt:lpstr>Montserrat</vt:lpstr>
      <vt:lpstr>Roboto Black</vt:lpstr>
      <vt:lpstr>Montserrat Black</vt:lpstr>
      <vt:lpstr>Roboto</vt:lpstr>
      <vt:lpstr>Gisha</vt:lpstr>
      <vt:lpstr>Noto Sans Symbols</vt:lpstr>
      <vt:lpstr>BRAND</vt:lpstr>
      <vt:lpstr>Seccion 1:  COVID-19 Mitigación</vt:lpstr>
      <vt:lpstr>COVID-19 Modelo De Prevención</vt:lpstr>
      <vt:lpstr>PowerPoint Presentation</vt:lpstr>
      <vt:lpstr>COVID-19 Medidas de Prevención </vt:lpstr>
      <vt:lpstr>Higiene de las Manos</vt:lpstr>
      <vt:lpstr>Uso de la máscara</vt:lpstr>
      <vt:lpstr>Tipos de Máscara</vt:lpstr>
      <vt:lpstr>Datos de la Máscara</vt:lpstr>
      <vt:lpstr>Probando</vt:lpstr>
      <vt:lpstr>Prueba de Acceso</vt:lpstr>
      <vt:lpstr>Distanciamiento Social / Físico</vt:lpstr>
      <vt:lpstr>Definiciones de Aislamiento y Cuarentena</vt:lpstr>
      <vt:lpstr>Aislamiento y Cuarentena Durante un Brote</vt:lpstr>
      <vt:lpstr>Bienestar Durante COVID-19 </vt:lpstr>
      <vt:lpstr>COVID-19 Impactos Más Allá de la Enfermedad</vt:lpstr>
      <vt:lpstr>Consecuencias Imprevistas</vt:lpstr>
      <vt:lpstr>Bienestar con Cuidados Preventivos</vt:lpstr>
      <vt:lpstr>Bienestar para Apoyar a su Sistema Inmunológico</vt:lpstr>
      <vt:lpstr>Evaluación del Riesgo COVID-19 </vt:lpstr>
      <vt:lpstr>Evaluar su Riesgo</vt:lpstr>
      <vt:lpstr>Herramienta de Nivel de Riesgo Comunitario</vt:lpstr>
      <vt:lpstr>"Herramientas" en la "Caja de herramientas"</vt:lpstr>
      <vt:lpstr>Vacunación</vt:lpstr>
      <vt:lpstr>Vacunas COVID-19 Disponibles </vt:lpstr>
      <vt:lpstr>Elegibilidad: Vacuna COVID-19 </vt:lpstr>
      <vt:lpstr>PowerPoint Presentation</vt:lpstr>
      <vt:lpstr>Elegibilidad: Refuerzo de la vacuna COVID-19 </vt:lpstr>
      <vt:lpstr>PowerPoint Presentation</vt:lpstr>
      <vt:lpstr>PowerPoint Presentation</vt:lpstr>
      <vt:lpstr>Razones para Vacunarse</vt:lpstr>
      <vt:lpstr>PowerPoint Presentation</vt:lpstr>
      <vt:lpstr>Diferentes tipos de Inmunidad </vt:lpstr>
      <vt:lpstr>Sistema Inmunitario: Células B y T </vt:lpstr>
      <vt:lpstr>Sistema inmunitario: Vacunas e infecciones </vt:lpstr>
      <vt:lpstr>Puntos Clave de los Videos</vt:lpstr>
      <vt:lpstr>Preocupación por la Obtención de COVID-19 y la Vacunación</vt:lpstr>
      <vt:lpstr>PowerPoint Presentation</vt:lpstr>
      <vt:lpstr>PowerPoint Presentation</vt:lpstr>
      <vt:lpstr>PowerPoint Presentation</vt:lpstr>
      <vt:lpstr>Puntos Clave de los Videos</vt:lpstr>
      <vt:lpstr>Infección Después de la Vacunación</vt:lpstr>
      <vt:lpstr>Vacunarse Aún así Puedes Contraer COVID-19</vt:lpstr>
      <vt:lpstr>La Importancia de Vacunar a los Niños</vt:lpstr>
      <vt:lpstr>La Importancia de Vacunar a los Niños (Cont.)</vt:lpstr>
      <vt:lpstr>PowerPoint Presentation</vt:lpstr>
      <vt:lpstr>PowerPoint Presentation</vt:lpstr>
      <vt:lpstr>PowerPoint Presentation</vt:lpstr>
      <vt:lpstr>PowerPoint Presentation</vt:lpstr>
      <vt:lpstr>Acceso a las Vacunas </vt:lpstr>
      <vt:lpstr>PowerPoint Presentation</vt:lpstr>
      <vt:lpstr>Sección 1 Resumen </vt:lpstr>
      <vt:lpstr>Completar la Sección 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Seccion 1:  COVID-19 Mitigación</dc:title>
  <dc:creator>Erika Akers</dc:creator>
  <cp:lastModifiedBy>Akers, Erika</cp:lastModifiedBy>
  <cp:revision>1</cp:revision>
  <dcterms:modified xsi:type="dcterms:W3CDTF">2022-07-25T20:58:30Z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1987819223</vt:i4>
  </property>
  <property fmtid="{D5CDD505-2E9C-101B-9397-08002B2CF9AE}" pid="4" name="_EmailSubject">
    <vt:lpwstr>V2B PowerPoints for Website</vt:lpwstr>
  </property>
  <property fmtid="{D5CDD505-2E9C-101B-9397-08002B2CF9AE}" pid="5" name="_AuthorEmail">
    <vt:lpwstr>Erika.Akers@nebraska.gov</vt:lpwstr>
  </property>
  <property fmtid="{D5CDD505-2E9C-101B-9397-08002B2CF9AE}" pid="6" name="_AuthorEmailDisplayName">
    <vt:lpwstr>Akers, Erika</vt:lpwstr>
  </property>
  <property fmtid="{D5CDD505-2E9C-101B-9397-08002B2CF9AE}" pid="7" name="ContentTypeId">
    <vt:lpwstr>0x010100BAD75EA75CD83B45A34259F0B184D02700F1FEB8F40E8FCE49866B63B2C1871D94</vt:lpwstr>
  </property>
  <property fmtid="{D5CDD505-2E9C-101B-9397-08002B2CF9AE}" pid="8" name="Order">
    <vt:r8>366000</vt:r8>
  </property>
  <property fmtid="{D5CDD505-2E9C-101B-9397-08002B2CF9AE}" pid="9" name="xd_Signature">
    <vt:bool>false</vt:bool>
  </property>
  <property fmtid="{D5CDD505-2E9C-101B-9397-08002B2CF9AE}" pid="10"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y fmtid="{D5CDD505-2E9C-101B-9397-08002B2CF9AE}" pid="15" name="ComplianceAssetId">
    <vt:lpwstr/>
  </property>
</Properties>
</file>