
<file path=[Content_Types].xml><?xml version="1.0" encoding="utf-8"?>
<Types xmlns="http://schemas.openxmlformats.org/package/2006/content-types">
  <Default Extension="png" ContentType="image/png"/>
  <Default Extension="rels" ContentType="application/vnd.openxmlformats-package.relationships+xml"/>
  <Default Extension="fntdata" ContentType="application/x-fontdata"/>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notesSlides/notesSlide12.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ppt/metadata" ContentType="application/binary"/>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embeddedFontLst>
    <p:embeddedFont>
      <p:font typeface="Gisha" panose="020B0502040204020203" pitchFamily="34" charset="-79"/>
      <p:regular r:id="rId23"/>
      <p:bold r:id="rId24"/>
    </p:embeddedFont>
    <p:embeddedFont>
      <p:font typeface="Montserrat" panose="00000500000000000000" pitchFamily="50" charset="0"/>
      <p:regular r:id="rId25"/>
      <p:bold r:id="rId26"/>
      <p:italic r:id="rId27"/>
      <p:boldItalic r:id="rId28"/>
    </p:embeddedFont>
    <p:embeddedFont>
      <p:font typeface="Montserrat Black" panose="00000A00000000000000" pitchFamily="50" charset="0"/>
      <p:bold r:id="rId29"/>
      <p:boldItalic r:id="rId30"/>
    </p:embeddedFont>
    <p:embeddedFont>
      <p:font typeface="Montserrat SemiBold" panose="00000700000000000000" pitchFamily="2" charset="0"/>
      <p:regular r:id="rId31"/>
      <p:bold r:id="rId32"/>
      <p:italic r:id="rId33"/>
      <p:boldItalic r:id="rId34"/>
    </p:embeddedFont>
    <p:embeddedFont>
      <p:font typeface="Roboto" panose="02000000000000000000" pitchFamily="2" charset="0"/>
      <p:regular r:id="rId35"/>
      <p:bold r:id="rId36"/>
      <p:italic r:id="rId37"/>
      <p:boldItalic r:id="rId38"/>
    </p:embeddedFont>
    <p:embeddedFont>
      <p:font typeface="Roboto Black" panose="02000000000000000000" pitchFamily="2" charset="0"/>
      <p:bold r:id="rId39"/>
      <p:boldItalic r:id="rId4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2" roundtripDataSignature="AMtx7mhFVYlhAQT8U8+E1FT/M/pPHc2/n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48"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9" Type="http://schemas.openxmlformats.org/officeDocument/2006/relationships/font" Target="fonts/font17.fntdata"/><Relationship Id="rId21" Type="http://schemas.openxmlformats.org/officeDocument/2006/relationships/slide" Target="slides/slide20.xml"/><Relationship Id="rId34" Type="http://schemas.openxmlformats.org/officeDocument/2006/relationships/font" Target="fonts/font12.fntdata"/><Relationship Id="rId42" Type="http://customschemas.google.com/relationships/presentationmetadata" Target="metadata"/><Relationship Id="rId47"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font" Target="fonts/font10.fntdata"/><Relationship Id="rId37" Type="http://schemas.openxmlformats.org/officeDocument/2006/relationships/font" Target="fonts/font15.fntdata"/><Relationship Id="rId40" Type="http://schemas.openxmlformats.org/officeDocument/2006/relationships/font" Target="fonts/font18.fntdata"/><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36" Type="http://schemas.openxmlformats.org/officeDocument/2006/relationships/font" Target="fonts/font14.fntdata"/><Relationship Id="rId49"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9.fntdata"/><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font" Target="fonts/font8.fntdata"/><Relationship Id="rId35" Type="http://schemas.openxmlformats.org/officeDocument/2006/relationships/font" Target="fonts/font13.fntdata"/><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font" Target="fonts/font11.fntdata"/><Relationship Id="rId38" Type="http://schemas.openxmlformats.org/officeDocument/2006/relationships/font" Target="fonts/font16.fntdata"/><Relationship Id="rId46" Type="http://schemas.openxmlformats.org/officeDocument/2006/relationships/tableStyles" Target="tableStyles.xml"/><Relationship Id="rId20" Type="http://schemas.openxmlformats.org/officeDocument/2006/relationships/slide" Target="slides/slide1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7" name="Google Shape;147;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9" name="Google Shape;159;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6" name="Google Shape;166;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2" name="Google Shape;172;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8" name="Google Shape;178;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5" name="Google Shape;185;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2" name="Google Shape;192;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9" name="Google Shape;199;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5" name="Google Shape;205;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1" name="Google Shape;211;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 name="Google Shape;12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5" name="Google Shape;135;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1" name="Google Shape;14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Master" Target="../slideMasters/slideMaster1.xml"/><Relationship Id="rId5" Type="http://schemas.openxmlformats.org/officeDocument/2006/relationships/hyperlink" Target="http://dhhs.ne.gov" TargetMode="External"/><Relationship Id="rId4" Type="http://schemas.openxmlformats.org/officeDocument/2006/relationships/image" Target="../media/image6.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dhhs.ne.gov" TargetMode="External"/><Relationship Id="rId1" Type="http://schemas.openxmlformats.org/officeDocument/2006/relationships/slideMaster" Target="../slideMasters/slideMaster1.xml"/><Relationship Id="rId5" Type="http://schemas.openxmlformats.org/officeDocument/2006/relationships/image" Target="../media/image5.jpg"/><Relationship Id="rId4" Type="http://schemas.openxmlformats.org/officeDocument/2006/relationships/image" Target="../media/image4.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marR="0" lvl="0" algn="ctr" rtl="0">
              <a:lnSpc>
                <a:spcPct val="100000"/>
              </a:lnSpc>
              <a:spcBef>
                <a:spcPts val="0"/>
              </a:spcBef>
              <a:spcAft>
                <a:spcPts val="0"/>
              </a:spcAft>
              <a:buClr>
                <a:srgbClr val="000000"/>
              </a:buClr>
              <a:buSzPts val="5200"/>
              <a:buFont typeface="Arial"/>
              <a:buChar char="●"/>
              <a:defRPr sz="5200" b="0" i="0" u="none" strike="noStrike" cap="none">
                <a:solidFill>
                  <a:srgbClr val="000000"/>
                </a:solidFill>
                <a:latin typeface="Arial"/>
                <a:ea typeface="Arial"/>
                <a:cs typeface="Arial"/>
                <a:sym typeface="Arial"/>
              </a:defRPr>
            </a:lvl1pPr>
            <a:lvl2pPr marR="0" lvl="1" algn="ctr" rtl="0">
              <a:lnSpc>
                <a:spcPct val="100000"/>
              </a:lnSpc>
              <a:spcBef>
                <a:spcPts val="0"/>
              </a:spcBef>
              <a:spcAft>
                <a:spcPts val="0"/>
              </a:spcAft>
              <a:buClr>
                <a:srgbClr val="000000"/>
              </a:buClr>
              <a:buSzPts val="5200"/>
              <a:buFont typeface="Arial"/>
              <a:buChar char="○"/>
              <a:defRPr sz="5200" b="0" i="0" u="none" strike="noStrike" cap="none">
                <a:solidFill>
                  <a:srgbClr val="000000"/>
                </a:solidFill>
                <a:latin typeface="Arial"/>
                <a:ea typeface="Arial"/>
                <a:cs typeface="Arial"/>
                <a:sym typeface="Arial"/>
              </a:defRPr>
            </a:lvl2pPr>
            <a:lvl3pPr marR="0" lvl="2" algn="ctr" rtl="0">
              <a:lnSpc>
                <a:spcPct val="100000"/>
              </a:lnSpc>
              <a:spcBef>
                <a:spcPts val="0"/>
              </a:spcBef>
              <a:spcAft>
                <a:spcPts val="0"/>
              </a:spcAft>
              <a:buClr>
                <a:srgbClr val="000000"/>
              </a:buClr>
              <a:buSzPts val="5200"/>
              <a:buFont typeface="Arial"/>
              <a:buChar char="■"/>
              <a:defRPr sz="5200" b="0" i="0" u="none" strike="noStrike" cap="none">
                <a:solidFill>
                  <a:srgbClr val="000000"/>
                </a:solidFill>
                <a:latin typeface="Arial"/>
                <a:ea typeface="Arial"/>
                <a:cs typeface="Arial"/>
                <a:sym typeface="Arial"/>
              </a:defRPr>
            </a:lvl3pPr>
            <a:lvl4pPr marR="0" lvl="3" algn="ctr" rtl="0">
              <a:lnSpc>
                <a:spcPct val="100000"/>
              </a:lnSpc>
              <a:spcBef>
                <a:spcPts val="0"/>
              </a:spcBef>
              <a:spcAft>
                <a:spcPts val="0"/>
              </a:spcAft>
              <a:buClr>
                <a:srgbClr val="000000"/>
              </a:buClr>
              <a:buSzPts val="5200"/>
              <a:buFont typeface="Arial"/>
              <a:buChar char="●"/>
              <a:defRPr sz="5200" b="0" i="0" u="none" strike="noStrike" cap="none">
                <a:solidFill>
                  <a:srgbClr val="000000"/>
                </a:solidFill>
                <a:latin typeface="Arial"/>
                <a:ea typeface="Arial"/>
                <a:cs typeface="Arial"/>
                <a:sym typeface="Arial"/>
              </a:defRPr>
            </a:lvl4pPr>
            <a:lvl5pPr marR="0" lvl="4" algn="ctr" rtl="0">
              <a:lnSpc>
                <a:spcPct val="100000"/>
              </a:lnSpc>
              <a:spcBef>
                <a:spcPts val="0"/>
              </a:spcBef>
              <a:spcAft>
                <a:spcPts val="0"/>
              </a:spcAft>
              <a:buClr>
                <a:srgbClr val="000000"/>
              </a:buClr>
              <a:buSzPts val="5200"/>
              <a:buFont typeface="Arial"/>
              <a:buChar char="○"/>
              <a:defRPr sz="5200" b="0" i="0" u="none" strike="noStrike" cap="none">
                <a:solidFill>
                  <a:srgbClr val="000000"/>
                </a:solidFill>
                <a:latin typeface="Arial"/>
                <a:ea typeface="Arial"/>
                <a:cs typeface="Arial"/>
                <a:sym typeface="Arial"/>
              </a:defRPr>
            </a:lvl5pPr>
            <a:lvl6pPr marR="0" lvl="5" algn="ctr" rtl="0">
              <a:lnSpc>
                <a:spcPct val="100000"/>
              </a:lnSpc>
              <a:spcBef>
                <a:spcPts val="0"/>
              </a:spcBef>
              <a:spcAft>
                <a:spcPts val="0"/>
              </a:spcAft>
              <a:buClr>
                <a:srgbClr val="000000"/>
              </a:buClr>
              <a:buSzPts val="5200"/>
              <a:buFont typeface="Arial"/>
              <a:buChar char="■"/>
              <a:defRPr sz="5200" b="0" i="0" u="none" strike="noStrike" cap="none">
                <a:solidFill>
                  <a:srgbClr val="000000"/>
                </a:solidFill>
                <a:latin typeface="Arial"/>
                <a:ea typeface="Arial"/>
                <a:cs typeface="Arial"/>
                <a:sym typeface="Arial"/>
              </a:defRPr>
            </a:lvl6pPr>
            <a:lvl7pPr marR="0" lvl="6" algn="ctr" rtl="0">
              <a:lnSpc>
                <a:spcPct val="100000"/>
              </a:lnSpc>
              <a:spcBef>
                <a:spcPts val="0"/>
              </a:spcBef>
              <a:spcAft>
                <a:spcPts val="0"/>
              </a:spcAft>
              <a:buClr>
                <a:srgbClr val="000000"/>
              </a:buClr>
              <a:buSzPts val="5200"/>
              <a:buFont typeface="Arial"/>
              <a:buChar char="●"/>
              <a:defRPr sz="5200" b="0" i="0" u="none" strike="noStrike" cap="none">
                <a:solidFill>
                  <a:srgbClr val="000000"/>
                </a:solidFill>
                <a:latin typeface="Arial"/>
                <a:ea typeface="Arial"/>
                <a:cs typeface="Arial"/>
                <a:sym typeface="Arial"/>
              </a:defRPr>
            </a:lvl7pPr>
            <a:lvl8pPr marR="0" lvl="7" algn="ctr" rtl="0">
              <a:lnSpc>
                <a:spcPct val="100000"/>
              </a:lnSpc>
              <a:spcBef>
                <a:spcPts val="0"/>
              </a:spcBef>
              <a:spcAft>
                <a:spcPts val="0"/>
              </a:spcAft>
              <a:buClr>
                <a:srgbClr val="000000"/>
              </a:buClr>
              <a:buSzPts val="5200"/>
              <a:buFont typeface="Arial"/>
              <a:buChar char="○"/>
              <a:defRPr sz="5200" b="0" i="0" u="none" strike="noStrike" cap="none">
                <a:solidFill>
                  <a:srgbClr val="000000"/>
                </a:solidFill>
                <a:latin typeface="Arial"/>
                <a:ea typeface="Arial"/>
                <a:cs typeface="Arial"/>
                <a:sym typeface="Arial"/>
              </a:defRPr>
            </a:lvl8pPr>
            <a:lvl9pPr marR="0" lvl="8" algn="ctr" rtl="0">
              <a:lnSpc>
                <a:spcPct val="100000"/>
              </a:lnSpc>
              <a:spcBef>
                <a:spcPts val="0"/>
              </a:spcBef>
              <a:spcAft>
                <a:spcPts val="0"/>
              </a:spcAft>
              <a:buClr>
                <a:srgbClr val="000000"/>
              </a:buClr>
              <a:buSzPts val="5200"/>
              <a:buFont typeface="Arial"/>
              <a:buChar char="■"/>
              <a:defRPr sz="5200" b="0" i="0" u="none" strike="noStrike" cap="none">
                <a:solidFill>
                  <a:srgbClr val="000000"/>
                </a:solidFill>
                <a:latin typeface="Arial"/>
                <a:ea typeface="Arial"/>
                <a:cs typeface="Arial"/>
                <a:sym typeface="Arial"/>
              </a:defRPr>
            </a:lvl9pPr>
          </a:lstStyle>
          <a:p>
            <a:endParaRPr/>
          </a:p>
        </p:txBody>
      </p:sp>
      <p:sp>
        <p:nvSpPr>
          <p:cNvPr id="15" name="Google Shape;15;p2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1pPr>
            <a:lvl2pPr marR="0" lvl="1" algn="ctr"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2pPr>
            <a:lvl3pPr marR="0" lvl="2" algn="ctr"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3pPr>
            <a:lvl4pPr marR="0" lvl="3" algn="ctr"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4pPr>
            <a:lvl5pPr marR="0" lvl="4" algn="ctr"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5pPr>
            <a:lvl6pPr marR="0" lvl="5" algn="ctr"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6pPr>
            <a:lvl7pPr marR="0" lvl="6" algn="ctr"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7pPr>
            <a:lvl8pPr marR="0" lvl="7" algn="ctr"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8pPr>
            <a:lvl9pPr marR="0" lvl="8" algn="ctr"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9pPr>
          </a:lstStyle>
          <a:p>
            <a:endParaRPr/>
          </a:p>
        </p:txBody>
      </p:sp>
      <p:sp>
        <p:nvSpPr>
          <p:cNvPr id="16" name="Google Shape;16;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rand DHHS End Slide Layout">
  <p:cSld name="Brand DHHS End Slide Layout">
    <p:spTree>
      <p:nvGrpSpPr>
        <p:cNvPr id="1" name="Shape 56"/>
        <p:cNvGrpSpPr/>
        <p:nvPr/>
      </p:nvGrpSpPr>
      <p:grpSpPr>
        <a:xfrm>
          <a:off x="0" y="0"/>
          <a:ext cx="0" cy="0"/>
          <a:chOff x="0" y="0"/>
          <a:chExt cx="0" cy="0"/>
        </a:xfrm>
      </p:grpSpPr>
      <p:sp>
        <p:nvSpPr>
          <p:cNvPr id="57" name="Google Shape;57;p31"/>
          <p:cNvSpPr txBox="1">
            <a:spLocks noGrp="1"/>
          </p:cNvSpPr>
          <p:nvPr>
            <p:ph type="body" idx="1"/>
          </p:nvPr>
        </p:nvSpPr>
        <p:spPr>
          <a:xfrm>
            <a:off x="628650" y="2066821"/>
            <a:ext cx="7859100" cy="581100"/>
          </a:xfrm>
          <a:prstGeom prst="rect">
            <a:avLst/>
          </a:prstGeom>
          <a:noFill/>
          <a:ln>
            <a:noFill/>
          </a:ln>
        </p:spPr>
        <p:txBody>
          <a:bodyPr spcFirstLastPara="1" wrap="square" lIns="68575" tIns="34275" rIns="68575" bIns="34275" anchor="t" anchorCtr="1">
            <a:noAutofit/>
          </a:bodyPr>
          <a:lstStyle>
            <a:lvl1pPr marL="457200" marR="0" lvl="0" indent="-228600" algn="ctr" rtl="0">
              <a:lnSpc>
                <a:spcPct val="100000"/>
              </a:lnSpc>
              <a:spcBef>
                <a:spcPts val="0"/>
              </a:spcBef>
              <a:spcAft>
                <a:spcPts val="0"/>
              </a:spcAft>
              <a:buClr>
                <a:srgbClr val="5690E2"/>
              </a:buClr>
              <a:buSzPts val="1800"/>
              <a:buFont typeface="Arial"/>
              <a:buNone/>
              <a:defRPr sz="1800" b="0" i="0" u="none" strike="noStrike" cap="none">
                <a:solidFill>
                  <a:srgbClr val="5690E2"/>
                </a:solidFill>
                <a:latin typeface="Roboto"/>
                <a:ea typeface="Roboto"/>
                <a:cs typeface="Roboto"/>
                <a:sym typeface="Roboto"/>
              </a:defRPr>
            </a:lvl1pPr>
            <a:lvl2pPr marL="914400" marR="0" lvl="1" indent="-342900" algn="l" rtl="0">
              <a:lnSpc>
                <a:spcPct val="90000"/>
              </a:lnSpc>
              <a:spcBef>
                <a:spcPts val="5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grpSp>
        <p:nvGrpSpPr>
          <p:cNvPr id="58" name="Google Shape;58;p31"/>
          <p:cNvGrpSpPr/>
          <p:nvPr/>
        </p:nvGrpSpPr>
        <p:grpSpPr>
          <a:xfrm>
            <a:off x="381217" y="4549386"/>
            <a:ext cx="1256937" cy="329168"/>
            <a:chOff x="4913982" y="5342258"/>
            <a:chExt cx="1675916" cy="463617"/>
          </a:xfrm>
        </p:grpSpPr>
        <p:pic>
          <p:nvPicPr>
            <p:cNvPr id="59" name="Google Shape;59;p31"/>
            <p:cNvPicPr preferRelativeResize="0"/>
            <p:nvPr/>
          </p:nvPicPr>
          <p:blipFill rotWithShape="1">
            <a:blip r:embed="rId2">
              <a:alphaModFix/>
            </a:blip>
            <a:srcRect/>
            <a:stretch/>
          </p:blipFill>
          <p:spPr>
            <a:xfrm>
              <a:off x="4913982" y="5342258"/>
              <a:ext cx="467498" cy="457200"/>
            </a:xfrm>
            <a:prstGeom prst="rect">
              <a:avLst/>
            </a:prstGeom>
            <a:noFill/>
            <a:ln>
              <a:noFill/>
            </a:ln>
          </p:spPr>
        </p:pic>
        <p:pic>
          <p:nvPicPr>
            <p:cNvPr id="60" name="Google Shape;60;p31"/>
            <p:cNvPicPr preferRelativeResize="0"/>
            <p:nvPr/>
          </p:nvPicPr>
          <p:blipFill rotWithShape="1">
            <a:blip r:embed="rId3">
              <a:alphaModFix/>
            </a:blip>
            <a:srcRect/>
            <a:stretch/>
          </p:blipFill>
          <p:spPr>
            <a:xfrm>
              <a:off x="5527001" y="5348675"/>
              <a:ext cx="457200" cy="457200"/>
            </a:xfrm>
            <a:prstGeom prst="rect">
              <a:avLst/>
            </a:prstGeom>
            <a:noFill/>
            <a:ln>
              <a:noFill/>
            </a:ln>
          </p:spPr>
        </p:pic>
        <p:pic>
          <p:nvPicPr>
            <p:cNvPr id="61" name="Google Shape;61;p31"/>
            <p:cNvPicPr preferRelativeResize="0"/>
            <p:nvPr/>
          </p:nvPicPr>
          <p:blipFill rotWithShape="1">
            <a:blip r:embed="rId4">
              <a:alphaModFix/>
            </a:blip>
            <a:srcRect/>
            <a:stretch/>
          </p:blipFill>
          <p:spPr>
            <a:xfrm>
              <a:off x="6132698" y="5342258"/>
              <a:ext cx="457200" cy="457200"/>
            </a:xfrm>
            <a:prstGeom prst="rect">
              <a:avLst/>
            </a:prstGeom>
            <a:noFill/>
            <a:ln>
              <a:noFill/>
            </a:ln>
          </p:spPr>
        </p:pic>
      </p:grpSp>
      <p:sp>
        <p:nvSpPr>
          <p:cNvPr id="62" name="Google Shape;62;p31"/>
          <p:cNvSpPr txBox="1">
            <a:spLocks noGrp="1"/>
          </p:cNvSpPr>
          <p:nvPr>
            <p:ph type="body" idx="2"/>
          </p:nvPr>
        </p:nvSpPr>
        <p:spPr>
          <a:xfrm>
            <a:off x="628650" y="1680500"/>
            <a:ext cx="7859100" cy="352200"/>
          </a:xfrm>
          <a:prstGeom prst="rect">
            <a:avLst/>
          </a:prstGeom>
          <a:solidFill>
            <a:srgbClr val="BABF33"/>
          </a:solidFill>
          <a:ln>
            <a:noFill/>
          </a:ln>
        </p:spPr>
        <p:txBody>
          <a:bodyPr spcFirstLastPara="1" wrap="square" lIns="68575" tIns="34275" rIns="68575" bIns="34275" anchor="t" anchorCtr="0">
            <a:noAutofit/>
          </a:bodyPr>
          <a:lstStyle>
            <a:lvl1pPr marL="457200" marR="0" lvl="0" indent="-228600" algn="ctr" rtl="0">
              <a:lnSpc>
                <a:spcPct val="100000"/>
              </a:lnSpc>
              <a:spcBef>
                <a:spcPts val="800"/>
              </a:spcBef>
              <a:spcAft>
                <a:spcPts val="0"/>
              </a:spcAft>
              <a:buClr>
                <a:srgbClr val="0036C9"/>
              </a:buClr>
              <a:buSzPts val="2100"/>
              <a:buFont typeface="Noto Sans Symbols"/>
              <a:buNone/>
              <a:defRPr sz="2100" b="1" i="0" u="none" strike="noStrike" cap="none">
                <a:solidFill>
                  <a:schemeClr val="lt1"/>
                </a:solidFill>
                <a:latin typeface="Roboto"/>
                <a:ea typeface="Roboto"/>
                <a:cs typeface="Roboto"/>
                <a:sym typeface="Roboto"/>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63" name="Google Shape;63;p31"/>
          <p:cNvSpPr txBox="1">
            <a:spLocks noGrp="1"/>
          </p:cNvSpPr>
          <p:nvPr>
            <p:ph type="body" idx="3"/>
          </p:nvPr>
        </p:nvSpPr>
        <p:spPr>
          <a:xfrm>
            <a:off x="630064" y="3471121"/>
            <a:ext cx="7859100" cy="493200"/>
          </a:xfrm>
          <a:prstGeom prst="rect">
            <a:avLst/>
          </a:prstGeom>
          <a:noFill/>
          <a:ln>
            <a:noFill/>
          </a:ln>
        </p:spPr>
        <p:txBody>
          <a:bodyPr spcFirstLastPara="1" wrap="square" lIns="68575" tIns="34275" rIns="68575" bIns="34275" anchor="t" anchorCtr="0">
            <a:noAutofit/>
          </a:bodyPr>
          <a:lstStyle>
            <a:lvl1pPr marL="457200" marR="0" lvl="0" indent="-228600" algn="ctr" rtl="0">
              <a:lnSpc>
                <a:spcPct val="100000"/>
              </a:lnSpc>
              <a:spcBef>
                <a:spcPts val="800"/>
              </a:spcBef>
              <a:spcAft>
                <a:spcPts val="0"/>
              </a:spcAft>
              <a:buClr>
                <a:srgbClr val="0036C9"/>
              </a:buClr>
              <a:buSzPts val="900"/>
              <a:buFont typeface="Arial"/>
              <a:buNone/>
              <a:defRPr sz="900" b="0" i="0" u="none" strike="noStrike" cap="none">
                <a:solidFill>
                  <a:schemeClr val="dk1"/>
                </a:solidFill>
                <a:latin typeface="Montserrat"/>
                <a:ea typeface="Montserrat"/>
                <a:cs typeface="Montserrat"/>
                <a:sym typeface="Montserrat"/>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228600" algn="l" rtl="0">
              <a:lnSpc>
                <a:spcPct val="90000"/>
              </a:lnSpc>
              <a:spcBef>
                <a:spcPts val="800"/>
              </a:spcBef>
              <a:spcAft>
                <a:spcPts val="0"/>
              </a:spcAft>
              <a:buClr>
                <a:schemeClr val="accent1"/>
              </a:buClr>
              <a:buSzPts val="1400"/>
              <a:buFont typeface="Noto Sans Symbols"/>
              <a:buNone/>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64" name="Google Shape;64;p31"/>
          <p:cNvSpPr txBox="1">
            <a:spLocks noGrp="1"/>
          </p:cNvSpPr>
          <p:nvPr>
            <p:ph type="body" idx="4"/>
          </p:nvPr>
        </p:nvSpPr>
        <p:spPr>
          <a:xfrm>
            <a:off x="635073" y="2733108"/>
            <a:ext cx="7859100" cy="303900"/>
          </a:xfrm>
          <a:prstGeom prst="rect">
            <a:avLst/>
          </a:prstGeom>
          <a:noFill/>
          <a:ln>
            <a:noFill/>
          </a:ln>
        </p:spPr>
        <p:txBody>
          <a:bodyPr spcFirstLastPara="1" wrap="square" lIns="68575" tIns="34275" rIns="68575" bIns="34275" anchor="t" anchorCtr="0">
            <a:normAutofit/>
          </a:bodyPr>
          <a:lstStyle>
            <a:lvl1pPr marL="457200" marR="0" lvl="0" indent="-228600" algn="ctr" rtl="0">
              <a:lnSpc>
                <a:spcPct val="100000"/>
              </a:lnSpc>
              <a:spcBef>
                <a:spcPts val="800"/>
              </a:spcBef>
              <a:spcAft>
                <a:spcPts val="0"/>
              </a:spcAft>
              <a:buClr>
                <a:srgbClr val="0036C9"/>
              </a:buClr>
              <a:buSzPts val="1200"/>
              <a:buFont typeface="Arial"/>
              <a:buNone/>
              <a:defRPr sz="1200" b="0" i="0" u="none" strike="noStrike" cap="none">
                <a:solidFill>
                  <a:srgbClr val="036080"/>
                </a:solidFill>
                <a:latin typeface="Montserrat"/>
                <a:ea typeface="Montserrat"/>
                <a:cs typeface="Montserrat"/>
                <a:sym typeface="Montserrat"/>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228600" algn="l" rtl="0">
              <a:lnSpc>
                <a:spcPct val="90000"/>
              </a:lnSpc>
              <a:spcBef>
                <a:spcPts val="800"/>
              </a:spcBef>
              <a:spcAft>
                <a:spcPts val="0"/>
              </a:spcAft>
              <a:buClr>
                <a:schemeClr val="accent1"/>
              </a:buClr>
              <a:buSzPts val="1400"/>
              <a:buFont typeface="Noto Sans Symbols"/>
              <a:buNone/>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65" name="Google Shape;65;p31"/>
          <p:cNvSpPr txBox="1"/>
          <p:nvPr/>
        </p:nvSpPr>
        <p:spPr>
          <a:xfrm>
            <a:off x="1738613" y="4592531"/>
            <a:ext cx="1611300" cy="320400"/>
          </a:xfrm>
          <a:prstGeom prst="rect">
            <a:avLst/>
          </a:prstGeom>
          <a:noFill/>
          <a:ln w="9525" cap="flat" cmpd="sng">
            <a:solidFill>
              <a:srgbClr val="5690E2"/>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 sz="1800" b="1" i="0" u="sng" strike="noStrike" cap="none">
                <a:solidFill>
                  <a:schemeClr val="hlink"/>
                </a:solidFill>
                <a:latin typeface="Gisha"/>
                <a:ea typeface="Gisha"/>
                <a:cs typeface="Gisha"/>
                <a:sym typeface="Gisha"/>
                <a:hlinkClick r:id="rId5"/>
              </a:rPr>
              <a:t>dhhs.ne.gov</a:t>
            </a:r>
            <a:endParaRPr sz="1800" b="1" i="0" u="none" strike="noStrike" cap="none">
              <a:solidFill>
                <a:srgbClr val="036080"/>
              </a:solidFill>
              <a:latin typeface="Gisha"/>
              <a:ea typeface="Gisha"/>
              <a:cs typeface="Gisha"/>
              <a:sym typeface="Gisha"/>
            </a:endParaRPr>
          </a:p>
        </p:txBody>
      </p:sp>
      <p:sp>
        <p:nvSpPr>
          <p:cNvPr id="66" name="Google Shape;66;p31"/>
          <p:cNvSpPr txBox="1"/>
          <p:nvPr/>
        </p:nvSpPr>
        <p:spPr>
          <a:xfrm>
            <a:off x="3759413" y="4051840"/>
            <a:ext cx="1611300" cy="329100"/>
          </a:xfrm>
          <a:prstGeom prst="rect">
            <a:avLst/>
          </a:prstGeom>
          <a:noFill/>
          <a:ln>
            <a:noFill/>
          </a:ln>
        </p:spPr>
        <p:txBody>
          <a:bodyPr spcFirstLastPara="1" wrap="square" lIns="68575" tIns="34275" rIns="68575" bIns="34275" anchor="ctr" anchorCtr="0">
            <a:noAutofit/>
          </a:bodyPr>
          <a:lstStyle/>
          <a:p>
            <a:pPr marL="0" marR="0" lvl="0" indent="0" algn="ctr" rtl="0">
              <a:lnSpc>
                <a:spcPct val="85714"/>
              </a:lnSpc>
              <a:spcBef>
                <a:spcPts val="0"/>
              </a:spcBef>
              <a:spcAft>
                <a:spcPts val="0"/>
              </a:spcAft>
              <a:buClr>
                <a:srgbClr val="000000"/>
              </a:buClr>
              <a:buSzPts val="1100"/>
              <a:buFont typeface="Arial"/>
              <a:buNone/>
            </a:pPr>
            <a:r>
              <a:rPr lang="en" sz="1100" b="1" i="0" u="none" strike="noStrike" cap="none">
                <a:solidFill>
                  <a:schemeClr val="dk2"/>
                </a:solidFill>
                <a:latin typeface="Gisha"/>
                <a:ea typeface="Gisha"/>
                <a:cs typeface="Gisha"/>
                <a:sym typeface="Gisha"/>
              </a:rPr>
              <a:t>DHHS Helpline:</a:t>
            </a:r>
            <a:endParaRPr sz="1100" b="0" i="0" u="none" strike="noStrike" cap="none">
              <a:solidFill>
                <a:srgbClr val="000000"/>
              </a:solidFill>
              <a:latin typeface="Arial"/>
              <a:ea typeface="Arial"/>
              <a:cs typeface="Arial"/>
              <a:sym typeface="Arial"/>
            </a:endParaRPr>
          </a:p>
          <a:p>
            <a:pPr marL="0" marR="0" lvl="0" indent="0" algn="ctr" rtl="0">
              <a:lnSpc>
                <a:spcPct val="114285"/>
              </a:lnSpc>
              <a:spcBef>
                <a:spcPts val="0"/>
              </a:spcBef>
              <a:spcAft>
                <a:spcPts val="0"/>
              </a:spcAft>
              <a:buClr>
                <a:srgbClr val="000000"/>
              </a:buClr>
              <a:buSzPts val="800"/>
              <a:buFont typeface="Arial"/>
              <a:buNone/>
            </a:pPr>
            <a:r>
              <a:rPr lang="en" sz="800" b="0" i="0" u="none" strike="noStrike" cap="none">
                <a:solidFill>
                  <a:schemeClr val="dk2"/>
                </a:solidFill>
                <a:latin typeface="Gisha"/>
                <a:ea typeface="Gisha"/>
                <a:cs typeface="Gisha"/>
                <a:sym typeface="Gisha"/>
              </a:rPr>
              <a:t>800-254-4202</a:t>
            </a:r>
            <a:endParaRPr sz="1100" b="0" i="0" u="none" strike="noStrike" cap="none">
              <a:solidFill>
                <a:srgbClr val="000000"/>
              </a:solidFill>
              <a:latin typeface="Arial"/>
              <a:ea typeface="Arial"/>
              <a:cs typeface="Arial"/>
              <a:sym typeface="Arial"/>
            </a:endParaRPr>
          </a:p>
          <a:p>
            <a:pPr marL="0" marR="0" lvl="0" indent="0" algn="ctr" rtl="0">
              <a:lnSpc>
                <a:spcPct val="114285"/>
              </a:lnSpc>
              <a:spcBef>
                <a:spcPts val="0"/>
              </a:spcBef>
              <a:spcAft>
                <a:spcPts val="0"/>
              </a:spcAft>
              <a:buClr>
                <a:srgbClr val="000000"/>
              </a:buClr>
              <a:buSzPts val="800"/>
              <a:buFont typeface="Arial"/>
              <a:buNone/>
            </a:pPr>
            <a:r>
              <a:rPr lang="en" sz="800" b="0" i="0" u="none" strike="noStrike" cap="none">
                <a:solidFill>
                  <a:schemeClr val="dk2"/>
                </a:solidFill>
                <a:latin typeface="Gisha"/>
                <a:ea typeface="Gisha"/>
                <a:cs typeface="Gisha"/>
                <a:sym typeface="Gisha"/>
              </a:rPr>
              <a:t>DHHS.helpline@Nebraska.gov</a:t>
            </a:r>
            <a:endParaRPr sz="1100" b="0" i="0" u="none" strike="noStrike" cap="none">
              <a:solidFill>
                <a:srgbClr val="000000"/>
              </a:solidFill>
              <a:latin typeface="Arial"/>
              <a:ea typeface="Arial"/>
              <a:cs typeface="Arial"/>
              <a:sym typeface="Arial"/>
            </a:endParaRPr>
          </a:p>
        </p:txBody>
      </p:sp>
      <p:sp>
        <p:nvSpPr>
          <p:cNvPr id="67" name="Google Shape;67;p31"/>
          <p:cNvSpPr txBox="1"/>
          <p:nvPr/>
        </p:nvSpPr>
        <p:spPr>
          <a:xfrm>
            <a:off x="635072" y="3081755"/>
            <a:ext cx="7859100" cy="346200"/>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 sz="1800" b="0" i="0" u="none" strike="noStrike" cap="none">
                <a:solidFill>
                  <a:schemeClr val="dk2"/>
                </a:solidFill>
                <a:latin typeface="Montserrat Black"/>
                <a:ea typeface="Montserrat Black"/>
                <a:cs typeface="Montserrat Black"/>
                <a:sym typeface="Montserrat Black"/>
              </a:rPr>
              <a:t>000-000-0000</a:t>
            </a:r>
            <a:endParaRPr sz="1800" b="0" i="0" u="none" strike="noStrike" cap="none">
              <a:solidFill>
                <a:schemeClr val="dk2"/>
              </a:solidFill>
              <a:latin typeface="Montserrat Black"/>
              <a:ea typeface="Montserrat Black"/>
              <a:cs typeface="Montserrat Black"/>
              <a:sym typeface="Montserrat Blac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2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Large logo">
  <p:cSld name="Large logo">
    <p:spTree>
      <p:nvGrpSpPr>
        <p:cNvPr id="1" name="Shape 68"/>
        <p:cNvGrpSpPr/>
        <p:nvPr/>
      </p:nvGrpSpPr>
      <p:grpSpPr>
        <a:xfrm>
          <a:off x="0" y="0"/>
          <a:ext cx="0" cy="0"/>
          <a:chOff x="0" y="0"/>
          <a:chExt cx="0" cy="0"/>
        </a:xfrm>
      </p:grpSpPr>
      <p:sp>
        <p:nvSpPr>
          <p:cNvPr id="69" name="Google Shape;69;p32"/>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marR="0" lvl="0" algn="ctr" rtl="0">
              <a:lnSpc>
                <a:spcPct val="90000"/>
              </a:lnSpc>
              <a:spcBef>
                <a:spcPts val="0"/>
              </a:spcBef>
              <a:spcAft>
                <a:spcPts val="0"/>
              </a:spcAft>
              <a:buClr>
                <a:srgbClr val="036080"/>
              </a:buClr>
              <a:buSzPts val="3300"/>
              <a:buFont typeface="Roboto Black"/>
              <a:buNone/>
              <a:defRPr sz="3300" b="0" i="0" u="none" strike="noStrike" cap="none">
                <a:solidFill>
                  <a:srgbClr val="036080"/>
                </a:solidFill>
                <a:latin typeface="Roboto Black"/>
                <a:ea typeface="Roboto Black"/>
                <a:cs typeface="Roboto Black"/>
                <a:sym typeface="Roboto Black"/>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Headline / Subhead / 3-column / bulleted">
  <p:cSld name="Headline / Subhead / 3-column / bulleted">
    <p:spTree>
      <p:nvGrpSpPr>
        <p:cNvPr id="1" name="Shape 70"/>
        <p:cNvGrpSpPr/>
        <p:nvPr/>
      </p:nvGrpSpPr>
      <p:grpSpPr>
        <a:xfrm>
          <a:off x="0" y="0"/>
          <a:ext cx="0" cy="0"/>
          <a:chOff x="0" y="0"/>
          <a:chExt cx="0" cy="0"/>
        </a:xfrm>
      </p:grpSpPr>
      <p:sp>
        <p:nvSpPr>
          <p:cNvPr id="71" name="Google Shape;71;p33"/>
          <p:cNvSpPr txBox="1">
            <a:spLocks noGrp="1"/>
          </p:cNvSpPr>
          <p:nvPr>
            <p:ph type="body" idx="1"/>
          </p:nvPr>
        </p:nvSpPr>
        <p:spPr>
          <a:xfrm>
            <a:off x="273823" y="810908"/>
            <a:ext cx="8664300" cy="422400"/>
          </a:xfrm>
          <a:prstGeom prst="rect">
            <a:avLst/>
          </a:prstGeom>
          <a:noFill/>
          <a:ln>
            <a:noFill/>
          </a:ln>
        </p:spPr>
        <p:txBody>
          <a:bodyPr spcFirstLastPara="1" wrap="square" lIns="68575" tIns="34275" rIns="68575" bIns="34275" anchor="t" anchorCtr="0">
            <a:normAutofit/>
          </a:bodyPr>
          <a:lstStyle>
            <a:lvl1pPr marL="457200" marR="0" lvl="0" indent="-228600" algn="l" rtl="0">
              <a:lnSpc>
                <a:spcPct val="100000"/>
              </a:lnSpc>
              <a:spcBef>
                <a:spcPts val="800"/>
              </a:spcBef>
              <a:spcAft>
                <a:spcPts val="0"/>
              </a:spcAft>
              <a:buClr>
                <a:srgbClr val="0036C9"/>
              </a:buClr>
              <a:buSzPts val="1800"/>
              <a:buFont typeface="Noto Sans Symbols"/>
              <a:buNone/>
              <a:defRPr sz="1800" b="0" i="0" u="none" strike="noStrike" cap="none">
                <a:solidFill>
                  <a:srgbClr val="7E99A9"/>
                </a:solidFill>
                <a:latin typeface="Montserrat"/>
                <a:ea typeface="Montserrat"/>
                <a:cs typeface="Montserrat"/>
                <a:sym typeface="Montserrat"/>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72" name="Google Shape;72;p33"/>
          <p:cNvSpPr txBox="1">
            <a:spLocks noGrp="1"/>
          </p:cNvSpPr>
          <p:nvPr>
            <p:ph type="body" idx="2"/>
          </p:nvPr>
        </p:nvSpPr>
        <p:spPr>
          <a:xfrm>
            <a:off x="273823" y="1243427"/>
            <a:ext cx="8670600" cy="3247500"/>
          </a:xfrm>
          <a:prstGeom prst="rect">
            <a:avLst/>
          </a:prstGeom>
          <a:noFill/>
          <a:ln>
            <a:noFill/>
          </a:ln>
        </p:spPr>
        <p:txBody>
          <a:bodyPr spcFirstLastPara="1" wrap="square" lIns="68575" tIns="34275" rIns="68575" bIns="34275" anchor="t" anchorCtr="0">
            <a:normAutofit/>
          </a:bodyPr>
          <a:lstStyle>
            <a:lvl1pPr marL="457200" marR="0" lvl="0" indent="-228600" algn="l" rtl="0">
              <a:lnSpc>
                <a:spcPct val="100000"/>
              </a:lnSpc>
              <a:spcBef>
                <a:spcPts val="800"/>
              </a:spcBef>
              <a:spcAft>
                <a:spcPts val="0"/>
              </a:spcAft>
              <a:buClr>
                <a:schemeClr val="dk1"/>
              </a:buClr>
              <a:buSzPts val="1500"/>
              <a:buFont typeface="Arial"/>
              <a:buNone/>
              <a:defRPr sz="1500" b="0" i="0" u="none" strike="noStrike" cap="none">
                <a:solidFill>
                  <a:schemeClr val="dk1"/>
                </a:solidFill>
                <a:latin typeface="Montserrat"/>
                <a:ea typeface="Montserrat"/>
                <a:cs typeface="Montserrat"/>
                <a:sym typeface="Montserrat"/>
              </a:defRPr>
            </a:lvl1pPr>
            <a:lvl2pPr marL="914400" marR="0" lvl="1" indent="-323850" algn="l" rtl="0">
              <a:lnSpc>
                <a:spcPct val="90000"/>
              </a:lnSpc>
              <a:spcBef>
                <a:spcPts val="400"/>
              </a:spcBef>
              <a:spcAft>
                <a:spcPts val="0"/>
              </a:spcAft>
              <a:buClr>
                <a:srgbClr val="B9C8D3"/>
              </a:buClr>
              <a:buSzPts val="1500"/>
              <a:buFont typeface="Arial"/>
              <a:buChar char="•"/>
              <a:defRPr sz="1500" b="0" i="0" u="none" strike="noStrike" cap="none">
                <a:solidFill>
                  <a:schemeClr val="dk1"/>
                </a:solidFill>
                <a:latin typeface="Montserrat"/>
                <a:ea typeface="Montserrat"/>
                <a:cs typeface="Montserrat"/>
                <a:sym typeface="Montserrat"/>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73" name="Google Shape;73;p33"/>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rmAutofit/>
          </a:bodyPr>
          <a:lstStyle>
            <a:lvl1pPr marR="0" lvl="0" algn="l" rtl="0">
              <a:lnSpc>
                <a:spcPct val="90000"/>
              </a:lnSpc>
              <a:spcBef>
                <a:spcPts val="0"/>
              </a:spcBef>
              <a:spcAft>
                <a:spcPts val="0"/>
              </a:spcAft>
              <a:buClr>
                <a:srgbClr val="036080"/>
              </a:buClr>
              <a:buSzPts val="2700"/>
              <a:buFont typeface="Roboto Black"/>
              <a:buNone/>
              <a:defRPr sz="2700" b="0" i="0" u="none" strike="noStrike" cap="none">
                <a:solidFill>
                  <a:srgbClr val="036080"/>
                </a:solidFill>
                <a:latin typeface="Roboto Black"/>
                <a:ea typeface="Roboto Black"/>
                <a:cs typeface="Roboto Black"/>
                <a:sym typeface="Roboto Black"/>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cxnSp>
        <p:nvCxnSpPr>
          <p:cNvPr id="74" name="Google Shape;74;p33"/>
          <p:cNvCxnSpPr/>
          <p:nvPr/>
        </p:nvCxnSpPr>
        <p:spPr>
          <a:xfrm>
            <a:off x="280115" y="705744"/>
            <a:ext cx="8664300" cy="0"/>
          </a:xfrm>
          <a:prstGeom prst="straightConnector1">
            <a:avLst/>
          </a:prstGeom>
          <a:noFill/>
          <a:ln w="15875" cap="flat" cmpd="sng">
            <a:solidFill>
              <a:srgbClr val="FFC843"/>
            </a:solidFill>
            <a:prstDash val="solid"/>
            <a:miter lim="800000"/>
            <a:headEnd type="none" w="sm" len="sm"/>
            <a:tailEnd type="none" w="sm" len="sm"/>
          </a:ln>
        </p:spPr>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Headline / 2-column bulleted text">
  <p:cSld name="Headline / 2-column bulleted text">
    <p:spTree>
      <p:nvGrpSpPr>
        <p:cNvPr id="1" name="Shape 75"/>
        <p:cNvGrpSpPr/>
        <p:nvPr/>
      </p:nvGrpSpPr>
      <p:grpSpPr>
        <a:xfrm>
          <a:off x="0" y="0"/>
          <a:ext cx="0" cy="0"/>
          <a:chOff x="0" y="0"/>
          <a:chExt cx="0" cy="0"/>
        </a:xfrm>
      </p:grpSpPr>
      <p:sp>
        <p:nvSpPr>
          <p:cNvPr id="76" name="Google Shape;76;p34"/>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rmAutofit/>
          </a:bodyPr>
          <a:lstStyle>
            <a:lvl1pPr marR="0" lvl="0" algn="l" rtl="0">
              <a:lnSpc>
                <a:spcPct val="90000"/>
              </a:lnSpc>
              <a:spcBef>
                <a:spcPts val="0"/>
              </a:spcBef>
              <a:spcAft>
                <a:spcPts val="0"/>
              </a:spcAft>
              <a:buClr>
                <a:srgbClr val="036080"/>
              </a:buClr>
              <a:buSzPts val="2700"/>
              <a:buFont typeface="Roboto Black"/>
              <a:buNone/>
              <a:defRPr sz="2700" b="0" i="0" u="none" strike="noStrike" cap="none">
                <a:solidFill>
                  <a:srgbClr val="036080"/>
                </a:solidFill>
                <a:latin typeface="Roboto Black"/>
                <a:ea typeface="Roboto Black"/>
                <a:cs typeface="Roboto Black"/>
                <a:sym typeface="Roboto Black"/>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77" name="Google Shape;77;p34"/>
          <p:cNvSpPr txBox="1">
            <a:spLocks noGrp="1"/>
          </p:cNvSpPr>
          <p:nvPr>
            <p:ph type="body" idx="1"/>
          </p:nvPr>
        </p:nvSpPr>
        <p:spPr>
          <a:xfrm>
            <a:off x="280115" y="805176"/>
            <a:ext cx="8664300" cy="3795300"/>
          </a:xfrm>
          <a:prstGeom prst="rect">
            <a:avLst/>
          </a:prstGeom>
          <a:noFill/>
          <a:ln>
            <a:noFill/>
          </a:ln>
        </p:spPr>
        <p:txBody>
          <a:bodyPr spcFirstLastPara="1" wrap="square" lIns="68575" tIns="34275" rIns="68575" bIns="34275" anchor="t" anchorCtr="0">
            <a:noAutofit/>
          </a:bodyPr>
          <a:lstStyle>
            <a:lvl1pPr marL="457200" marR="0" lvl="0" indent="-285750" algn="l" rtl="0">
              <a:lnSpc>
                <a:spcPct val="100000"/>
              </a:lnSpc>
              <a:spcBef>
                <a:spcPts val="800"/>
              </a:spcBef>
              <a:spcAft>
                <a:spcPts val="0"/>
              </a:spcAft>
              <a:buClr>
                <a:srgbClr val="7E99A9"/>
              </a:buClr>
              <a:buSzPts val="900"/>
              <a:buFont typeface="Noto Sans Symbols"/>
              <a:buChar char="🢖"/>
              <a:defRPr sz="900" b="0" i="0" u="none" strike="noStrike" cap="none">
                <a:solidFill>
                  <a:schemeClr val="dk1"/>
                </a:solidFill>
                <a:latin typeface="Montserrat"/>
                <a:ea typeface="Montserrat"/>
                <a:cs typeface="Montserrat"/>
                <a:sym typeface="Montserrat"/>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cxnSp>
        <p:nvCxnSpPr>
          <p:cNvPr id="78" name="Google Shape;78;p34"/>
          <p:cNvCxnSpPr/>
          <p:nvPr/>
        </p:nvCxnSpPr>
        <p:spPr>
          <a:xfrm>
            <a:off x="280115" y="705744"/>
            <a:ext cx="8664300" cy="0"/>
          </a:xfrm>
          <a:prstGeom prst="straightConnector1">
            <a:avLst/>
          </a:prstGeom>
          <a:noFill/>
          <a:ln w="15875" cap="flat" cmpd="sng">
            <a:solidFill>
              <a:srgbClr val="FFC843"/>
            </a:solidFill>
            <a:prstDash val="solid"/>
            <a:miter lim="800000"/>
            <a:headEnd type="none" w="sm" len="sm"/>
            <a:tailEnd type="none" w="sm" len="sm"/>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End Slide">
  <p:cSld name="End Slide">
    <p:spTree>
      <p:nvGrpSpPr>
        <p:cNvPr id="1" name="Shape 79"/>
        <p:cNvGrpSpPr/>
        <p:nvPr/>
      </p:nvGrpSpPr>
      <p:grpSpPr>
        <a:xfrm>
          <a:off x="0" y="0"/>
          <a:ext cx="0" cy="0"/>
          <a:chOff x="0" y="0"/>
          <a:chExt cx="0" cy="0"/>
        </a:xfrm>
      </p:grpSpPr>
      <p:sp>
        <p:nvSpPr>
          <p:cNvPr id="80" name="Google Shape;80;p35"/>
          <p:cNvSpPr txBox="1">
            <a:spLocks noGrp="1"/>
          </p:cNvSpPr>
          <p:nvPr>
            <p:ph type="body" idx="1"/>
          </p:nvPr>
        </p:nvSpPr>
        <p:spPr>
          <a:xfrm>
            <a:off x="628650" y="2066821"/>
            <a:ext cx="7859100" cy="581100"/>
          </a:xfrm>
          <a:prstGeom prst="rect">
            <a:avLst/>
          </a:prstGeom>
          <a:noFill/>
          <a:ln>
            <a:noFill/>
          </a:ln>
        </p:spPr>
        <p:txBody>
          <a:bodyPr spcFirstLastPara="1" wrap="square" lIns="68575" tIns="34275" rIns="68575" bIns="34275" anchor="t" anchorCtr="1">
            <a:noAutofit/>
          </a:bodyPr>
          <a:lstStyle>
            <a:lvl1pPr marL="457200" marR="0" lvl="0" indent="-228600" algn="ctr" rtl="0">
              <a:lnSpc>
                <a:spcPct val="100000"/>
              </a:lnSpc>
              <a:spcBef>
                <a:spcPts val="0"/>
              </a:spcBef>
              <a:spcAft>
                <a:spcPts val="0"/>
              </a:spcAft>
              <a:buClr>
                <a:srgbClr val="036080"/>
              </a:buClr>
              <a:buSzPts val="1800"/>
              <a:buFont typeface="Arial"/>
              <a:buNone/>
              <a:defRPr sz="1800" b="0" i="0" u="none" strike="noStrike" cap="none">
                <a:solidFill>
                  <a:srgbClr val="036080"/>
                </a:solidFill>
                <a:latin typeface="Montserrat"/>
                <a:ea typeface="Montserrat"/>
                <a:cs typeface="Montserrat"/>
                <a:sym typeface="Montserrat"/>
              </a:defRPr>
            </a:lvl1pPr>
            <a:lvl2pPr marL="914400" marR="0" lvl="1" indent="-342900" algn="l" rtl="0">
              <a:lnSpc>
                <a:spcPct val="90000"/>
              </a:lnSpc>
              <a:spcBef>
                <a:spcPts val="5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81" name="Google Shape;81;p35"/>
          <p:cNvSpPr txBox="1">
            <a:spLocks noGrp="1"/>
          </p:cNvSpPr>
          <p:nvPr>
            <p:ph type="body" idx="2"/>
          </p:nvPr>
        </p:nvSpPr>
        <p:spPr>
          <a:xfrm>
            <a:off x="628650" y="1680500"/>
            <a:ext cx="7859100" cy="352200"/>
          </a:xfrm>
          <a:prstGeom prst="rect">
            <a:avLst/>
          </a:prstGeom>
          <a:solidFill>
            <a:srgbClr val="036080"/>
          </a:solidFill>
          <a:ln>
            <a:noFill/>
          </a:ln>
        </p:spPr>
        <p:txBody>
          <a:bodyPr spcFirstLastPara="1" wrap="square" lIns="68575" tIns="34275" rIns="68575" bIns="34275" anchor="t" anchorCtr="0">
            <a:noAutofit/>
          </a:bodyPr>
          <a:lstStyle>
            <a:lvl1pPr marL="457200" marR="0" lvl="0" indent="-228600" algn="ctr" rtl="0">
              <a:lnSpc>
                <a:spcPct val="100000"/>
              </a:lnSpc>
              <a:spcBef>
                <a:spcPts val="800"/>
              </a:spcBef>
              <a:spcAft>
                <a:spcPts val="0"/>
              </a:spcAft>
              <a:buClr>
                <a:srgbClr val="0036C9"/>
              </a:buClr>
              <a:buSzPts val="2100"/>
              <a:buFont typeface="Noto Sans Symbols"/>
              <a:buNone/>
              <a:defRPr sz="2100" b="1" i="0" u="none" strike="noStrike" cap="none">
                <a:solidFill>
                  <a:schemeClr val="lt1"/>
                </a:solidFill>
                <a:latin typeface="Roboto Black"/>
                <a:ea typeface="Roboto Black"/>
                <a:cs typeface="Roboto Black"/>
                <a:sym typeface="Roboto Black"/>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82" name="Google Shape;82;p35"/>
          <p:cNvSpPr txBox="1">
            <a:spLocks noGrp="1"/>
          </p:cNvSpPr>
          <p:nvPr>
            <p:ph type="body" idx="3"/>
          </p:nvPr>
        </p:nvSpPr>
        <p:spPr>
          <a:xfrm>
            <a:off x="630064" y="3457751"/>
            <a:ext cx="7859100" cy="574500"/>
          </a:xfrm>
          <a:prstGeom prst="rect">
            <a:avLst/>
          </a:prstGeom>
          <a:noFill/>
          <a:ln>
            <a:noFill/>
          </a:ln>
        </p:spPr>
        <p:txBody>
          <a:bodyPr spcFirstLastPara="1" wrap="square" lIns="68575" tIns="34275" rIns="68575" bIns="34275" anchor="t" anchorCtr="0">
            <a:noAutofit/>
          </a:bodyPr>
          <a:lstStyle>
            <a:lvl1pPr marL="457200" marR="0" lvl="0" indent="-228600" algn="ctr" rtl="0">
              <a:lnSpc>
                <a:spcPct val="100000"/>
              </a:lnSpc>
              <a:spcBef>
                <a:spcPts val="800"/>
              </a:spcBef>
              <a:spcAft>
                <a:spcPts val="0"/>
              </a:spcAft>
              <a:buClr>
                <a:srgbClr val="0036C9"/>
              </a:buClr>
              <a:buSzPts val="900"/>
              <a:buFont typeface="Arial"/>
              <a:buNone/>
              <a:defRPr sz="900" b="0" i="0" u="none" strike="noStrike" cap="none">
                <a:solidFill>
                  <a:schemeClr val="dk1"/>
                </a:solidFill>
                <a:latin typeface="Montserrat"/>
                <a:ea typeface="Montserrat"/>
                <a:cs typeface="Montserrat"/>
                <a:sym typeface="Montserrat"/>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228600" algn="l" rtl="0">
              <a:lnSpc>
                <a:spcPct val="90000"/>
              </a:lnSpc>
              <a:spcBef>
                <a:spcPts val="800"/>
              </a:spcBef>
              <a:spcAft>
                <a:spcPts val="0"/>
              </a:spcAft>
              <a:buClr>
                <a:schemeClr val="accent1"/>
              </a:buClr>
              <a:buSzPts val="1400"/>
              <a:buFont typeface="Noto Sans Symbols"/>
              <a:buNone/>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83" name="Google Shape;83;p35"/>
          <p:cNvSpPr txBox="1">
            <a:spLocks noGrp="1"/>
          </p:cNvSpPr>
          <p:nvPr>
            <p:ph type="body" idx="4"/>
          </p:nvPr>
        </p:nvSpPr>
        <p:spPr>
          <a:xfrm>
            <a:off x="635073" y="2689218"/>
            <a:ext cx="7859100" cy="347700"/>
          </a:xfrm>
          <a:prstGeom prst="rect">
            <a:avLst/>
          </a:prstGeom>
          <a:noFill/>
          <a:ln>
            <a:noFill/>
          </a:ln>
        </p:spPr>
        <p:txBody>
          <a:bodyPr spcFirstLastPara="1" wrap="square" lIns="68575" tIns="34275" rIns="68575" bIns="34275" anchor="t" anchorCtr="0">
            <a:normAutofit/>
          </a:bodyPr>
          <a:lstStyle>
            <a:lvl1pPr marL="457200" marR="0" lvl="0" indent="-228600" algn="ctr" rtl="0">
              <a:lnSpc>
                <a:spcPct val="100000"/>
              </a:lnSpc>
              <a:spcBef>
                <a:spcPts val="800"/>
              </a:spcBef>
              <a:spcAft>
                <a:spcPts val="0"/>
              </a:spcAft>
              <a:buClr>
                <a:srgbClr val="0036C9"/>
              </a:buClr>
              <a:buSzPts val="1200"/>
              <a:buFont typeface="Arial"/>
              <a:buNone/>
              <a:defRPr sz="1200" b="0" i="0" u="none" strike="noStrike" cap="none">
                <a:solidFill>
                  <a:srgbClr val="7E99A9"/>
                </a:solidFill>
                <a:latin typeface="Montserrat"/>
                <a:ea typeface="Montserrat"/>
                <a:cs typeface="Montserrat"/>
                <a:sym typeface="Montserrat"/>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228600" algn="l" rtl="0">
              <a:lnSpc>
                <a:spcPct val="90000"/>
              </a:lnSpc>
              <a:spcBef>
                <a:spcPts val="800"/>
              </a:spcBef>
              <a:spcAft>
                <a:spcPts val="0"/>
              </a:spcAft>
              <a:buClr>
                <a:schemeClr val="accent1"/>
              </a:buClr>
              <a:buSzPts val="1400"/>
              <a:buFont typeface="Noto Sans Symbols"/>
              <a:buNone/>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84" name="Google Shape;84;p35"/>
          <p:cNvSpPr txBox="1"/>
          <p:nvPr/>
        </p:nvSpPr>
        <p:spPr>
          <a:xfrm>
            <a:off x="3896249" y="4073492"/>
            <a:ext cx="1341600" cy="271200"/>
          </a:xfrm>
          <a:prstGeom prst="rect">
            <a:avLst/>
          </a:prstGeom>
          <a:noFill/>
          <a:ln w="9525" cap="flat" cmpd="sng">
            <a:solidFill>
              <a:srgbClr val="FFC843"/>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 sz="1200" b="1" i="0" u="sng" strike="noStrike" cap="none">
                <a:solidFill>
                  <a:schemeClr val="hlink"/>
                </a:solidFill>
                <a:latin typeface="Roboto Black"/>
                <a:ea typeface="Roboto Black"/>
                <a:cs typeface="Roboto Black"/>
                <a:sym typeface="Roboto Black"/>
                <a:hlinkClick r:id="rId2"/>
              </a:rPr>
              <a:t>dhhs.ne.gov</a:t>
            </a:r>
            <a:endParaRPr sz="1200" b="1" i="0" u="none" strike="noStrike" cap="none">
              <a:solidFill>
                <a:srgbClr val="036080"/>
              </a:solidFill>
              <a:latin typeface="Roboto Black"/>
              <a:ea typeface="Roboto Black"/>
              <a:cs typeface="Roboto Black"/>
              <a:sym typeface="Roboto Black"/>
            </a:endParaRPr>
          </a:p>
        </p:txBody>
      </p:sp>
      <p:pic>
        <p:nvPicPr>
          <p:cNvPr id="85" name="Google Shape;85;p35"/>
          <p:cNvPicPr preferRelativeResize="0"/>
          <p:nvPr/>
        </p:nvPicPr>
        <p:blipFill rotWithShape="1">
          <a:blip r:embed="rId3">
            <a:alphaModFix/>
          </a:blip>
          <a:srcRect/>
          <a:stretch/>
        </p:blipFill>
        <p:spPr>
          <a:xfrm>
            <a:off x="1652242" y="4020064"/>
            <a:ext cx="342900" cy="324582"/>
          </a:xfrm>
          <a:prstGeom prst="rect">
            <a:avLst/>
          </a:prstGeom>
          <a:noFill/>
          <a:ln>
            <a:noFill/>
          </a:ln>
        </p:spPr>
      </p:pic>
      <p:sp>
        <p:nvSpPr>
          <p:cNvPr id="86" name="Google Shape;86;p35"/>
          <p:cNvSpPr txBox="1"/>
          <p:nvPr/>
        </p:nvSpPr>
        <p:spPr>
          <a:xfrm>
            <a:off x="1548319" y="4375566"/>
            <a:ext cx="576900" cy="1617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600"/>
              <a:buFont typeface="Arial"/>
              <a:buNone/>
            </a:pPr>
            <a:r>
              <a:rPr lang="en" sz="600" b="0" i="0" u="none" strike="noStrike" cap="none">
                <a:solidFill>
                  <a:schemeClr val="dk1"/>
                </a:solidFill>
                <a:latin typeface="Montserrat"/>
                <a:ea typeface="Montserrat"/>
                <a:cs typeface="Montserrat"/>
                <a:sym typeface="Montserrat"/>
              </a:rPr>
              <a:t>@NEDHHS</a:t>
            </a:r>
            <a:endParaRPr sz="600" b="0" i="0" u="none" strike="noStrike" cap="none">
              <a:solidFill>
                <a:schemeClr val="dk1"/>
              </a:solidFill>
              <a:latin typeface="Montserrat"/>
              <a:ea typeface="Montserrat"/>
              <a:cs typeface="Montserrat"/>
              <a:sym typeface="Montserrat"/>
            </a:endParaRPr>
          </a:p>
        </p:txBody>
      </p:sp>
      <p:pic>
        <p:nvPicPr>
          <p:cNvPr id="87" name="Google Shape;87;p35"/>
          <p:cNvPicPr preferRelativeResize="0"/>
          <p:nvPr/>
        </p:nvPicPr>
        <p:blipFill rotWithShape="1">
          <a:blip r:embed="rId4">
            <a:alphaModFix/>
          </a:blip>
          <a:srcRect/>
          <a:stretch/>
        </p:blipFill>
        <p:spPr>
          <a:xfrm>
            <a:off x="344232" y="4020064"/>
            <a:ext cx="350624" cy="324582"/>
          </a:xfrm>
          <a:prstGeom prst="rect">
            <a:avLst/>
          </a:prstGeom>
          <a:noFill/>
          <a:ln>
            <a:noFill/>
          </a:ln>
        </p:spPr>
      </p:pic>
      <p:sp>
        <p:nvSpPr>
          <p:cNvPr id="88" name="Google Shape;88;p35"/>
          <p:cNvSpPr txBox="1"/>
          <p:nvPr/>
        </p:nvSpPr>
        <p:spPr>
          <a:xfrm>
            <a:off x="223430" y="4375566"/>
            <a:ext cx="576900" cy="1617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600"/>
              <a:buFont typeface="Arial"/>
              <a:buNone/>
            </a:pPr>
            <a:r>
              <a:rPr lang="en" sz="600" b="0" i="0" u="none" strike="noStrike" cap="none">
                <a:solidFill>
                  <a:schemeClr val="dk1"/>
                </a:solidFill>
                <a:latin typeface="Montserrat"/>
                <a:ea typeface="Montserrat"/>
                <a:cs typeface="Montserrat"/>
                <a:sym typeface="Montserrat"/>
              </a:rPr>
              <a:t>@NEDHHS</a:t>
            </a:r>
            <a:endParaRPr sz="600" b="0" i="0" u="none" strike="noStrike" cap="none">
              <a:solidFill>
                <a:schemeClr val="dk1"/>
              </a:solidFill>
              <a:latin typeface="Montserrat"/>
              <a:ea typeface="Montserrat"/>
              <a:cs typeface="Montserrat"/>
              <a:sym typeface="Montserrat"/>
            </a:endParaRPr>
          </a:p>
        </p:txBody>
      </p:sp>
      <p:pic>
        <p:nvPicPr>
          <p:cNvPr id="89" name="Google Shape;89;p35"/>
          <p:cNvPicPr preferRelativeResize="0"/>
          <p:nvPr/>
        </p:nvPicPr>
        <p:blipFill rotWithShape="1">
          <a:blip r:embed="rId5">
            <a:alphaModFix/>
          </a:blip>
          <a:srcRect/>
          <a:stretch/>
        </p:blipFill>
        <p:spPr>
          <a:xfrm>
            <a:off x="1012144" y="4024619"/>
            <a:ext cx="342900" cy="324582"/>
          </a:xfrm>
          <a:prstGeom prst="rect">
            <a:avLst/>
          </a:prstGeom>
          <a:noFill/>
          <a:ln>
            <a:noFill/>
          </a:ln>
        </p:spPr>
      </p:pic>
      <p:sp>
        <p:nvSpPr>
          <p:cNvPr id="90" name="Google Shape;90;p35"/>
          <p:cNvSpPr txBox="1"/>
          <p:nvPr/>
        </p:nvSpPr>
        <p:spPr>
          <a:xfrm>
            <a:off x="717464" y="4375566"/>
            <a:ext cx="910500" cy="161700"/>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rgbClr val="000000"/>
              </a:buClr>
              <a:buSzPts val="600"/>
              <a:buFont typeface="Arial"/>
              <a:buNone/>
            </a:pPr>
            <a:r>
              <a:rPr lang="en" sz="600" b="0" i="0" u="none" strike="noStrike" cap="none">
                <a:solidFill>
                  <a:schemeClr val="dk1"/>
                </a:solidFill>
                <a:latin typeface="Montserrat"/>
                <a:ea typeface="Montserrat"/>
                <a:cs typeface="Montserrat"/>
                <a:sym typeface="Montserrat"/>
              </a:rPr>
              <a:t>NebraskaDHHS</a:t>
            </a:r>
            <a:endParaRPr sz="600" b="0" i="0" u="none" strike="noStrike" cap="none">
              <a:solidFill>
                <a:schemeClr val="dk1"/>
              </a:solidFill>
              <a:latin typeface="Montserrat"/>
              <a:ea typeface="Montserrat"/>
              <a:cs typeface="Montserrat"/>
              <a:sym typeface="Montserrat"/>
            </a:endParaRPr>
          </a:p>
        </p:txBody>
      </p:sp>
      <p:sp>
        <p:nvSpPr>
          <p:cNvPr id="91" name="Google Shape;91;p35"/>
          <p:cNvSpPr txBox="1">
            <a:spLocks noGrp="1"/>
          </p:cNvSpPr>
          <p:nvPr>
            <p:ph type="body" idx="5"/>
          </p:nvPr>
        </p:nvSpPr>
        <p:spPr>
          <a:xfrm>
            <a:off x="635073" y="3036900"/>
            <a:ext cx="7859100" cy="394500"/>
          </a:xfrm>
          <a:prstGeom prst="rect">
            <a:avLst/>
          </a:prstGeom>
          <a:noFill/>
          <a:ln>
            <a:noFill/>
          </a:ln>
        </p:spPr>
        <p:txBody>
          <a:bodyPr spcFirstLastPara="1" wrap="square" lIns="68575" tIns="34275" rIns="68575" bIns="34275" anchor="t" anchorCtr="0">
            <a:normAutofit/>
          </a:bodyPr>
          <a:lstStyle>
            <a:lvl1pPr marL="457200" marR="0" lvl="0" indent="-228600" algn="ctr" rtl="0">
              <a:lnSpc>
                <a:spcPct val="100000"/>
              </a:lnSpc>
              <a:spcBef>
                <a:spcPts val="800"/>
              </a:spcBef>
              <a:spcAft>
                <a:spcPts val="0"/>
              </a:spcAft>
              <a:buClr>
                <a:srgbClr val="0036C9"/>
              </a:buClr>
              <a:buSzPts val="1800"/>
              <a:buFont typeface="Arial"/>
              <a:buNone/>
              <a:defRPr sz="1800" b="0" i="0" u="none" strike="noStrike" cap="none">
                <a:solidFill>
                  <a:srgbClr val="7E99A9"/>
                </a:solidFill>
                <a:latin typeface="Montserrat"/>
                <a:ea typeface="Montserrat"/>
                <a:cs typeface="Montserrat"/>
                <a:sym typeface="Montserrat"/>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228600" algn="l" rtl="0">
              <a:lnSpc>
                <a:spcPct val="90000"/>
              </a:lnSpc>
              <a:spcBef>
                <a:spcPts val="800"/>
              </a:spcBef>
              <a:spcAft>
                <a:spcPts val="0"/>
              </a:spcAft>
              <a:buClr>
                <a:schemeClr val="accent1"/>
              </a:buClr>
              <a:buSzPts val="1400"/>
              <a:buFont typeface="Noto Sans Symbols"/>
              <a:buNone/>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rand DHHS 2-Col Title and Content">
  <p:cSld name="Brand DHHS 2-Col Title and Content">
    <p:spTree>
      <p:nvGrpSpPr>
        <p:cNvPr id="1" name="Shape 17"/>
        <p:cNvGrpSpPr/>
        <p:nvPr/>
      </p:nvGrpSpPr>
      <p:grpSpPr>
        <a:xfrm>
          <a:off x="0" y="0"/>
          <a:ext cx="0" cy="0"/>
          <a:chOff x="0" y="0"/>
          <a:chExt cx="0" cy="0"/>
        </a:xfrm>
      </p:grpSpPr>
      <p:sp>
        <p:nvSpPr>
          <p:cNvPr id="18" name="Google Shape;18;p23"/>
          <p:cNvSpPr txBox="1">
            <a:spLocks noGrp="1"/>
          </p:cNvSpPr>
          <p:nvPr>
            <p:ph type="body" idx="1"/>
          </p:nvPr>
        </p:nvSpPr>
        <p:spPr>
          <a:xfrm>
            <a:off x="280115" y="900065"/>
            <a:ext cx="8664300" cy="3318600"/>
          </a:xfrm>
          <a:prstGeom prst="rect">
            <a:avLst/>
          </a:prstGeom>
          <a:noFill/>
          <a:ln>
            <a:noFill/>
          </a:ln>
        </p:spPr>
        <p:txBody>
          <a:bodyPr spcFirstLastPara="1" wrap="square" lIns="68575" tIns="34275" rIns="68575" bIns="34275" anchor="t" anchorCtr="0">
            <a:normAutofit/>
          </a:bodyPr>
          <a:lstStyle>
            <a:lvl1pPr marL="457200" marR="0" lvl="0" indent="-228600" algn="l" rtl="0">
              <a:lnSpc>
                <a:spcPct val="100000"/>
              </a:lnSpc>
              <a:spcBef>
                <a:spcPts val="800"/>
              </a:spcBef>
              <a:spcAft>
                <a:spcPts val="0"/>
              </a:spcAft>
              <a:buClr>
                <a:schemeClr val="dk1"/>
              </a:buClr>
              <a:buSzPts val="1500"/>
              <a:buFont typeface="Arial"/>
              <a:buNone/>
              <a:defRPr sz="1500" b="0" i="0" u="none" strike="noStrike" cap="none">
                <a:solidFill>
                  <a:schemeClr val="dk1"/>
                </a:solidFill>
                <a:latin typeface="Roboto"/>
                <a:ea typeface="Roboto"/>
                <a:cs typeface="Roboto"/>
                <a:sym typeface="Roboto"/>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19" name="Google Shape;19;p23"/>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rmAutofit/>
          </a:bodyPr>
          <a:lstStyle>
            <a:lvl1pPr marR="0" lvl="0" algn="l" rtl="0">
              <a:lnSpc>
                <a:spcPct val="90000"/>
              </a:lnSpc>
              <a:spcBef>
                <a:spcPts val="0"/>
              </a:spcBef>
              <a:spcAft>
                <a:spcPts val="0"/>
              </a:spcAft>
              <a:buClr>
                <a:srgbClr val="036080"/>
              </a:buClr>
              <a:buSzPts val="2700"/>
              <a:buFont typeface="Montserrat SemiBold"/>
              <a:buNone/>
              <a:defRPr sz="2700" b="1" i="0" u="none" strike="noStrike" cap="none">
                <a:solidFill>
                  <a:srgbClr val="036080"/>
                </a:solidFill>
                <a:latin typeface="Montserrat SemiBold"/>
                <a:ea typeface="Montserrat SemiBold"/>
                <a:cs typeface="Montserrat SemiBold"/>
                <a:sym typeface="Montserrat SemiBold"/>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cxnSp>
        <p:nvCxnSpPr>
          <p:cNvPr id="20" name="Google Shape;20;p23"/>
          <p:cNvCxnSpPr/>
          <p:nvPr/>
        </p:nvCxnSpPr>
        <p:spPr>
          <a:xfrm>
            <a:off x="280115" y="796160"/>
            <a:ext cx="8664300" cy="0"/>
          </a:xfrm>
          <a:prstGeom prst="straightConnector1">
            <a:avLst/>
          </a:prstGeom>
          <a:noFill/>
          <a:ln w="15875" cap="flat" cmpd="sng">
            <a:solidFill>
              <a:srgbClr val="FFC843"/>
            </a:solidFill>
            <a:prstDash val="solid"/>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rand DHHS Title and Content">
  <p:cSld name="Brand DHHS Title and Content">
    <p:spTree>
      <p:nvGrpSpPr>
        <p:cNvPr id="1" name="Shape 21"/>
        <p:cNvGrpSpPr/>
        <p:nvPr/>
      </p:nvGrpSpPr>
      <p:grpSpPr>
        <a:xfrm>
          <a:off x="0" y="0"/>
          <a:ext cx="0" cy="0"/>
          <a:chOff x="0" y="0"/>
          <a:chExt cx="0" cy="0"/>
        </a:xfrm>
      </p:grpSpPr>
      <p:sp>
        <p:nvSpPr>
          <p:cNvPr id="22" name="Google Shape;22;p24"/>
          <p:cNvSpPr txBox="1">
            <a:spLocks noGrp="1"/>
          </p:cNvSpPr>
          <p:nvPr>
            <p:ph type="body" idx="1"/>
          </p:nvPr>
        </p:nvSpPr>
        <p:spPr>
          <a:xfrm>
            <a:off x="280115" y="898045"/>
            <a:ext cx="8664300" cy="3293100"/>
          </a:xfrm>
          <a:prstGeom prst="rect">
            <a:avLst/>
          </a:prstGeom>
          <a:noFill/>
          <a:ln>
            <a:noFill/>
          </a:ln>
        </p:spPr>
        <p:txBody>
          <a:bodyPr spcFirstLastPara="1" wrap="square" lIns="68575" tIns="34275" rIns="68575" bIns="34275" anchor="t" anchorCtr="0">
            <a:noAutofit/>
          </a:bodyPr>
          <a:lstStyle>
            <a:lvl1pPr marL="457200" marR="0" lvl="0" indent="-228600" algn="l" rtl="0">
              <a:lnSpc>
                <a:spcPct val="100000"/>
              </a:lnSpc>
              <a:spcBef>
                <a:spcPts val="800"/>
              </a:spcBef>
              <a:spcAft>
                <a:spcPts val="0"/>
              </a:spcAft>
              <a:buClr>
                <a:schemeClr val="dk1"/>
              </a:buClr>
              <a:buSzPts val="1500"/>
              <a:buFont typeface="Arial"/>
              <a:buNone/>
              <a:defRPr sz="1500" b="0" i="0" u="none" strike="noStrike" cap="none">
                <a:solidFill>
                  <a:schemeClr val="dk1"/>
                </a:solidFill>
                <a:latin typeface="Roboto"/>
                <a:ea typeface="Roboto"/>
                <a:cs typeface="Roboto"/>
                <a:sym typeface="Roboto"/>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23" name="Google Shape;23;p24"/>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rgbClr val="036080"/>
              </a:buClr>
              <a:buSzPts val="2700"/>
              <a:buFont typeface="Montserrat SemiBold"/>
              <a:buNone/>
              <a:defRPr sz="2700" b="1" i="0" u="none" strike="noStrike" cap="none">
                <a:solidFill>
                  <a:srgbClr val="036080"/>
                </a:solidFill>
                <a:latin typeface="Montserrat SemiBold"/>
                <a:ea typeface="Montserrat SemiBold"/>
                <a:cs typeface="Montserrat SemiBold"/>
                <a:sym typeface="Montserrat SemiBold"/>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cxnSp>
        <p:nvCxnSpPr>
          <p:cNvPr id="24" name="Google Shape;24;p24"/>
          <p:cNvCxnSpPr/>
          <p:nvPr/>
        </p:nvCxnSpPr>
        <p:spPr>
          <a:xfrm>
            <a:off x="280115" y="798613"/>
            <a:ext cx="8664300" cy="0"/>
          </a:xfrm>
          <a:prstGeom prst="straightConnector1">
            <a:avLst/>
          </a:prstGeom>
          <a:noFill/>
          <a:ln w="15875" cap="flat" cmpd="sng">
            <a:solidFill>
              <a:srgbClr val="FFC843"/>
            </a:solidFill>
            <a:prstDash val="solid"/>
            <a:miter lim="800000"/>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rand DHHS Bullet Text Layout">
  <p:cSld name="Brand DHHS Bullet Text Layout">
    <p:spTree>
      <p:nvGrpSpPr>
        <p:cNvPr id="1" name="Shape 25"/>
        <p:cNvGrpSpPr/>
        <p:nvPr/>
      </p:nvGrpSpPr>
      <p:grpSpPr>
        <a:xfrm>
          <a:off x="0" y="0"/>
          <a:ext cx="0" cy="0"/>
          <a:chOff x="0" y="0"/>
          <a:chExt cx="0" cy="0"/>
        </a:xfrm>
      </p:grpSpPr>
      <p:sp>
        <p:nvSpPr>
          <p:cNvPr id="26" name="Google Shape;26;p25"/>
          <p:cNvSpPr txBox="1">
            <a:spLocks noGrp="1"/>
          </p:cNvSpPr>
          <p:nvPr>
            <p:ph type="title"/>
          </p:nvPr>
        </p:nvSpPr>
        <p:spPr>
          <a:xfrm>
            <a:off x="273823" y="273844"/>
            <a:ext cx="8664300" cy="522300"/>
          </a:xfrm>
          <a:prstGeom prst="rect">
            <a:avLst/>
          </a:prstGeom>
          <a:noFill/>
          <a:ln>
            <a:noFill/>
          </a:ln>
        </p:spPr>
        <p:txBody>
          <a:bodyPr spcFirstLastPara="1" wrap="square" lIns="68575" tIns="34275" rIns="68575" bIns="34275" anchor="t" anchorCtr="0">
            <a:normAutofit/>
          </a:bodyPr>
          <a:lstStyle>
            <a:lvl1pPr marR="0" lvl="0" algn="l" rtl="0">
              <a:lnSpc>
                <a:spcPct val="90000"/>
              </a:lnSpc>
              <a:spcBef>
                <a:spcPts val="0"/>
              </a:spcBef>
              <a:spcAft>
                <a:spcPts val="0"/>
              </a:spcAft>
              <a:buClr>
                <a:srgbClr val="036080"/>
              </a:buClr>
              <a:buSzPts val="2700"/>
              <a:buFont typeface="Montserrat SemiBold"/>
              <a:buNone/>
              <a:defRPr sz="2700" b="1" i="0" u="none" strike="noStrike" cap="none">
                <a:solidFill>
                  <a:srgbClr val="036080"/>
                </a:solidFill>
                <a:latin typeface="Montserrat SemiBold"/>
                <a:ea typeface="Montserrat SemiBold"/>
                <a:cs typeface="Montserrat SemiBold"/>
                <a:sym typeface="Montserrat SemiBold"/>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27" name="Google Shape;27;p25"/>
          <p:cNvSpPr txBox="1">
            <a:spLocks noGrp="1"/>
          </p:cNvSpPr>
          <p:nvPr>
            <p:ph type="body" idx="1"/>
          </p:nvPr>
        </p:nvSpPr>
        <p:spPr>
          <a:xfrm>
            <a:off x="273824" y="904970"/>
            <a:ext cx="8664300" cy="3272100"/>
          </a:xfrm>
          <a:prstGeom prst="rect">
            <a:avLst/>
          </a:prstGeom>
          <a:noFill/>
          <a:ln>
            <a:noFill/>
          </a:ln>
        </p:spPr>
        <p:txBody>
          <a:bodyPr spcFirstLastPara="1" wrap="square" lIns="0" tIns="34275" rIns="68575" bIns="34275" anchor="t" anchorCtr="0">
            <a:noAutofit/>
          </a:bodyPr>
          <a:lstStyle>
            <a:lvl1pPr marL="457200" marR="0" lvl="0" indent="-323850" algn="l" rtl="0">
              <a:lnSpc>
                <a:spcPct val="150000"/>
              </a:lnSpc>
              <a:spcBef>
                <a:spcPts val="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cxnSp>
        <p:nvCxnSpPr>
          <p:cNvPr id="28" name="Google Shape;28;p25"/>
          <p:cNvCxnSpPr/>
          <p:nvPr/>
        </p:nvCxnSpPr>
        <p:spPr>
          <a:xfrm>
            <a:off x="280115" y="798612"/>
            <a:ext cx="8664300" cy="0"/>
          </a:xfrm>
          <a:prstGeom prst="straightConnector1">
            <a:avLst/>
          </a:prstGeom>
          <a:noFill/>
          <a:ln w="15875" cap="flat" cmpd="sng">
            <a:solidFill>
              <a:srgbClr val="FFC843"/>
            </a:solidFill>
            <a:prstDash val="solid"/>
            <a:miter lim="800000"/>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rand Title Page">
  <p:cSld name="Brand Title Page">
    <p:spTree>
      <p:nvGrpSpPr>
        <p:cNvPr id="1" name="Shape 29"/>
        <p:cNvGrpSpPr/>
        <p:nvPr/>
      </p:nvGrpSpPr>
      <p:grpSpPr>
        <a:xfrm>
          <a:off x="0" y="0"/>
          <a:ext cx="0" cy="0"/>
          <a:chOff x="0" y="0"/>
          <a:chExt cx="0" cy="0"/>
        </a:xfrm>
      </p:grpSpPr>
      <p:cxnSp>
        <p:nvCxnSpPr>
          <p:cNvPr id="30" name="Google Shape;30;p26"/>
          <p:cNvCxnSpPr/>
          <p:nvPr/>
        </p:nvCxnSpPr>
        <p:spPr>
          <a:xfrm>
            <a:off x="628650" y="2669088"/>
            <a:ext cx="7886700" cy="0"/>
          </a:xfrm>
          <a:prstGeom prst="straightConnector1">
            <a:avLst/>
          </a:prstGeom>
          <a:noFill/>
          <a:ln w="15875" cap="flat" cmpd="sng">
            <a:solidFill>
              <a:srgbClr val="FFC843"/>
            </a:solidFill>
            <a:prstDash val="solid"/>
            <a:miter lim="800000"/>
            <a:headEnd type="none" w="sm" len="sm"/>
            <a:tailEnd type="none" w="sm" len="sm"/>
          </a:ln>
        </p:spPr>
      </p:cxnSp>
      <p:sp>
        <p:nvSpPr>
          <p:cNvPr id="31" name="Google Shape;31;p26"/>
          <p:cNvSpPr txBox="1">
            <a:spLocks noGrp="1"/>
          </p:cNvSpPr>
          <p:nvPr>
            <p:ph type="title"/>
          </p:nvPr>
        </p:nvSpPr>
        <p:spPr>
          <a:xfrm>
            <a:off x="628650" y="841772"/>
            <a:ext cx="7886700" cy="1813500"/>
          </a:xfrm>
          <a:prstGeom prst="rect">
            <a:avLst/>
          </a:prstGeom>
          <a:noFill/>
          <a:ln>
            <a:noFill/>
          </a:ln>
        </p:spPr>
        <p:txBody>
          <a:bodyPr spcFirstLastPara="1" wrap="square" lIns="68575" tIns="34275" rIns="68575" bIns="34275" anchor="b" anchorCtr="0">
            <a:normAutofit/>
          </a:bodyPr>
          <a:lstStyle>
            <a:lvl1pPr marR="0" lvl="0" algn="ctr" rtl="0">
              <a:lnSpc>
                <a:spcPct val="90000"/>
              </a:lnSpc>
              <a:spcBef>
                <a:spcPts val="0"/>
              </a:spcBef>
              <a:spcAft>
                <a:spcPts val="0"/>
              </a:spcAft>
              <a:buClr>
                <a:srgbClr val="036080"/>
              </a:buClr>
              <a:buSzPts val="3300"/>
              <a:buFont typeface="Montserrat SemiBold"/>
              <a:buNone/>
              <a:defRPr sz="3300" b="1" i="0" u="none" strike="noStrike" cap="none">
                <a:solidFill>
                  <a:srgbClr val="036080"/>
                </a:solidFill>
                <a:latin typeface="Montserrat SemiBold"/>
                <a:ea typeface="Montserrat SemiBold"/>
                <a:cs typeface="Montserrat SemiBold"/>
                <a:sym typeface="Montserrat SemiBold"/>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32" name="Google Shape;32;p26"/>
          <p:cNvSpPr txBox="1">
            <a:spLocks noGrp="1"/>
          </p:cNvSpPr>
          <p:nvPr>
            <p:ph type="body" idx="1"/>
          </p:nvPr>
        </p:nvSpPr>
        <p:spPr>
          <a:xfrm>
            <a:off x="628650" y="2777340"/>
            <a:ext cx="7886700" cy="1444500"/>
          </a:xfrm>
          <a:prstGeom prst="rect">
            <a:avLst/>
          </a:prstGeom>
          <a:noFill/>
          <a:ln>
            <a:noFill/>
          </a:ln>
        </p:spPr>
        <p:txBody>
          <a:bodyPr spcFirstLastPara="1" wrap="square" lIns="68575" tIns="34275" rIns="68575" bIns="34275" anchor="t" anchorCtr="0">
            <a:normAutofit/>
          </a:bodyPr>
          <a:lstStyle>
            <a:lvl1pPr marL="457200" marR="0" lvl="0" indent="-228600" algn="ctr" rtl="0">
              <a:lnSpc>
                <a:spcPct val="100000"/>
              </a:lnSpc>
              <a:spcBef>
                <a:spcPts val="800"/>
              </a:spcBef>
              <a:spcAft>
                <a:spcPts val="0"/>
              </a:spcAft>
              <a:buClr>
                <a:srgbClr val="BABF33"/>
              </a:buClr>
              <a:buSzPts val="2400"/>
              <a:buFont typeface="Arial"/>
              <a:buNone/>
              <a:defRPr sz="2400" b="0" i="0" u="none" strike="noStrike" cap="none">
                <a:solidFill>
                  <a:srgbClr val="BABF33"/>
                </a:solidFill>
                <a:latin typeface="Roboto"/>
                <a:ea typeface="Roboto"/>
                <a:cs typeface="Roboto"/>
                <a:sym typeface="Roboto"/>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rand DHHS Subhead Layout w Bullets">
  <p:cSld name="Brand DHHS Subhead Layout w Bullets">
    <p:spTree>
      <p:nvGrpSpPr>
        <p:cNvPr id="1" name="Shape 33"/>
        <p:cNvGrpSpPr/>
        <p:nvPr/>
      </p:nvGrpSpPr>
      <p:grpSpPr>
        <a:xfrm>
          <a:off x="0" y="0"/>
          <a:ext cx="0" cy="0"/>
          <a:chOff x="0" y="0"/>
          <a:chExt cx="0" cy="0"/>
        </a:xfrm>
      </p:grpSpPr>
      <p:sp>
        <p:nvSpPr>
          <p:cNvPr id="34" name="Google Shape;34;p27"/>
          <p:cNvSpPr txBox="1">
            <a:spLocks noGrp="1"/>
          </p:cNvSpPr>
          <p:nvPr>
            <p:ph type="body" idx="1"/>
          </p:nvPr>
        </p:nvSpPr>
        <p:spPr>
          <a:xfrm>
            <a:off x="273824" y="1340384"/>
            <a:ext cx="8664300" cy="2864400"/>
          </a:xfrm>
          <a:prstGeom prst="rect">
            <a:avLst/>
          </a:prstGeom>
          <a:noFill/>
          <a:ln>
            <a:noFill/>
          </a:ln>
        </p:spPr>
        <p:txBody>
          <a:bodyPr spcFirstLastPara="1" wrap="square" lIns="68575" tIns="34275" rIns="68575" bIns="34275" anchor="t" anchorCtr="0">
            <a:normAutofit/>
          </a:bodyPr>
          <a:lstStyle>
            <a:lvl1pPr marL="457200" marR="0" lvl="0" indent="-342900" algn="l" rtl="0">
              <a:lnSpc>
                <a:spcPct val="100000"/>
              </a:lnSpc>
              <a:spcBef>
                <a:spcPts val="800"/>
              </a:spcBef>
              <a:spcAft>
                <a:spcPts val="0"/>
              </a:spcAft>
              <a:buClr>
                <a:srgbClr val="0036C9"/>
              </a:buClr>
              <a:buSzPts val="1800"/>
              <a:buFont typeface="Noto Sans Symbols"/>
              <a:buChar char="🢖"/>
              <a:defRPr sz="1800" b="0" i="0" u="none" strike="noStrike" cap="none">
                <a:solidFill>
                  <a:schemeClr val="dk1"/>
                </a:solidFill>
                <a:latin typeface="Roboto"/>
                <a:ea typeface="Roboto"/>
                <a:cs typeface="Roboto"/>
                <a:sym typeface="Roboto"/>
              </a:defRPr>
            </a:lvl1pPr>
            <a:lvl2pPr marL="914400" marR="0" lvl="1"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2pPr>
            <a:lvl3pPr marL="1371600" marR="0" lvl="2"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3pPr>
            <a:lvl4pPr marL="1828800" marR="0" lvl="3" indent="-304800" algn="l" rtl="0">
              <a:lnSpc>
                <a:spcPct val="90000"/>
              </a:lnSpc>
              <a:spcBef>
                <a:spcPts val="400"/>
              </a:spcBef>
              <a:spcAft>
                <a:spcPts val="0"/>
              </a:spcAft>
              <a:buClr>
                <a:srgbClr val="B9C8D3"/>
              </a:buClr>
              <a:buSzPts val="1200"/>
              <a:buFont typeface="Noto Sans Symbols"/>
              <a:buChar char="🢖"/>
              <a:defRPr sz="1200" b="0" i="0" u="none" strike="noStrike" cap="none">
                <a:solidFill>
                  <a:schemeClr val="dk1"/>
                </a:solidFill>
                <a:latin typeface="Roboto"/>
                <a:ea typeface="Roboto"/>
                <a:cs typeface="Roboto"/>
                <a:sym typeface="Roboto"/>
              </a:defRPr>
            </a:lvl4pPr>
            <a:lvl5pPr marL="2286000" marR="0" lvl="4" indent="-298450" algn="l" rtl="0">
              <a:lnSpc>
                <a:spcPct val="90000"/>
              </a:lnSpc>
              <a:spcBef>
                <a:spcPts val="400"/>
              </a:spcBef>
              <a:spcAft>
                <a:spcPts val="0"/>
              </a:spcAft>
              <a:buClr>
                <a:srgbClr val="B9C8D3"/>
              </a:buClr>
              <a:buSzPts val="1100"/>
              <a:buFont typeface="Noto Sans Symbols"/>
              <a:buChar char="🢖"/>
              <a:defRPr sz="11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35" name="Google Shape;35;p27"/>
          <p:cNvSpPr txBox="1">
            <a:spLocks noGrp="1"/>
          </p:cNvSpPr>
          <p:nvPr>
            <p:ph type="title"/>
          </p:nvPr>
        </p:nvSpPr>
        <p:spPr>
          <a:xfrm>
            <a:off x="273823" y="273844"/>
            <a:ext cx="8664300" cy="522300"/>
          </a:xfrm>
          <a:prstGeom prst="rect">
            <a:avLst/>
          </a:prstGeom>
          <a:noFill/>
          <a:ln>
            <a:noFill/>
          </a:ln>
        </p:spPr>
        <p:txBody>
          <a:bodyPr spcFirstLastPara="1" wrap="square" lIns="68575" tIns="34275" rIns="68575" bIns="34275" anchor="t" anchorCtr="0">
            <a:normAutofit/>
          </a:bodyPr>
          <a:lstStyle>
            <a:lvl1pPr marR="0" lvl="0" algn="l" rtl="0">
              <a:lnSpc>
                <a:spcPct val="90000"/>
              </a:lnSpc>
              <a:spcBef>
                <a:spcPts val="0"/>
              </a:spcBef>
              <a:spcAft>
                <a:spcPts val="0"/>
              </a:spcAft>
              <a:buClr>
                <a:srgbClr val="036080"/>
              </a:buClr>
              <a:buSzPts val="2700"/>
              <a:buFont typeface="Montserrat SemiBold"/>
              <a:buNone/>
              <a:defRPr sz="2700" b="1" i="0" u="none" strike="noStrike" cap="none">
                <a:solidFill>
                  <a:srgbClr val="036080"/>
                </a:solidFill>
                <a:latin typeface="Montserrat SemiBold"/>
                <a:ea typeface="Montserrat SemiBold"/>
                <a:cs typeface="Montserrat SemiBold"/>
                <a:sym typeface="Montserrat SemiBold"/>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36" name="Google Shape;36;p27"/>
          <p:cNvSpPr txBox="1">
            <a:spLocks noGrp="1"/>
          </p:cNvSpPr>
          <p:nvPr>
            <p:ph type="body" idx="2"/>
          </p:nvPr>
        </p:nvSpPr>
        <p:spPr>
          <a:xfrm>
            <a:off x="273823" y="910416"/>
            <a:ext cx="8664300" cy="419700"/>
          </a:xfrm>
          <a:prstGeom prst="rect">
            <a:avLst/>
          </a:prstGeom>
          <a:noFill/>
          <a:ln>
            <a:noFill/>
          </a:ln>
        </p:spPr>
        <p:txBody>
          <a:bodyPr spcFirstLastPara="1" wrap="square" lIns="68575" tIns="34275" rIns="68575" bIns="34275" anchor="t" anchorCtr="0">
            <a:normAutofit/>
          </a:bodyPr>
          <a:lstStyle>
            <a:lvl1pPr marL="457200" marR="0" lvl="0" indent="-228600" algn="l" rtl="0">
              <a:lnSpc>
                <a:spcPct val="100000"/>
              </a:lnSpc>
              <a:spcBef>
                <a:spcPts val="800"/>
              </a:spcBef>
              <a:spcAft>
                <a:spcPts val="0"/>
              </a:spcAft>
              <a:buClr>
                <a:srgbClr val="0036C9"/>
              </a:buClr>
              <a:buSzPts val="1800"/>
              <a:buFont typeface="Noto Sans Symbols"/>
              <a:buNone/>
              <a:defRPr sz="1800" b="0" i="0" u="none" strike="noStrike" cap="none">
                <a:solidFill>
                  <a:srgbClr val="BABF33"/>
                </a:solidFill>
                <a:latin typeface="Roboto"/>
                <a:ea typeface="Roboto"/>
                <a:cs typeface="Roboto"/>
                <a:sym typeface="Roboto"/>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cxnSp>
        <p:nvCxnSpPr>
          <p:cNvPr id="37" name="Google Shape;37;p27"/>
          <p:cNvCxnSpPr/>
          <p:nvPr/>
        </p:nvCxnSpPr>
        <p:spPr>
          <a:xfrm>
            <a:off x="280115" y="806510"/>
            <a:ext cx="8664300" cy="0"/>
          </a:xfrm>
          <a:prstGeom prst="straightConnector1">
            <a:avLst/>
          </a:prstGeom>
          <a:noFill/>
          <a:ln w="15875" cap="flat" cmpd="sng">
            <a:solidFill>
              <a:srgbClr val="FFC843"/>
            </a:solidFill>
            <a:prstDash val="solid"/>
            <a:miter lim="800000"/>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rand DHHS Indent Bullets">
  <p:cSld name="Brand DHHS Indent Bullets">
    <p:spTree>
      <p:nvGrpSpPr>
        <p:cNvPr id="1" name="Shape 38"/>
        <p:cNvGrpSpPr/>
        <p:nvPr/>
      </p:nvGrpSpPr>
      <p:grpSpPr>
        <a:xfrm>
          <a:off x="0" y="0"/>
          <a:ext cx="0" cy="0"/>
          <a:chOff x="0" y="0"/>
          <a:chExt cx="0" cy="0"/>
        </a:xfrm>
      </p:grpSpPr>
      <p:sp>
        <p:nvSpPr>
          <p:cNvPr id="39" name="Google Shape;39;p28"/>
          <p:cNvSpPr txBox="1">
            <a:spLocks noGrp="1"/>
          </p:cNvSpPr>
          <p:nvPr>
            <p:ph type="body" idx="1"/>
          </p:nvPr>
        </p:nvSpPr>
        <p:spPr>
          <a:xfrm>
            <a:off x="273823" y="900065"/>
            <a:ext cx="8664300" cy="429900"/>
          </a:xfrm>
          <a:prstGeom prst="rect">
            <a:avLst/>
          </a:prstGeom>
          <a:noFill/>
          <a:ln>
            <a:noFill/>
          </a:ln>
        </p:spPr>
        <p:txBody>
          <a:bodyPr spcFirstLastPara="1" wrap="square" lIns="68575" tIns="34275" rIns="68575" bIns="34275" anchor="t" anchorCtr="0">
            <a:normAutofit/>
          </a:bodyPr>
          <a:lstStyle>
            <a:lvl1pPr marL="457200" marR="0" lvl="0" indent="-228600" algn="l" rtl="0">
              <a:lnSpc>
                <a:spcPct val="100000"/>
              </a:lnSpc>
              <a:spcBef>
                <a:spcPts val="800"/>
              </a:spcBef>
              <a:spcAft>
                <a:spcPts val="0"/>
              </a:spcAft>
              <a:buClr>
                <a:srgbClr val="0036C9"/>
              </a:buClr>
              <a:buSzPts val="1800"/>
              <a:buFont typeface="Noto Sans Symbols"/>
              <a:buNone/>
              <a:defRPr sz="1800" b="0" i="0" u="none" strike="noStrike" cap="none">
                <a:solidFill>
                  <a:srgbClr val="BABF33"/>
                </a:solidFill>
                <a:latin typeface="Roboto"/>
                <a:ea typeface="Roboto"/>
                <a:cs typeface="Roboto"/>
                <a:sym typeface="Roboto"/>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40" name="Google Shape;40;p28"/>
          <p:cNvSpPr txBox="1">
            <a:spLocks noGrp="1"/>
          </p:cNvSpPr>
          <p:nvPr>
            <p:ph type="body" idx="2"/>
          </p:nvPr>
        </p:nvSpPr>
        <p:spPr>
          <a:xfrm>
            <a:off x="273824" y="1773377"/>
            <a:ext cx="8664300" cy="2423100"/>
          </a:xfrm>
          <a:prstGeom prst="rect">
            <a:avLst/>
          </a:prstGeom>
          <a:noFill/>
          <a:ln>
            <a:noFill/>
          </a:ln>
        </p:spPr>
        <p:txBody>
          <a:bodyPr spcFirstLastPara="1" wrap="square" lIns="68575" tIns="34275" rIns="68575" bIns="34275" anchor="t" anchorCtr="0">
            <a:noAutofit/>
          </a:bodyPr>
          <a:lstStyle>
            <a:lvl1pPr marL="457200" marR="0" lvl="0" indent="-342900" algn="l" rtl="0">
              <a:lnSpc>
                <a:spcPct val="100000"/>
              </a:lnSpc>
              <a:spcBef>
                <a:spcPts val="800"/>
              </a:spcBef>
              <a:spcAft>
                <a:spcPts val="0"/>
              </a:spcAft>
              <a:buClr>
                <a:srgbClr val="BABF33"/>
              </a:buClr>
              <a:buSzPts val="1800"/>
              <a:buFont typeface="Noto Sans Symbols"/>
              <a:buChar char="🢖"/>
              <a:defRPr sz="1800" b="0" i="0" u="none" strike="noStrike" cap="none">
                <a:solidFill>
                  <a:schemeClr val="dk1"/>
                </a:solidFill>
                <a:latin typeface="Roboto"/>
                <a:ea typeface="Roboto"/>
                <a:cs typeface="Roboto"/>
                <a:sym typeface="Roboto"/>
              </a:defRPr>
            </a:lvl1pPr>
            <a:lvl2pPr marL="914400" marR="0" lvl="1"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41" name="Google Shape;41;p28"/>
          <p:cNvSpPr txBox="1">
            <a:spLocks noGrp="1"/>
          </p:cNvSpPr>
          <p:nvPr>
            <p:ph type="title"/>
          </p:nvPr>
        </p:nvSpPr>
        <p:spPr>
          <a:xfrm>
            <a:off x="273823" y="273844"/>
            <a:ext cx="8664300" cy="522300"/>
          </a:xfrm>
          <a:prstGeom prst="rect">
            <a:avLst/>
          </a:prstGeom>
          <a:noFill/>
          <a:ln>
            <a:noFill/>
          </a:ln>
        </p:spPr>
        <p:txBody>
          <a:bodyPr spcFirstLastPara="1" wrap="square" lIns="68575" tIns="34275" rIns="68575" bIns="34275" anchor="t" anchorCtr="0">
            <a:normAutofit/>
          </a:bodyPr>
          <a:lstStyle>
            <a:lvl1pPr marR="0" lvl="0" algn="l" rtl="0">
              <a:lnSpc>
                <a:spcPct val="90000"/>
              </a:lnSpc>
              <a:spcBef>
                <a:spcPts val="0"/>
              </a:spcBef>
              <a:spcAft>
                <a:spcPts val="0"/>
              </a:spcAft>
              <a:buClr>
                <a:srgbClr val="036080"/>
              </a:buClr>
              <a:buSzPts val="2700"/>
              <a:buFont typeface="Montserrat SemiBold"/>
              <a:buNone/>
              <a:defRPr sz="2700" b="1" i="0" u="none" strike="noStrike" cap="none">
                <a:solidFill>
                  <a:srgbClr val="036080"/>
                </a:solidFill>
                <a:latin typeface="Montserrat SemiBold"/>
                <a:ea typeface="Montserrat SemiBold"/>
                <a:cs typeface="Montserrat SemiBold"/>
                <a:sym typeface="Montserrat SemiBold"/>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cxnSp>
        <p:nvCxnSpPr>
          <p:cNvPr id="42" name="Google Shape;42;p28"/>
          <p:cNvCxnSpPr/>
          <p:nvPr/>
        </p:nvCxnSpPr>
        <p:spPr>
          <a:xfrm>
            <a:off x="273823" y="796160"/>
            <a:ext cx="8664300" cy="0"/>
          </a:xfrm>
          <a:prstGeom prst="straightConnector1">
            <a:avLst/>
          </a:prstGeom>
          <a:noFill/>
          <a:ln w="15875" cap="flat" cmpd="sng">
            <a:solidFill>
              <a:srgbClr val="FFC843"/>
            </a:solidFill>
            <a:prstDash val="solid"/>
            <a:miter lim="800000"/>
            <a:headEnd type="none" w="sm" len="sm"/>
            <a:tailEnd type="none" w="sm" len="sm"/>
          </a:ln>
        </p:spPr>
      </p:cxnSp>
      <p:sp>
        <p:nvSpPr>
          <p:cNvPr id="43" name="Google Shape;43;p28"/>
          <p:cNvSpPr txBox="1">
            <a:spLocks noGrp="1"/>
          </p:cNvSpPr>
          <p:nvPr>
            <p:ph type="body" idx="3"/>
          </p:nvPr>
        </p:nvSpPr>
        <p:spPr>
          <a:xfrm>
            <a:off x="273823" y="1350814"/>
            <a:ext cx="8670600" cy="415500"/>
          </a:xfrm>
          <a:prstGeom prst="rect">
            <a:avLst/>
          </a:prstGeom>
          <a:noFill/>
          <a:ln>
            <a:noFill/>
          </a:ln>
        </p:spPr>
        <p:txBody>
          <a:bodyPr spcFirstLastPara="1" wrap="square" lIns="68575" tIns="34275" rIns="68575" bIns="34275" anchor="t" anchorCtr="0">
            <a:normAutofit/>
          </a:bodyPr>
          <a:lstStyle>
            <a:lvl1pPr marL="457200" marR="0" lvl="0" indent="-228600" algn="l" rtl="0">
              <a:lnSpc>
                <a:spcPct val="100000"/>
              </a:lnSpc>
              <a:spcBef>
                <a:spcPts val="800"/>
              </a:spcBef>
              <a:spcAft>
                <a:spcPts val="0"/>
              </a:spcAft>
              <a:buClr>
                <a:schemeClr val="dk1"/>
              </a:buClr>
              <a:buSzPts val="1500"/>
              <a:buFont typeface="Arial"/>
              <a:buNone/>
              <a:defRPr sz="1500" b="0" i="0" u="none" strike="noStrike" cap="none">
                <a:solidFill>
                  <a:schemeClr val="dk1"/>
                </a:solidFill>
                <a:latin typeface="Roboto"/>
                <a:ea typeface="Roboto"/>
                <a:cs typeface="Roboto"/>
                <a:sym typeface="Roboto"/>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rand DHHS Indent Bullets alt">
  <p:cSld name="Brand DHHS Indent Bullets alt">
    <p:spTree>
      <p:nvGrpSpPr>
        <p:cNvPr id="1" name="Shape 44"/>
        <p:cNvGrpSpPr/>
        <p:nvPr/>
      </p:nvGrpSpPr>
      <p:grpSpPr>
        <a:xfrm>
          <a:off x="0" y="0"/>
          <a:ext cx="0" cy="0"/>
          <a:chOff x="0" y="0"/>
          <a:chExt cx="0" cy="0"/>
        </a:xfrm>
      </p:grpSpPr>
      <p:sp>
        <p:nvSpPr>
          <p:cNvPr id="45" name="Google Shape;45;p29"/>
          <p:cNvSpPr txBox="1">
            <a:spLocks noGrp="1"/>
          </p:cNvSpPr>
          <p:nvPr>
            <p:ph type="body" idx="1"/>
          </p:nvPr>
        </p:nvSpPr>
        <p:spPr>
          <a:xfrm>
            <a:off x="273824" y="1305694"/>
            <a:ext cx="8664300" cy="2858100"/>
          </a:xfrm>
          <a:prstGeom prst="rect">
            <a:avLst/>
          </a:prstGeom>
          <a:noFill/>
          <a:ln>
            <a:noFill/>
          </a:ln>
        </p:spPr>
        <p:txBody>
          <a:bodyPr spcFirstLastPara="1" wrap="square" lIns="68575" tIns="34275" rIns="68575" bIns="34275" anchor="t" anchorCtr="0">
            <a:noAutofit/>
          </a:bodyPr>
          <a:lstStyle>
            <a:lvl1pPr marL="457200" marR="0" lvl="0" indent="-361950" algn="l" rtl="0">
              <a:lnSpc>
                <a:spcPct val="100000"/>
              </a:lnSpc>
              <a:spcBef>
                <a:spcPts val="800"/>
              </a:spcBef>
              <a:spcAft>
                <a:spcPts val="0"/>
              </a:spcAft>
              <a:buClr>
                <a:srgbClr val="BABF33"/>
              </a:buClr>
              <a:buSzPts val="2100"/>
              <a:buFont typeface="Noto Sans Symbols"/>
              <a:buChar char="🢖"/>
              <a:defRPr sz="2100" b="0" i="0" u="none" strike="noStrike" cap="none">
                <a:solidFill>
                  <a:schemeClr val="dk1"/>
                </a:solidFill>
                <a:latin typeface="Roboto"/>
                <a:ea typeface="Roboto"/>
                <a:cs typeface="Roboto"/>
                <a:sym typeface="Roboto"/>
              </a:defRPr>
            </a:lvl1pPr>
            <a:lvl2pPr marL="914400" marR="0" lvl="1"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800"/>
              </a:spcBef>
              <a:spcAft>
                <a:spcPts val="0"/>
              </a:spcAft>
              <a:buClr>
                <a:srgbClr val="BABF3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46" name="Google Shape;46;p29"/>
          <p:cNvSpPr txBox="1">
            <a:spLocks noGrp="1"/>
          </p:cNvSpPr>
          <p:nvPr>
            <p:ph type="title"/>
          </p:nvPr>
        </p:nvSpPr>
        <p:spPr>
          <a:xfrm>
            <a:off x="273823" y="273844"/>
            <a:ext cx="8664300" cy="5223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rgbClr val="036080"/>
              </a:buClr>
              <a:buSzPts val="2700"/>
              <a:buFont typeface="Montserrat SemiBold"/>
              <a:buNone/>
              <a:defRPr sz="2700" b="1" i="0" u="none" strike="noStrike" cap="none">
                <a:solidFill>
                  <a:srgbClr val="036080"/>
                </a:solidFill>
                <a:latin typeface="Montserrat SemiBold"/>
                <a:ea typeface="Montserrat SemiBold"/>
                <a:cs typeface="Montserrat SemiBold"/>
                <a:sym typeface="Montserrat SemiBold"/>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cxnSp>
        <p:nvCxnSpPr>
          <p:cNvPr id="47" name="Google Shape;47;p29"/>
          <p:cNvCxnSpPr/>
          <p:nvPr/>
        </p:nvCxnSpPr>
        <p:spPr>
          <a:xfrm>
            <a:off x="280115" y="869333"/>
            <a:ext cx="8664300" cy="0"/>
          </a:xfrm>
          <a:prstGeom prst="straightConnector1">
            <a:avLst/>
          </a:prstGeom>
          <a:noFill/>
          <a:ln w="15875" cap="flat" cmpd="sng">
            <a:solidFill>
              <a:srgbClr val="FFC843"/>
            </a:solidFill>
            <a:prstDash val="solid"/>
            <a:miter lim="800000"/>
            <a:headEnd type="none" w="sm" len="sm"/>
            <a:tailEnd type="none" w="sm" len="sm"/>
          </a:ln>
        </p:spPr>
      </p:cxnSp>
      <p:sp>
        <p:nvSpPr>
          <p:cNvPr id="48" name="Google Shape;48;p29"/>
          <p:cNvSpPr txBox="1">
            <a:spLocks noGrp="1"/>
          </p:cNvSpPr>
          <p:nvPr>
            <p:ph type="body" idx="2"/>
          </p:nvPr>
        </p:nvSpPr>
        <p:spPr>
          <a:xfrm>
            <a:off x="273823" y="925838"/>
            <a:ext cx="8670600" cy="364800"/>
          </a:xfrm>
          <a:prstGeom prst="rect">
            <a:avLst/>
          </a:prstGeom>
          <a:noFill/>
          <a:ln>
            <a:noFill/>
          </a:ln>
        </p:spPr>
        <p:txBody>
          <a:bodyPr spcFirstLastPara="1" wrap="square" lIns="68575" tIns="34275" rIns="68575" bIns="34275" anchor="t" anchorCtr="0">
            <a:normAutofit/>
          </a:bodyPr>
          <a:lstStyle>
            <a:lvl1pPr marL="457200" marR="0" lvl="0" indent="-228600" algn="l" rtl="0">
              <a:lnSpc>
                <a:spcPct val="100000"/>
              </a:lnSpc>
              <a:spcBef>
                <a:spcPts val="800"/>
              </a:spcBef>
              <a:spcAft>
                <a:spcPts val="0"/>
              </a:spcAft>
              <a:buClr>
                <a:schemeClr val="dk1"/>
              </a:buClr>
              <a:buSzPts val="1500"/>
              <a:buFont typeface="Arial"/>
              <a:buNone/>
              <a:defRPr sz="1500" b="0" i="0" u="none" strike="noStrike" cap="none">
                <a:solidFill>
                  <a:schemeClr val="dk1"/>
                </a:solidFill>
                <a:latin typeface="Roboto"/>
                <a:ea typeface="Roboto"/>
                <a:cs typeface="Roboto"/>
                <a:sym typeface="Roboto"/>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rand DHHS Photo Layout">
  <p:cSld name="Brand DHHS Photo Layout">
    <p:spTree>
      <p:nvGrpSpPr>
        <p:cNvPr id="1" name="Shape 49"/>
        <p:cNvGrpSpPr/>
        <p:nvPr/>
      </p:nvGrpSpPr>
      <p:grpSpPr>
        <a:xfrm>
          <a:off x="0" y="0"/>
          <a:ext cx="0" cy="0"/>
          <a:chOff x="0" y="0"/>
          <a:chExt cx="0" cy="0"/>
        </a:xfrm>
      </p:grpSpPr>
      <p:sp>
        <p:nvSpPr>
          <p:cNvPr id="50" name="Google Shape;50;p30"/>
          <p:cNvSpPr txBox="1">
            <a:spLocks noGrp="1"/>
          </p:cNvSpPr>
          <p:nvPr>
            <p:ph type="body" idx="1"/>
          </p:nvPr>
        </p:nvSpPr>
        <p:spPr>
          <a:xfrm>
            <a:off x="280116" y="928599"/>
            <a:ext cx="3133500" cy="3681000"/>
          </a:xfrm>
          <a:prstGeom prst="rect">
            <a:avLst/>
          </a:prstGeom>
          <a:noFill/>
          <a:ln>
            <a:noFill/>
          </a:ln>
        </p:spPr>
        <p:txBody>
          <a:bodyPr spcFirstLastPara="1" wrap="square" lIns="68575" tIns="34275" rIns="68575" bIns="34275" anchor="t" anchorCtr="0">
            <a:normAutofit/>
          </a:bodyPr>
          <a:lstStyle>
            <a:lvl1pPr marL="457200" marR="0" lvl="0" indent="-228600" algn="l" rtl="0">
              <a:lnSpc>
                <a:spcPct val="100000"/>
              </a:lnSpc>
              <a:spcBef>
                <a:spcPts val="800"/>
              </a:spcBef>
              <a:spcAft>
                <a:spcPts val="0"/>
              </a:spcAft>
              <a:buClr>
                <a:schemeClr val="dk1"/>
              </a:buClr>
              <a:buSzPts val="1500"/>
              <a:buFont typeface="Arial"/>
              <a:buNone/>
              <a:defRPr sz="1500" b="0" i="0" u="none" strike="noStrike" cap="none">
                <a:solidFill>
                  <a:schemeClr val="dk1"/>
                </a:solidFill>
                <a:latin typeface="Roboto"/>
                <a:ea typeface="Roboto"/>
                <a:cs typeface="Roboto"/>
                <a:sym typeface="Roboto"/>
              </a:defRPr>
            </a:lvl1pPr>
            <a:lvl2pPr marL="914400" marR="0" lvl="1" indent="-342900" algn="l" rtl="0">
              <a:lnSpc>
                <a:spcPct val="90000"/>
              </a:lnSpc>
              <a:spcBef>
                <a:spcPts val="400"/>
              </a:spcBef>
              <a:spcAft>
                <a:spcPts val="0"/>
              </a:spcAft>
              <a:buClr>
                <a:srgbClr val="B9C8D3"/>
              </a:buClr>
              <a:buSzPts val="1800"/>
              <a:buFont typeface="Noto Sans Symbols"/>
              <a:buChar char="🢖"/>
              <a:defRPr sz="1800" b="0" i="0" u="none" strike="noStrike" cap="none">
                <a:solidFill>
                  <a:schemeClr val="dk1"/>
                </a:solidFill>
                <a:latin typeface="Roboto"/>
                <a:ea typeface="Roboto"/>
                <a:cs typeface="Roboto"/>
                <a:sym typeface="Roboto"/>
              </a:defRPr>
            </a:lvl2pPr>
            <a:lvl3pPr marL="1371600" marR="0" lvl="2" indent="-323850" algn="l" rtl="0">
              <a:lnSpc>
                <a:spcPct val="90000"/>
              </a:lnSpc>
              <a:spcBef>
                <a:spcPts val="400"/>
              </a:spcBef>
              <a:spcAft>
                <a:spcPts val="0"/>
              </a:spcAft>
              <a:buClr>
                <a:srgbClr val="B9C8D3"/>
              </a:buClr>
              <a:buSzPts val="1500"/>
              <a:buFont typeface="Noto Sans Symbols"/>
              <a:buChar char="🢖"/>
              <a:defRPr sz="1500" b="0" i="0" u="none" strike="noStrike" cap="none">
                <a:solidFill>
                  <a:schemeClr val="dk1"/>
                </a:solidFill>
                <a:latin typeface="Roboto"/>
                <a:ea typeface="Roboto"/>
                <a:cs typeface="Roboto"/>
                <a:sym typeface="Roboto"/>
              </a:defRPr>
            </a:lvl3pPr>
            <a:lvl4pPr marL="1828800" marR="0" lvl="3"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4pPr>
            <a:lvl5pPr marL="2286000" marR="0" lvl="4" indent="-317500" algn="l" rtl="0">
              <a:lnSpc>
                <a:spcPct val="90000"/>
              </a:lnSpc>
              <a:spcBef>
                <a:spcPts val="400"/>
              </a:spcBef>
              <a:spcAft>
                <a:spcPts val="0"/>
              </a:spcAft>
              <a:buClr>
                <a:srgbClr val="B9C8D3"/>
              </a:buClr>
              <a:buSzPts val="1400"/>
              <a:buFont typeface="Noto Sans Symbols"/>
              <a:buChar char="🢖"/>
              <a:defRPr sz="1400" b="0" i="0" u="none" strike="noStrike" cap="none">
                <a:solidFill>
                  <a:schemeClr val="dk1"/>
                </a:solidFill>
                <a:latin typeface="Roboto"/>
                <a:ea typeface="Roboto"/>
                <a:cs typeface="Roboto"/>
                <a:sym typeface="Roboto"/>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Montserrat"/>
                <a:ea typeface="Montserrat"/>
                <a:cs typeface="Montserrat"/>
                <a:sym typeface="Montserrat"/>
              </a:defRPr>
            </a:lvl9pPr>
          </a:lstStyle>
          <a:p>
            <a:endParaRPr/>
          </a:p>
        </p:txBody>
      </p:sp>
      <p:sp>
        <p:nvSpPr>
          <p:cNvPr id="51" name="Google Shape;51;p30"/>
          <p:cNvSpPr>
            <a:spLocks noGrp="1"/>
          </p:cNvSpPr>
          <p:nvPr>
            <p:ph type="pic" idx="2"/>
          </p:nvPr>
        </p:nvSpPr>
        <p:spPr>
          <a:xfrm>
            <a:off x="5282921" y="928599"/>
            <a:ext cx="3606300" cy="2991300"/>
          </a:xfrm>
          <a:prstGeom prst="rect">
            <a:avLst/>
          </a:prstGeom>
          <a:noFill/>
          <a:ln>
            <a:noFill/>
          </a:ln>
        </p:spPr>
      </p:sp>
      <p:sp>
        <p:nvSpPr>
          <p:cNvPr id="52" name="Google Shape;52;p30"/>
          <p:cNvSpPr>
            <a:spLocks noGrp="1"/>
          </p:cNvSpPr>
          <p:nvPr>
            <p:ph type="pic" idx="3"/>
          </p:nvPr>
        </p:nvSpPr>
        <p:spPr>
          <a:xfrm>
            <a:off x="3549254" y="928599"/>
            <a:ext cx="1598100" cy="1474800"/>
          </a:xfrm>
          <a:prstGeom prst="rect">
            <a:avLst/>
          </a:prstGeom>
          <a:noFill/>
          <a:ln>
            <a:noFill/>
          </a:ln>
        </p:spPr>
      </p:sp>
      <p:sp>
        <p:nvSpPr>
          <p:cNvPr id="53" name="Google Shape;53;p30"/>
          <p:cNvSpPr>
            <a:spLocks noGrp="1"/>
          </p:cNvSpPr>
          <p:nvPr>
            <p:ph type="pic" idx="4"/>
          </p:nvPr>
        </p:nvSpPr>
        <p:spPr>
          <a:xfrm>
            <a:off x="3549254" y="2531180"/>
            <a:ext cx="1620300" cy="1388700"/>
          </a:xfrm>
          <a:prstGeom prst="rect">
            <a:avLst/>
          </a:prstGeom>
          <a:noFill/>
          <a:ln>
            <a:noFill/>
          </a:ln>
        </p:spPr>
      </p:sp>
      <p:sp>
        <p:nvSpPr>
          <p:cNvPr id="54" name="Google Shape;54;p30"/>
          <p:cNvSpPr txBox="1">
            <a:spLocks noGrp="1"/>
          </p:cNvSpPr>
          <p:nvPr>
            <p:ph type="title"/>
          </p:nvPr>
        </p:nvSpPr>
        <p:spPr>
          <a:xfrm>
            <a:off x="280116" y="273844"/>
            <a:ext cx="8608500" cy="522300"/>
          </a:xfrm>
          <a:prstGeom prst="rect">
            <a:avLst/>
          </a:prstGeom>
          <a:noFill/>
          <a:ln>
            <a:noFill/>
          </a:ln>
        </p:spPr>
        <p:txBody>
          <a:bodyPr spcFirstLastPara="1" wrap="square" lIns="68575" tIns="34275" rIns="68575" bIns="34275" anchor="t" anchorCtr="0">
            <a:normAutofit/>
          </a:bodyPr>
          <a:lstStyle>
            <a:lvl1pPr marR="0" lvl="0" algn="l" rtl="0">
              <a:lnSpc>
                <a:spcPct val="90000"/>
              </a:lnSpc>
              <a:spcBef>
                <a:spcPts val="0"/>
              </a:spcBef>
              <a:spcAft>
                <a:spcPts val="0"/>
              </a:spcAft>
              <a:buClr>
                <a:srgbClr val="036080"/>
              </a:buClr>
              <a:buSzPts val="2700"/>
              <a:buFont typeface="Montserrat SemiBold"/>
              <a:buNone/>
              <a:defRPr sz="2700" b="1" i="0" u="none" strike="noStrike" cap="none">
                <a:solidFill>
                  <a:srgbClr val="036080"/>
                </a:solidFill>
                <a:latin typeface="Montserrat SemiBold"/>
                <a:ea typeface="Montserrat SemiBold"/>
                <a:cs typeface="Montserrat SemiBold"/>
                <a:sym typeface="Montserrat SemiBold"/>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cxnSp>
        <p:nvCxnSpPr>
          <p:cNvPr id="55" name="Google Shape;55;p30"/>
          <p:cNvCxnSpPr/>
          <p:nvPr/>
        </p:nvCxnSpPr>
        <p:spPr>
          <a:xfrm>
            <a:off x="280115" y="806510"/>
            <a:ext cx="8664300" cy="0"/>
          </a:xfrm>
          <a:prstGeom prst="straightConnector1">
            <a:avLst/>
          </a:prstGeom>
          <a:noFill/>
          <a:ln w="15875" cap="flat" cmpd="sng">
            <a:solidFill>
              <a:srgbClr val="FFC843"/>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pic>
        <p:nvPicPr>
          <p:cNvPr id="6" name="Google Shape;6;p21"/>
          <p:cNvPicPr preferRelativeResize="0"/>
          <p:nvPr/>
        </p:nvPicPr>
        <p:blipFill rotWithShape="1">
          <a:blip r:embed="rId16">
            <a:alphaModFix/>
          </a:blip>
          <a:srcRect/>
          <a:stretch/>
        </p:blipFill>
        <p:spPr>
          <a:xfrm>
            <a:off x="6725873" y="4244910"/>
            <a:ext cx="2326433" cy="616160"/>
          </a:xfrm>
          <a:prstGeom prst="rect">
            <a:avLst/>
          </a:prstGeom>
          <a:noFill/>
          <a:ln>
            <a:noFill/>
          </a:ln>
        </p:spPr>
      </p:pic>
      <p:sp>
        <p:nvSpPr>
          <p:cNvPr id="7" name="Google Shape;7;p21"/>
          <p:cNvSpPr/>
          <p:nvPr/>
        </p:nvSpPr>
        <p:spPr>
          <a:xfrm>
            <a:off x="3583127" y="4709211"/>
            <a:ext cx="1983600" cy="2088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en" sz="900" b="0" i="1" u="none" strike="noStrike" cap="none">
                <a:solidFill>
                  <a:srgbClr val="036080"/>
                </a:solidFill>
                <a:latin typeface="Montserrat"/>
                <a:ea typeface="Montserrat"/>
                <a:cs typeface="Montserrat"/>
                <a:sym typeface="Montserrat"/>
              </a:rPr>
              <a:t>Helping People Live better Lives.</a:t>
            </a:r>
            <a:endParaRPr sz="900" b="0" i="1" u="none" strike="noStrike" cap="none">
              <a:solidFill>
                <a:srgbClr val="036080"/>
              </a:solidFill>
              <a:latin typeface="Montserrat"/>
              <a:ea typeface="Montserrat"/>
              <a:cs typeface="Montserrat"/>
              <a:sym typeface="Montserrat"/>
            </a:endParaRPr>
          </a:p>
        </p:txBody>
      </p:sp>
      <p:pic>
        <p:nvPicPr>
          <p:cNvPr id="8" name="Google Shape;8;p21"/>
          <p:cNvPicPr preferRelativeResize="0"/>
          <p:nvPr/>
        </p:nvPicPr>
        <p:blipFill rotWithShape="1">
          <a:blip r:embed="rId16">
            <a:alphaModFix/>
          </a:blip>
          <a:srcRect/>
          <a:stretch/>
        </p:blipFill>
        <p:spPr>
          <a:xfrm>
            <a:off x="6725873" y="4244910"/>
            <a:ext cx="2326433" cy="616160"/>
          </a:xfrm>
          <a:prstGeom prst="rect">
            <a:avLst/>
          </a:prstGeom>
          <a:noFill/>
          <a:ln>
            <a:noFill/>
          </a:ln>
        </p:spPr>
      </p:pic>
      <p:pic>
        <p:nvPicPr>
          <p:cNvPr id="9" name="Google Shape;9;p21"/>
          <p:cNvPicPr preferRelativeResize="0"/>
          <p:nvPr/>
        </p:nvPicPr>
        <p:blipFill rotWithShape="1">
          <a:blip r:embed="rId17">
            <a:alphaModFix/>
          </a:blip>
          <a:srcRect/>
          <a:stretch/>
        </p:blipFill>
        <p:spPr>
          <a:xfrm>
            <a:off x="3781" y="7537"/>
            <a:ext cx="9127996" cy="5129945"/>
          </a:xfrm>
          <a:prstGeom prst="rect">
            <a:avLst/>
          </a:prstGeom>
          <a:noFill/>
          <a:ln w="9525" cap="flat" cmpd="sng">
            <a:solidFill>
              <a:schemeClr val="dk1"/>
            </a:solidFill>
            <a:prstDash val="solid"/>
            <a:round/>
            <a:headEnd type="none" w="sm" len="sm"/>
            <a:tailEnd type="none" w="sm" len="sm"/>
          </a:ln>
        </p:spPr>
      </p:pic>
      <p:pic>
        <p:nvPicPr>
          <p:cNvPr id="10" name="Google Shape;10;p21"/>
          <p:cNvPicPr preferRelativeResize="0"/>
          <p:nvPr/>
        </p:nvPicPr>
        <p:blipFill rotWithShape="1">
          <a:blip r:embed="rId18">
            <a:alphaModFix/>
          </a:blip>
          <a:srcRect/>
          <a:stretch/>
        </p:blipFill>
        <p:spPr>
          <a:xfrm>
            <a:off x="7106317" y="3634071"/>
            <a:ext cx="1770236" cy="728590"/>
          </a:xfrm>
          <a:prstGeom prst="rect">
            <a:avLst/>
          </a:prstGeom>
          <a:noFill/>
          <a:ln>
            <a:noFill/>
          </a:ln>
        </p:spPr>
      </p:pic>
      <p:sp>
        <p:nvSpPr>
          <p:cNvPr id="11" name="Google Shape;11;p21"/>
          <p:cNvSpPr/>
          <p:nvPr/>
        </p:nvSpPr>
        <p:spPr>
          <a:xfrm>
            <a:off x="2139173" y="4541700"/>
            <a:ext cx="2163900" cy="207600"/>
          </a:xfrm>
          <a:prstGeom prst="rect">
            <a:avLst/>
          </a:prstGeom>
          <a:noFill/>
          <a:ln>
            <a:noFill/>
          </a:ln>
          <a:effectLst>
            <a:outerShdw blurRad="50800" dist="38100" dir="2700000" algn="tl" rotWithShape="0">
              <a:srgbClr val="FFFFFF"/>
            </a:outerShdw>
          </a:effectLst>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36080"/>
              </a:buClr>
              <a:buSzPts val="900"/>
              <a:buFont typeface="Montserrat"/>
              <a:buNone/>
            </a:pPr>
            <a:r>
              <a:rPr lang="en" sz="900" b="0" i="1" u="none" strike="noStrike" cap="none">
                <a:solidFill>
                  <a:srgbClr val="036080"/>
                </a:solidFill>
                <a:latin typeface="Montserrat"/>
                <a:ea typeface="Montserrat"/>
                <a:cs typeface="Montserrat"/>
                <a:sym typeface="Montserrat"/>
              </a:rPr>
              <a:t>Helping People Live Better Lives.</a:t>
            </a:r>
            <a:endParaRPr sz="1100" b="0" i="0" u="none" strike="noStrike" cap="none">
              <a:solidFill>
                <a:srgbClr val="000000"/>
              </a:solidFill>
              <a:latin typeface="Arial"/>
              <a:ea typeface="Arial"/>
              <a:cs typeface="Arial"/>
              <a:sym typeface="Arial"/>
            </a:endParaRPr>
          </a:p>
        </p:txBody>
      </p:sp>
      <p:sp>
        <p:nvSpPr>
          <p:cNvPr id="12" name="Google Shape;12;p21"/>
          <p:cNvSpPr txBox="1"/>
          <p:nvPr/>
        </p:nvSpPr>
        <p:spPr>
          <a:xfrm>
            <a:off x="7092130" y="4767263"/>
            <a:ext cx="1712700" cy="273900"/>
          </a:xfrm>
          <a:prstGeom prst="rect">
            <a:avLst/>
          </a:prstGeom>
          <a:noFill/>
          <a:ln>
            <a:noFill/>
          </a:ln>
        </p:spPr>
        <p:txBody>
          <a:bodyPr spcFirstLastPara="1" wrap="square" lIns="68575" tIns="34275" rIns="68575" bIns="34275" anchor="ctr" anchorCtr="0">
            <a:noAutofit/>
          </a:bodyPr>
          <a:lstStyle/>
          <a:p>
            <a:pPr marL="0" marR="0" lvl="0" indent="0" algn="r" rtl="0">
              <a:lnSpc>
                <a:spcPct val="100000"/>
              </a:lnSpc>
              <a:spcBef>
                <a:spcPts val="0"/>
              </a:spcBef>
              <a:spcAft>
                <a:spcPts val="0"/>
              </a:spcAft>
              <a:buClr>
                <a:srgbClr val="000000"/>
              </a:buClr>
              <a:buSzPts val="800"/>
              <a:buFont typeface="Arial"/>
              <a:buNone/>
            </a:pPr>
            <a:fld id="{00000000-1234-1234-1234-123412341234}" type="slidenum">
              <a:rPr lang="en" sz="800" b="1" i="0" u="none" strike="noStrike" cap="none">
                <a:solidFill>
                  <a:schemeClr val="lt1"/>
                </a:solidFill>
                <a:latin typeface="Montserrat"/>
                <a:ea typeface="Montserrat"/>
                <a:cs typeface="Montserrat"/>
                <a:sym typeface="Montserrat"/>
              </a:rPr>
              <a:t>‹#›</a:t>
            </a:fld>
            <a:endParaRPr sz="800" b="1" i="0" u="none" strike="noStrike" cap="none">
              <a:solidFill>
                <a:schemeClr val="lt1"/>
              </a:solidFill>
              <a:latin typeface="Montserrat"/>
              <a:ea typeface="Montserrat"/>
              <a:cs typeface="Montserrat"/>
              <a:sym typeface="Montserrat"/>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vaccinate.ne.gov/en-U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dhhs.ne.gov/CHPM%20Maps/NE_Health_Dept_Map_Dec_2016.pdf" TargetMode="External"/><Relationship Id="rId5" Type="http://schemas.openxmlformats.org/officeDocument/2006/relationships/hyperlink" Target="https://findahealthcenter.hrsa.gov/" TargetMode="External"/><Relationship Id="rId4" Type="http://schemas.openxmlformats.org/officeDocument/2006/relationships/hyperlink" Target="https://www.vaccines.gov/"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docs.google.com/document/d/1XGRE8FayNRiNoIhEu_CoVv4k1YFsQxGT15hy9T3GmM4/edit"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healthaction.org/resources/communications/covid-19-vaccines-audience-insights-messaging-guidance-for-black-hispanic-american-indian-and-alaska-native-communitie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hyperlink" Target="https://www.healthaction.org/resources/communications/covid-19-vaccines-audience-insights-messaging-guidance-for-black-hispanic-american-indian-and-alaska-native-communities"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hyperlink" Target="https://www.dhs.gov/news/2021/02/01/dhs-statement-equal-access-covid-19-vaccines-and-vaccine-distribution-sites" TargetMode="External"/><Relationship Id="rId5" Type="http://schemas.openxmlformats.org/officeDocument/2006/relationships/hyperlink" Target="https://cdn1.sph.harvard.edu/wp-content/uploads/sites/94/2018/01/NPR-RWJF-HSPH-Discrimination-Final-Summary.pdf" TargetMode="External"/><Relationship Id="rId4" Type="http://schemas.openxmlformats.org/officeDocument/2006/relationships/hyperlink" Target="https://adcouncil.app.box.com/s/1ut48j0zdqx2yx8b1cyqp9snulvk1jqy/file/767214203297"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ocs.google.com/document/d/1tFRsss1OwOjlIu2gIJZdKL4jrzoyRqxjsFQjkimTwIU/edi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ecandothis.hhs.gov/resource/communicating-with-a-general-audience-about-covid-19-vaccine-boosters-spanishneral-audience-about-covid-19-vaccine-boosters"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cip-dhhs.ne.gov/redcap/surveys/?s=WKLXYLKERX394TNT"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ld_iPLOOxI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hyperlink" Target="https://youtu.be/SgZtmLPK_KY"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
          <p:cNvSpPr txBox="1">
            <a:spLocks noGrp="1"/>
          </p:cNvSpPr>
          <p:nvPr>
            <p:ph type="ctrTitle"/>
          </p:nvPr>
        </p:nvSpPr>
        <p:spPr>
          <a:xfrm>
            <a:off x="311700" y="988875"/>
            <a:ext cx="8520600" cy="2479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Clr>
                <a:schemeClr val="dk1"/>
              </a:buClr>
              <a:buSzPts val="1100"/>
              <a:buFont typeface="Arial"/>
              <a:buNone/>
            </a:pPr>
            <a:r>
              <a:rPr lang="en">
                <a:solidFill>
                  <a:srgbClr val="036080"/>
                </a:solidFill>
              </a:rPr>
              <a:t>Sección 4: </a:t>
            </a:r>
            <a:endParaRPr>
              <a:solidFill>
                <a:srgbClr val="036080"/>
              </a:solidFill>
            </a:endParaRPr>
          </a:p>
          <a:p>
            <a:pPr marL="0" lvl="0" indent="0" algn="ctr" rtl="0">
              <a:lnSpc>
                <a:spcPct val="100000"/>
              </a:lnSpc>
              <a:spcBef>
                <a:spcPts val="0"/>
              </a:spcBef>
              <a:spcAft>
                <a:spcPts val="0"/>
              </a:spcAft>
              <a:buSzPts val="1100"/>
              <a:buNone/>
            </a:pPr>
            <a:r>
              <a:rPr lang="en">
                <a:solidFill>
                  <a:srgbClr val="036080"/>
                </a:solidFill>
              </a:rPr>
              <a:t>Mover la Aguja de la Reticencia a la Vacunación</a:t>
            </a:r>
            <a:endParaRPr>
              <a:solidFill>
                <a:srgbClr val="03608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0"/>
          <p:cNvSpPr txBox="1">
            <a:spLocks noGrp="1"/>
          </p:cNvSpPr>
          <p:nvPr>
            <p:ph type="body" idx="1"/>
          </p:nvPr>
        </p:nvSpPr>
        <p:spPr>
          <a:xfrm>
            <a:off x="916125" y="909850"/>
            <a:ext cx="7313400" cy="3309000"/>
          </a:xfrm>
          <a:prstGeom prst="rect">
            <a:avLst/>
          </a:prstGeom>
          <a:noFill/>
          <a:ln>
            <a:noFill/>
          </a:ln>
        </p:spPr>
        <p:txBody>
          <a:bodyPr spcFirstLastPara="1" wrap="square" lIns="68575" tIns="34275" rIns="68575" bIns="34275" anchor="t" anchorCtr="0">
            <a:normAutofit lnSpcReduction="20000"/>
          </a:bodyPr>
          <a:lstStyle/>
          <a:p>
            <a:pPr marL="457200" lvl="0" indent="-323850" algn="l" rtl="0">
              <a:lnSpc>
                <a:spcPct val="100000"/>
              </a:lnSpc>
              <a:spcBef>
                <a:spcPts val="800"/>
              </a:spcBef>
              <a:spcAft>
                <a:spcPts val="0"/>
              </a:spcAft>
              <a:buSzPts val="1500"/>
              <a:buChar char="●"/>
            </a:pPr>
            <a:r>
              <a:rPr lang="en">
                <a:latin typeface="Arial"/>
                <a:ea typeface="Arial"/>
                <a:cs typeface="Arial"/>
                <a:sym typeface="Arial"/>
              </a:rPr>
              <a:t>Si su empresa está planeando organizar una clínica de vacunación, el equipo de Vax To Business puede ayudarle a ponerse en contacto con un proveedor de vacunas de su zona y responder a cualquier pregunta. Queremos facilitarle las cosas.</a:t>
            </a:r>
            <a:endParaRPr>
              <a:latin typeface="Arial"/>
              <a:ea typeface="Arial"/>
              <a:cs typeface="Arial"/>
              <a:sym typeface="Arial"/>
            </a:endParaRPr>
          </a:p>
          <a:p>
            <a:pPr marL="457200" lvl="0" indent="-323850" algn="l" rtl="0">
              <a:lnSpc>
                <a:spcPct val="100000"/>
              </a:lnSpc>
              <a:spcBef>
                <a:spcPts val="1000"/>
              </a:spcBef>
              <a:spcAft>
                <a:spcPts val="0"/>
              </a:spcAft>
              <a:buSzPts val="1500"/>
              <a:buChar char="●"/>
            </a:pPr>
            <a:r>
              <a:rPr lang="en">
                <a:latin typeface="Arial"/>
                <a:ea typeface="Arial"/>
                <a:cs typeface="Arial"/>
                <a:sym typeface="Arial"/>
              </a:rPr>
              <a:t>Los proveedores de vacunas pueden ser: un departamento de salud local, un Centro de Salud Calificado Federalmente (FQHC), una farmacia local o los Servicios Médicos de Emergencia (EMS).</a:t>
            </a:r>
            <a:endParaRPr>
              <a:latin typeface="Arial"/>
              <a:ea typeface="Arial"/>
              <a:cs typeface="Arial"/>
              <a:sym typeface="Arial"/>
            </a:endParaRPr>
          </a:p>
          <a:p>
            <a:pPr marL="457200" lvl="0" indent="-323850" algn="l" rtl="0">
              <a:lnSpc>
                <a:spcPct val="100000"/>
              </a:lnSpc>
              <a:spcBef>
                <a:spcPts val="1000"/>
              </a:spcBef>
              <a:spcAft>
                <a:spcPts val="0"/>
              </a:spcAft>
              <a:buSzPts val="1500"/>
              <a:buChar char="●"/>
            </a:pPr>
            <a:r>
              <a:rPr lang="en">
                <a:latin typeface="Arial"/>
                <a:ea typeface="Arial"/>
                <a:cs typeface="Arial"/>
                <a:sym typeface="Arial"/>
              </a:rPr>
              <a:t>Su proveedor de vacunas trabajará con usted para organizar el evento, proporcionar vacunas y personal para administrarlas.</a:t>
            </a:r>
            <a:endParaRPr>
              <a:latin typeface="Arial"/>
              <a:ea typeface="Arial"/>
              <a:cs typeface="Arial"/>
              <a:sym typeface="Arial"/>
            </a:endParaRPr>
          </a:p>
          <a:p>
            <a:pPr marL="457200" lvl="0" indent="-323850" algn="l" rtl="0">
              <a:lnSpc>
                <a:spcPct val="100000"/>
              </a:lnSpc>
              <a:spcBef>
                <a:spcPts val="1000"/>
              </a:spcBef>
              <a:spcAft>
                <a:spcPts val="0"/>
              </a:spcAft>
              <a:buSzPts val="1500"/>
              <a:buChar char="●"/>
            </a:pPr>
            <a:r>
              <a:rPr lang="en">
                <a:latin typeface="Arial"/>
                <a:ea typeface="Arial"/>
                <a:cs typeface="Arial"/>
                <a:sym typeface="Arial"/>
              </a:rPr>
              <a:t>Se espera que el personal de su empresa esté presente en los actos sobre vacunas que organice para su comunidad.</a:t>
            </a:r>
            <a:endParaRPr>
              <a:latin typeface="Arial"/>
              <a:ea typeface="Arial"/>
              <a:cs typeface="Arial"/>
              <a:sym typeface="Arial"/>
            </a:endParaRPr>
          </a:p>
          <a:p>
            <a:pPr marL="457200" lvl="0" indent="-323850" algn="l" rtl="0">
              <a:lnSpc>
                <a:spcPct val="100000"/>
              </a:lnSpc>
              <a:spcBef>
                <a:spcPts val="1000"/>
              </a:spcBef>
              <a:spcAft>
                <a:spcPts val="0"/>
              </a:spcAft>
              <a:buSzPts val="1500"/>
              <a:buChar char="●"/>
            </a:pPr>
            <a:r>
              <a:rPr lang="en">
                <a:latin typeface="Arial"/>
                <a:ea typeface="Arial"/>
                <a:cs typeface="Arial"/>
                <a:sym typeface="Arial"/>
              </a:rPr>
              <a:t>Deberá anunciar su evento de vacunación, tomar fotos el día de la misma y registrar la información necesaria para presentarla en el formulario                 de notificación.</a:t>
            </a:r>
            <a:endParaRPr>
              <a:latin typeface="Arial"/>
              <a:ea typeface="Arial"/>
              <a:cs typeface="Arial"/>
              <a:sym typeface="Arial"/>
            </a:endParaRPr>
          </a:p>
        </p:txBody>
      </p:sp>
      <p:sp>
        <p:nvSpPr>
          <p:cNvPr id="150" name="Google Shape;150;p10"/>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Detalles para Organizar su Evento de Vacunación</a:t>
            </a:r>
            <a:endParaRPr>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1"/>
          <p:cNvSpPr txBox="1">
            <a:spLocks noGrp="1"/>
          </p:cNvSpPr>
          <p:nvPr>
            <p:ph type="body" idx="1"/>
          </p:nvPr>
        </p:nvSpPr>
        <p:spPr>
          <a:xfrm>
            <a:off x="916125" y="1048725"/>
            <a:ext cx="7313400" cy="3170100"/>
          </a:xfrm>
          <a:prstGeom prst="rect">
            <a:avLst/>
          </a:prstGeom>
          <a:noFill/>
          <a:ln>
            <a:noFill/>
          </a:ln>
        </p:spPr>
        <p:txBody>
          <a:bodyPr spcFirstLastPara="1" wrap="square" lIns="68575" tIns="34275" rIns="68575" bIns="34275" anchor="t" anchorCtr="0">
            <a:normAutofit/>
          </a:bodyPr>
          <a:lstStyle/>
          <a:p>
            <a:pPr marL="457200" lvl="0" indent="-349250" algn="l" rtl="0">
              <a:lnSpc>
                <a:spcPct val="100000"/>
              </a:lnSpc>
              <a:spcBef>
                <a:spcPts val="800"/>
              </a:spcBef>
              <a:spcAft>
                <a:spcPts val="0"/>
              </a:spcAft>
              <a:buSzPts val="1900"/>
              <a:buChar char="●"/>
            </a:pPr>
            <a:r>
              <a:rPr lang="en" sz="1900">
                <a:latin typeface="Arial"/>
                <a:ea typeface="Arial"/>
                <a:cs typeface="Arial"/>
                <a:sym typeface="Arial"/>
              </a:rPr>
              <a:t>Sabemos que no todas las empresas van a organizar un evento de vacunación.</a:t>
            </a:r>
            <a:endParaRPr sz="1900">
              <a:latin typeface="Arial"/>
              <a:ea typeface="Arial"/>
              <a:cs typeface="Arial"/>
              <a:sym typeface="Arial"/>
            </a:endParaRPr>
          </a:p>
          <a:p>
            <a:pPr marL="457200" lvl="0" indent="-349250" algn="l" rtl="0">
              <a:lnSpc>
                <a:spcPct val="100000"/>
              </a:lnSpc>
              <a:spcBef>
                <a:spcPts val="1000"/>
              </a:spcBef>
              <a:spcAft>
                <a:spcPts val="0"/>
              </a:spcAft>
              <a:buSzPts val="1900"/>
              <a:buFont typeface="Arial"/>
              <a:buChar char="●"/>
            </a:pPr>
            <a:r>
              <a:rPr lang="en" sz="1900">
                <a:latin typeface="Arial"/>
                <a:ea typeface="Arial"/>
                <a:cs typeface="Arial"/>
                <a:sym typeface="Arial"/>
              </a:rPr>
              <a:t>Incluso las empresas que organizan un evento necesitan conocer otros lugares a los que puedan remitir a los clientes en caso de que éstos no puedan asistir a su evento.</a:t>
            </a:r>
            <a:endParaRPr sz="1900">
              <a:latin typeface="Arial"/>
              <a:ea typeface="Arial"/>
              <a:cs typeface="Arial"/>
              <a:sym typeface="Arial"/>
            </a:endParaRPr>
          </a:p>
          <a:p>
            <a:pPr marL="457200" lvl="0" indent="-349250" algn="l" rtl="0">
              <a:lnSpc>
                <a:spcPct val="100000"/>
              </a:lnSpc>
              <a:spcBef>
                <a:spcPts val="1000"/>
              </a:spcBef>
              <a:spcAft>
                <a:spcPts val="0"/>
              </a:spcAft>
              <a:buSzPts val="1900"/>
              <a:buFont typeface="Arial"/>
              <a:buChar char="●"/>
            </a:pPr>
            <a:r>
              <a:rPr lang="en" sz="1900">
                <a:latin typeface="Arial"/>
                <a:ea typeface="Arial"/>
                <a:cs typeface="Arial"/>
                <a:sym typeface="Arial"/>
              </a:rPr>
              <a:t>Hay muchos recursos disponibles para encontrar fácilmente los proveedores de vacunas y los eventos de vacunación más cercanos a usted.</a:t>
            </a:r>
            <a:endParaRPr sz="1900">
              <a:latin typeface="Arial"/>
              <a:ea typeface="Arial"/>
              <a:cs typeface="Arial"/>
              <a:sym typeface="Arial"/>
            </a:endParaRPr>
          </a:p>
        </p:txBody>
      </p:sp>
      <p:sp>
        <p:nvSpPr>
          <p:cNvPr id="156" name="Google Shape;156;p11"/>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Otras Oportunidades de Vacunación</a:t>
            </a:r>
            <a:endParaRPr>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2"/>
          <p:cNvSpPr txBox="1"/>
          <p:nvPr/>
        </p:nvSpPr>
        <p:spPr>
          <a:xfrm>
            <a:off x="6970425" y="3629925"/>
            <a:ext cx="1974000" cy="831300"/>
          </a:xfrm>
          <a:prstGeom prst="rect">
            <a:avLst/>
          </a:prstGeom>
          <a:solidFill>
            <a:srgbClr val="FFFFFF"/>
          </a:solid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2" name="Google Shape;162;p12"/>
          <p:cNvSpPr txBox="1">
            <a:spLocks noGrp="1"/>
          </p:cNvSpPr>
          <p:nvPr>
            <p:ph type="body" idx="1"/>
          </p:nvPr>
        </p:nvSpPr>
        <p:spPr>
          <a:xfrm>
            <a:off x="785850" y="917225"/>
            <a:ext cx="7737600" cy="3313800"/>
          </a:xfrm>
          <a:prstGeom prst="rect">
            <a:avLst/>
          </a:prstGeom>
          <a:noFill/>
          <a:ln>
            <a:noFill/>
          </a:ln>
        </p:spPr>
        <p:txBody>
          <a:bodyPr spcFirstLastPara="1" wrap="square" lIns="68575" tIns="34275" rIns="68575" bIns="34275" anchor="t" anchorCtr="0">
            <a:noAutofit/>
          </a:bodyPr>
          <a:lstStyle/>
          <a:p>
            <a:pPr marL="457200" lvl="0" indent="-323850" algn="l" rtl="0">
              <a:lnSpc>
                <a:spcPct val="115000"/>
              </a:lnSpc>
              <a:spcBef>
                <a:spcPts val="0"/>
              </a:spcBef>
              <a:spcAft>
                <a:spcPts val="0"/>
              </a:spcAft>
              <a:buSzPts val="1500"/>
              <a:buChar char="●"/>
            </a:pPr>
            <a:r>
              <a:rPr lang="en">
                <a:latin typeface="Arial"/>
                <a:ea typeface="Arial"/>
                <a:cs typeface="Arial"/>
                <a:sym typeface="Arial"/>
              </a:rPr>
              <a:t>Para encontrar una vacuna cerca de usted:</a:t>
            </a:r>
            <a:endParaRPr>
              <a:latin typeface="Arial"/>
              <a:ea typeface="Arial"/>
              <a:cs typeface="Arial"/>
              <a:sym typeface="Arial"/>
            </a:endParaRPr>
          </a:p>
          <a:p>
            <a:pPr marL="914400" lvl="1" indent="-323850" algn="l" rtl="0">
              <a:lnSpc>
                <a:spcPct val="115000"/>
              </a:lnSpc>
              <a:spcBef>
                <a:spcPts val="1000"/>
              </a:spcBef>
              <a:spcAft>
                <a:spcPts val="0"/>
              </a:spcAft>
              <a:buClr>
                <a:schemeClr val="dk1"/>
              </a:buClr>
              <a:buSzPts val="1500"/>
              <a:buChar char="○"/>
            </a:pPr>
            <a:r>
              <a:rPr lang="en" sz="1500">
                <a:latin typeface="Arial"/>
                <a:ea typeface="Arial"/>
                <a:cs typeface="Arial"/>
                <a:sym typeface="Arial"/>
              </a:rPr>
              <a:t>Visitar </a:t>
            </a:r>
            <a:r>
              <a:rPr lang="en" sz="1500" u="sng">
                <a:solidFill>
                  <a:schemeClr val="dk2"/>
                </a:solidFill>
                <a:latin typeface="Arial"/>
                <a:ea typeface="Arial"/>
                <a:cs typeface="Arial"/>
                <a:sym typeface="Arial"/>
                <a:hlinkClick r:id="rId3">
                  <a:extLst>
                    <a:ext uri="{A12FA001-AC4F-418D-AE19-62706E023703}">
                      <ahyp:hlinkClr xmlns:ahyp="http://schemas.microsoft.com/office/drawing/2018/hyperlinkcolor" val="tx"/>
                    </a:ext>
                  </a:extLst>
                </a:hlinkClick>
              </a:rPr>
              <a:t>https://vaccinate.ne.gov/en-US/</a:t>
            </a:r>
            <a:r>
              <a:rPr lang="en" sz="1500">
                <a:solidFill>
                  <a:schemeClr val="dk2"/>
                </a:solidFill>
                <a:latin typeface="Arial"/>
                <a:ea typeface="Arial"/>
                <a:cs typeface="Arial"/>
                <a:sym typeface="Arial"/>
              </a:rPr>
              <a:t> </a:t>
            </a:r>
            <a:r>
              <a:rPr lang="en" sz="1500">
                <a:latin typeface="Arial"/>
                <a:ea typeface="Arial"/>
                <a:cs typeface="Arial"/>
                <a:sym typeface="Arial"/>
              </a:rPr>
              <a:t>o </a:t>
            </a:r>
            <a:r>
              <a:rPr lang="en" sz="1500" u="sng">
                <a:solidFill>
                  <a:schemeClr val="dk2"/>
                </a:solidFill>
                <a:latin typeface="Arial"/>
                <a:ea typeface="Arial"/>
                <a:cs typeface="Arial"/>
                <a:sym typeface="Arial"/>
                <a:hlinkClick r:id="rId4">
                  <a:extLst>
                    <a:ext uri="{A12FA001-AC4F-418D-AE19-62706E023703}">
                      <ahyp:hlinkClr xmlns:ahyp="http://schemas.microsoft.com/office/drawing/2018/hyperlinkcolor" val="tx"/>
                    </a:ext>
                  </a:extLst>
                </a:hlinkClick>
              </a:rPr>
              <a:t>https://www.vaccines.gov/</a:t>
            </a:r>
            <a:endParaRPr sz="1500">
              <a:solidFill>
                <a:schemeClr val="dk2"/>
              </a:solidFill>
              <a:latin typeface="Arial"/>
              <a:ea typeface="Arial"/>
              <a:cs typeface="Arial"/>
              <a:sym typeface="Arial"/>
            </a:endParaRPr>
          </a:p>
          <a:p>
            <a:pPr marL="914400" lvl="1" indent="-323850" algn="l" rtl="0">
              <a:lnSpc>
                <a:spcPct val="115000"/>
              </a:lnSpc>
              <a:spcBef>
                <a:spcPts val="0"/>
              </a:spcBef>
              <a:spcAft>
                <a:spcPts val="0"/>
              </a:spcAft>
              <a:buClr>
                <a:schemeClr val="dk1"/>
              </a:buClr>
              <a:buSzPts val="1500"/>
              <a:buFont typeface="Arial"/>
              <a:buChar char="○"/>
            </a:pPr>
            <a:r>
              <a:rPr lang="en" sz="1500">
                <a:latin typeface="Arial"/>
                <a:ea typeface="Arial"/>
                <a:cs typeface="Arial"/>
                <a:sym typeface="Arial"/>
              </a:rPr>
              <a:t>También puede enviar un mensaje de texto con su código postal al 438829 para obtener 3 centros de vacunación cercanos a usted</a:t>
            </a:r>
            <a:endParaRPr sz="1500">
              <a:latin typeface="Arial"/>
              <a:ea typeface="Arial"/>
              <a:cs typeface="Arial"/>
              <a:sym typeface="Arial"/>
            </a:endParaRPr>
          </a:p>
          <a:p>
            <a:pPr marL="914400" lvl="1" indent="-323850" algn="l" rtl="0">
              <a:lnSpc>
                <a:spcPct val="115000"/>
              </a:lnSpc>
              <a:spcBef>
                <a:spcPts val="0"/>
              </a:spcBef>
              <a:spcAft>
                <a:spcPts val="0"/>
              </a:spcAft>
              <a:buClr>
                <a:schemeClr val="dk1"/>
              </a:buClr>
              <a:buSzPts val="1500"/>
              <a:buFont typeface="Arial"/>
              <a:buChar char="○"/>
            </a:pPr>
            <a:r>
              <a:rPr lang="en" sz="1500">
                <a:latin typeface="Arial"/>
                <a:ea typeface="Arial"/>
                <a:cs typeface="Arial"/>
                <a:sym typeface="Arial"/>
              </a:rPr>
              <a:t>Línea Nacional de Asistencia para la Vacunación COVID-19 1-800-232-0233. (Línea TTY 1-888-720-7489.)</a:t>
            </a:r>
            <a:endParaRPr sz="1500">
              <a:latin typeface="Arial"/>
              <a:ea typeface="Arial"/>
              <a:cs typeface="Arial"/>
              <a:sym typeface="Arial"/>
            </a:endParaRPr>
          </a:p>
          <a:p>
            <a:pPr marL="457200" lvl="0" indent="-323850" algn="l" rtl="0">
              <a:lnSpc>
                <a:spcPct val="115000"/>
              </a:lnSpc>
              <a:spcBef>
                <a:spcPts val="1000"/>
              </a:spcBef>
              <a:spcAft>
                <a:spcPts val="0"/>
              </a:spcAft>
              <a:buSzPts val="1500"/>
              <a:buChar char="●"/>
            </a:pPr>
            <a:r>
              <a:rPr lang="en">
                <a:latin typeface="Arial"/>
                <a:ea typeface="Arial"/>
                <a:cs typeface="Arial"/>
                <a:sym typeface="Arial"/>
              </a:rPr>
              <a:t>También puede dirigir a los usuarios al departamento de salud más cercano, al FQHC o al IHS, para que le ayuden a encontrar una vacuna local:</a:t>
            </a:r>
            <a:endParaRPr>
              <a:latin typeface="Arial"/>
              <a:ea typeface="Arial"/>
              <a:cs typeface="Arial"/>
              <a:sym typeface="Arial"/>
            </a:endParaRPr>
          </a:p>
          <a:p>
            <a:pPr marL="914400" lvl="1" indent="-323850" algn="l" rtl="0">
              <a:lnSpc>
                <a:spcPct val="115000"/>
              </a:lnSpc>
              <a:spcBef>
                <a:spcPts val="1000"/>
              </a:spcBef>
              <a:spcAft>
                <a:spcPts val="0"/>
              </a:spcAft>
              <a:buClr>
                <a:schemeClr val="dk1"/>
              </a:buClr>
              <a:buSzPts val="1500"/>
              <a:buChar char="○"/>
            </a:pPr>
            <a:r>
              <a:rPr lang="en" sz="1500">
                <a:latin typeface="Arial"/>
                <a:ea typeface="Arial"/>
                <a:cs typeface="Arial"/>
                <a:sym typeface="Arial"/>
              </a:rPr>
              <a:t>Encuentre el FQHC más cercano: </a:t>
            </a:r>
            <a:r>
              <a:rPr lang="en" sz="1500" u="sng">
                <a:solidFill>
                  <a:schemeClr val="dk2"/>
                </a:solidFill>
                <a:latin typeface="Arial"/>
                <a:ea typeface="Arial"/>
                <a:cs typeface="Arial"/>
                <a:sym typeface="Arial"/>
                <a:hlinkClick r:id="rId5">
                  <a:extLst>
                    <a:ext uri="{A12FA001-AC4F-418D-AE19-62706E023703}">
                      <ahyp:hlinkClr xmlns:ahyp="http://schemas.microsoft.com/office/drawing/2018/hyperlinkcolor" val="tx"/>
                    </a:ext>
                  </a:extLst>
                </a:hlinkClick>
              </a:rPr>
              <a:t>https://findahealthcenter.hrsa.gov/</a:t>
            </a:r>
            <a:r>
              <a:rPr lang="en" sz="1500">
                <a:latin typeface="Arial"/>
                <a:ea typeface="Arial"/>
                <a:cs typeface="Arial"/>
                <a:sym typeface="Arial"/>
              </a:rPr>
              <a:t> </a:t>
            </a:r>
            <a:endParaRPr sz="1500">
              <a:latin typeface="Arial"/>
              <a:ea typeface="Arial"/>
              <a:cs typeface="Arial"/>
              <a:sym typeface="Arial"/>
            </a:endParaRPr>
          </a:p>
          <a:p>
            <a:pPr marL="914400" lvl="1" indent="-323850" algn="l" rtl="0">
              <a:lnSpc>
                <a:spcPct val="115000"/>
              </a:lnSpc>
              <a:spcBef>
                <a:spcPts val="0"/>
              </a:spcBef>
              <a:spcAft>
                <a:spcPts val="0"/>
              </a:spcAft>
              <a:buClr>
                <a:schemeClr val="dk1"/>
              </a:buClr>
              <a:buSzPts val="1500"/>
              <a:buChar char="○"/>
            </a:pPr>
            <a:r>
              <a:rPr lang="en" sz="1500">
                <a:latin typeface="Arial"/>
                <a:ea typeface="Arial"/>
                <a:cs typeface="Arial"/>
                <a:sym typeface="Arial"/>
              </a:rPr>
              <a:t>Encuentre su departamento de salud local aquí: </a:t>
            </a:r>
            <a:r>
              <a:rPr lang="en" sz="1500" u="sng">
                <a:solidFill>
                  <a:schemeClr val="hlink"/>
                </a:solidFill>
                <a:latin typeface="Arial"/>
                <a:ea typeface="Arial"/>
                <a:cs typeface="Arial"/>
                <a:sym typeface="Arial"/>
                <a:hlinkClick r:id="rId6"/>
              </a:rPr>
              <a:t>Local Health Department Map</a:t>
            </a:r>
            <a:endParaRPr sz="1900"/>
          </a:p>
        </p:txBody>
      </p:sp>
      <p:sp>
        <p:nvSpPr>
          <p:cNvPr id="163" name="Google Shape;163;p12"/>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Oportunidades de Vacunación cerca de usted </a:t>
            </a:r>
            <a:endParaRPr>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3"/>
          <p:cNvSpPr txBox="1">
            <a:spLocks noGrp="1"/>
          </p:cNvSpPr>
          <p:nvPr>
            <p:ph type="body" idx="1"/>
          </p:nvPr>
        </p:nvSpPr>
        <p:spPr>
          <a:xfrm>
            <a:off x="915300" y="949650"/>
            <a:ext cx="7313400" cy="3244200"/>
          </a:xfrm>
          <a:prstGeom prst="rect">
            <a:avLst/>
          </a:prstGeom>
          <a:noFill/>
          <a:ln>
            <a:noFill/>
          </a:ln>
        </p:spPr>
        <p:txBody>
          <a:bodyPr spcFirstLastPara="1" wrap="square" lIns="68575" tIns="34275" rIns="68575" bIns="34275" anchor="t" anchorCtr="0">
            <a:normAutofit lnSpcReduction="10000"/>
          </a:bodyPr>
          <a:lstStyle/>
          <a:p>
            <a:pPr marL="457200" lvl="0" indent="-349250" algn="l" rtl="0">
              <a:lnSpc>
                <a:spcPct val="115000"/>
              </a:lnSpc>
              <a:spcBef>
                <a:spcPts val="0"/>
              </a:spcBef>
              <a:spcAft>
                <a:spcPts val="0"/>
              </a:spcAft>
              <a:buSzPts val="1900"/>
              <a:buChar char="●"/>
            </a:pPr>
            <a:r>
              <a:rPr lang="en" sz="1900" dirty="0">
                <a:latin typeface="Arial"/>
                <a:ea typeface="Arial"/>
                <a:cs typeface="Arial"/>
                <a:sym typeface="Arial"/>
              </a:rPr>
              <a:t>Muchas escuelas, iglesias y otras organizaciones comunitarias organizan clínicas de vacunación. La información puede publicarse en tableros informativos, en el interior de los centros comunitarios, en los sitios web de la cámara de comercio local o en los boletines de una organización comunitaria local. </a:t>
            </a:r>
            <a:endParaRPr sz="1900" dirty="0">
              <a:latin typeface="Arial"/>
              <a:ea typeface="Arial"/>
              <a:cs typeface="Arial"/>
              <a:sym typeface="Arial"/>
            </a:endParaRPr>
          </a:p>
          <a:p>
            <a:pPr marL="457200" lvl="0" indent="-349250" algn="l" rtl="0">
              <a:lnSpc>
                <a:spcPct val="115000"/>
              </a:lnSpc>
              <a:spcBef>
                <a:spcPts val="1000"/>
              </a:spcBef>
              <a:spcAft>
                <a:spcPts val="0"/>
              </a:spcAft>
              <a:buSzPts val="1900"/>
              <a:buChar char="●"/>
            </a:pPr>
            <a:r>
              <a:rPr lang="en" sz="1900" dirty="0">
                <a:latin typeface="Arial"/>
                <a:ea typeface="Arial"/>
                <a:cs typeface="Arial"/>
                <a:sym typeface="Arial"/>
              </a:rPr>
              <a:t>Muchas farmacias y clínicas también ofrecen vacunas sin cita previa. La mayoría tienen carteles en el exterior y ofrecen un número de teléfono al que llamar para obtener más información.</a:t>
            </a:r>
            <a:endParaRPr sz="2000" dirty="0"/>
          </a:p>
        </p:txBody>
      </p:sp>
      <p:sp>
        <p:nvSpPr>
          <p:cNvPr id="169" name="Google Shape;169;p13"/>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Otras Formas de Encontrar una Vacuna </a:t>
            </a:r>
            <a:endParaRPr>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
                <a:solidFill>
                  <a:srgbClr val="036080"/>
                </a:solidFill>
              </a:rPr>
              <a:t>Consejos para Pequeñas Empresas y Empleados</a:t>
            </a:r>
            <a:endParaRPr>
              <a:solidFill>
                <a:srgbClr val="036080"/>
              </a:solidFill>
            </a:endParaRPr>
          </a:p>
        </p:txBody>
      </p:sp>
      <p:sp>
        <p:nvSpPr>
          <p:cNvPr id="175" name="Google Shape;175;p14"/>
          <p:cNvSpPr txBox="1">
            <a:spLocks noGrp="1"/>
          </p:cNvSpPr>
          <p:nvPr>
            <p:ph type="subTitle" idx="1"/>
          </p:nvPr>
        </p:nvSpPr>
        <p:spPr>
          <a:xfrm>
            <a:off x="372325" y="2712900"/>
            <a:ext cx="8520600" cy="387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 sz="1400">
                <a:solidFill>
                  <a:srgbClr val="FFC843"/>
                </a:solidFill>
              </a:rPr>
              <a:t>Cómo puede aprovechar su papel único como mensajero de confianza en su comunidad </a:t>
            </a:r>
            <a:endParaRPr sz="1400">
              <a:solidFill>
                <a:srgbClr val="FFC843"/>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pic>
        <p:nvPicPr>
          <p:cNvPr id="180" name="Google Shape;180;p15"/>
          <p:cNvPicPr preferRelativeResize="0"/>
          <p:nvPr/>
        </p:nvPicPr>
        <p:blipFill rotWithShape="1">
          <a:blip r:embed="rId3">
            <a:alphaModFix/>
          </a:blip>
          <a:srcRect/>
          <a:stretch/>
        </p:blipFill>
        <p:spPr>
          <a:xfrm>
            <a:off x="6935975" y="3429000"/>
            <a:ext cx="2024050" cy="1013125"/>
          </a:xfrm>
          <a:prstGeom prst="rect">
            <a:avLst/>
          </a:prstGeom>
          <a:noFill/>
          <a:ln>
            <a:noFill/>
          </a:ln>
        </p:spPr>
      </p:pic>
      <p:sp>
        <p:nvSpPr>
          <p:cNvPr id="181" name="Google Shape;181;p15"/>
          <p:cNvSpPr txBox="1">
            <a:spLocks noGrp="1"/>
          </p:cNvSpPr>
          <p:nvPr>
            <p:ph type="body" idx="1"/>
          </p:nvPr>
        </p:nvSpPr>
        <p:spPr>
          <a:xfrm>
            <a:off x="915450" y="912450"/>
            <a:ext cx="7313100" cy="3407400"/>
          </a:xfrm>
          <a:prstGeom prst="rect">
            <a:avLst/>
          </a:prstGeom>
          <a:noFill/>
          <a:ln>
            <a:noFill/>
          </a:ln>
        </p:spPr>
        <p:txBody>
          <a:bodyPr spcFirstLastPara="1" wrap="square" lIns="68575" tIns="34275" rIns="68575" bIns="34275" anchor="t" anchorCtr="0">
            <a:normAutofit/>
          </a:bodyPr>
          <a:lstStyle/>
          <a:p>
            <a:pPr marL="0" lvl="0" indent="0" algn="l" rtl="0">
              <a:lnSpc>
                <a:spcPct val="95000"/>
              </a:lnSpc>
              <a:spcBef>
                <a:spcPts val="0"/>
              </a:spcBef>
              <a:spcAft>
                <a:spcPts val="0"/>
              </a:spcAft>
              <a:buClr>
                <a:schemeClr val="dk1"/>
              </a:buClr>
              <a:buSzPts val="1017"/>
              <a:buFont typeface="Arial"/>
              <a:buNone/>
            </a:pPr>
            <a:r>
              <a:rPr lang="en" sz="1218">
                <a:solidFill>
                  <a:srgbClr val="434343"/>
                </a:solidFill>
                <a:latin typeface="Arial"/>
                <a:ea typeface="Arial"/>
                <a:cs typeface="Arial"/>
                <a:sym typeface="Arial"/>
              </a:rPr>
              <a:t>Esta guía está diseñada para ayudarte: </a:t>
            </a:r>
            <a:br>
              <a:rPr lang="en" sz="1218">
                <a:solidFill>
                  <a:srgbClr val="434343"/>
                </a:solidFill>
                <a:latin typeface="Arial"/>
                <a:ea typeface="Arial"/>
                <a:cs typeface="Arial"/>
                <a:sym typeface="Arial"/>
              </a:rPr>
            </a:br>
            <a:endParaRPr sz="1218">
              <a:solidFill>
                <a:srgbClr val="434343"/>
              </a:solidFill>
              <a:latin typeface="Arial"/>
              <a:ea typeface="Arial"/>
              <a:cs typeface="Arial"/>
              <a:sym typeface="Arial"/>
            </a:endParaRPr>
          </a:p>
          <a:p>
            <a:pPr marL="914400" lvl="0" indent="-306012" algn="l" rtl="0">
              <a:lnSpc>
                <a:spcPct val="95000"/>
              </a:lnSpc>
              <a:spcBef>
                <a:spcPts val="0"/>
              </a:spcBef>
              <a:spcAft>
                <a:spcPts val="0"/>
              </a:spcAft>
              <a:buClr>
                <a:srgbClr val="434343"/>
              </a:buClr>
              <a:buSzPts val="1218"/>
              <a:buFont typeface="Arial"/>
              <a:buAutoNum type="arabicPeriod"/>
            </a:pPr>
            <a:r>
              <a:rPr lang="en" sz="1218" b="1">
                <a:solidFill>
                  <a:srgbClr val="434343"/>
                </a:solidFill>
                <a:latin typeface="Arial"/>
                <a:ea typeface="Arial"/>
                <a:cs typeface="Arial"/>
                <a:sym typeface="Arial"/>
              </a:rPr>
              <a:t>Comunicar </a:t>
            </a:r>
            <a:r>
              <a:rPr lang="en" sz="1218">
                <a:solidFill>
                  <a:srgbClr val="434343"/>
                </a:solidFill>
                <a:latin typeface="Arial"/>
                <a:ea typeface="Arial"/>
                <a:cs typeface="Arial"/>
                <a:sym typeface="Arial"/>
              </a:rPr>
              <a:t>a los empleados, trabajadores y clientes la seguridad y los beneficios de las vacunas contra el COVID-19, y reforzar la importancia del enmascaramiento y otras medidas de seguridad para evitar el contagio.</a:t>
            </a:r>
            <a:endParaRPr sz="1218">
              <a:solidFill>
                <a:srgbClr val="434343"/>
              </a:solidFill>
              <a:latin typeface="Arial"/>
              <a:ea typeface="Arial"/>
              <a:cs typeface="Arial"/>
              <a:sym typeface="Arial"/>
            </a:endParaRPr>
          </a:p>
          <a:p>
            <a:pPr marL="457200" lvl="0" indent="0" algn="l" rtl="0">
              <a:lnSpc>
                <a:spcPct val="95000"/>
              </a:lnSpc>
              <a:spcBef>
                <a:spcPts val="0"/>
              </a:spcBef>
              <a:spcAft>
                <a:spcPts val="0"/>
              </a:spcAft>
              <a:buClr>
                <a:schemeClr val="dk1"/>
              </a:buClr>
              <a:buSzPts val="1017"/>
              <a:buFont typeface="Arial"/>
              <a:buNone/>
            </a:pPr>
            <a:endParaRPr sz="1218">
              <a:solidFill>
                <a:srgbClr val="434343"/>
              </a:solidFill>
              <a:latin typeface="Arial"/>
              <a:ea typeface="Arial"/>
              <a:cs typeface="Arial"/>
              <a:sym typeface="Arial"/>
            </a:endParaRPr>
          </a:p>
          <a:p>
            <a:pPr marL="914400" lvl="0" indent="-306012" algn="l" rtl="0">
              <a:lnSpc>
                <a:spcPct val="95000"/>
              </a:lnSpc>
              <a:spcBef>
                <a:spcPts val="0"/>
              </a:spcBef>
              <a:spcAft>
                <a:spcPts val="0"/>
              </a:spcAft>
              <a:buClr>
                <a:srgbClr val="434343"/>
              </a:buClr>
              <a:buSzPts val="1218"/>
              <a:buFont typeface="Arial"/>
              <a:buAutoNum type="arabicPeriod"/>
            </a:pPr>
            <a:r>
              <a:rPr lang="en" sz="1218" b="1">
                <a:solidFill>
                  <a:srgbClr val="434343"/>
                </a:solidFill>
                <a:latin typeface="Arial"/>
                <a:ea typeface="Arial"/>
                <a:cs typeface="Arial"/>
                <a:sym typeface="Arial"/>
              </a:rPr>
              <a:t>Elabore un plan </a:t>
            </a:r>
            <a:r>
              <a:rPr lang="en" sz="1218">
                <a:solidFill>
                  <a:srgbClr val="434343"/>
                </a:solidFill>
                <a:latin typeface="Arial"/>
                <a:ea typeface="Arial"/>
                <a:cs typeface="Arial"/>
                <a:sym typeface="Arial"/>
              </a:rPr>
              <a:t>para exigir o animar a sus trabajadores a vacunarse lo antes posible. Esto podría incluir la oferta de tiempo libre remunerado, créditos de transporte, cuidado de niños o pequeños incentivos a los trabajadores que decidan vacunarse.</a:t>
            </a:r>
            <a:endParaRPr sz="1218">
              <a:solidFill>
                <a:srgbClr val="434343"/>
              </a:solidFill>
              <a:latin typeface="Arial"/>
              <a:ea typeface="Arial"/>
              <a:cs typeface="Arial"/>
              <a:sym typeface="Arial"/>
            </a:endParaRPr>
          </a:p>
          <a:p>
            <a:pPr marL="457200" lvl="0" indent="0" algn="l" rtl="0">
              <a:lnSpc>
                <a:spcPct val="95000"/>
              </a:lnSpc>
              <a:spcBef>
                <a:spcPts val="0"/>
              </a:spcBef>
              <a:spcAft>
                <a:spcPts val="0"/>
              </a:spcAft>
              <a:buClr>
                <a:schemeClr val="dk1"/>
              </a:buClr>
              <a:buSzPts val="1017"/>
              <a:buFont typeface="Arial"/>
              <a:buNone/>
            </a:pPr>
            <a:endParaRPr sz="1218" b="1">
              <a:solidFill>
                <a:srgbClr val="434343"/>
              </a:solidFill>
              <a:latin typeface="Arial"/>
              <a:ea typeface="Arial"/>
              <a:cs typeface="Arial"/>
              <a:sym typeface="Arial"/>
            </a:endParaRPr>
          </a:p>
          <a:p>
            <a:pPr marL="914400" lvl="0" indent="-306012" algn="l" rtl="0">
              <a:lnSpc>
                <a:spcPct val="95000"/>
              </a:lnSpc>
              <a:spcBef>
                <a:spcPts val="0"/>
              </a:spcBef>
              <a:spcAft>
                <a:spcPts val="0"/>
              </a:spcAft>
              <a:buClr>
                <a:srgbClr val="434343"/>
              </a:buClr>
              <a:buSzPts val="1218"/>
              <a:buFont typeface="Arial"/>
              <a:buAutoNum type="arabicPeriod"/>
            </a:pPr>
            <a:r>
              <a:rPr lang="en" sz="1218" b="1">
                <a:solidFill>
                  <a:srgbClr val="434343"/>
                </a:solidFill>
                <a:latin typeface="Arial"/>
                <a:ea typeface="Arial"/>
                <a:cs typeface="Arial"/>
                <a:sym typeface="Arial"/>
              </a:rPr>
              <a:t>Reforzar </a:t>
            </a:r>
            <a:r>
              <a:rPr lang="en" sz="1218">
                <a:solidFill>
                  <a:srgbClr val="434343"/>
                </a:solidFill>
                <a:latin typeface="Arial"/>
                <a:ea typeface="Arial"/>
                <a:cs typeface="Arial"/>
                <a:sym typeface="Arial"/>
              </a:rPr>
              <a:t>los esfuerzos de vacunación en su comunidad ofreciendo ayuda a los departamentos de salud pública, a las organizaciones sin ánimo de lucro y a otros implicados en la respuesta a la vacuna.</a:t>
            </a:r>
            <a:endParaRPr sz="1218">
              <a:solidFill>
                <a:srgbClr val="434343"/>
              </a:solidFill>
              <a:latin typeface="Arial"/>
              <a:ea typeface="Arial"/>
              <a:cs typeface="Arial"/>
              <a:sym typeface="Arial"/>
            </a:endParaRPr>
          </a:p>
          <a:p>
            <a:pPr marL="0" lvl="0" indent="0" algn="l" rtl="0">
              <a:lnSpc>
                <a:spcPct val="95000"/>
              </a:lnSpc>
              <a:spcBef>
                <a:spcPts val="0"/>
              </a:spcBef>
              <a:spcAft>
                <a:spcPts val="0"/>
              </a:spcAft>
              <a:buSzPts val="1790"/>
              <a:buNone/>
            </a:pPr>
            <a:endParaRPr sz="1218">
              <a:solidFill>
                <a:srgbClr val="434343"/>
              </a:solidFill>
              <a:latin typeface="Arial"/>
              <a:ea typeface="Arial"/>
              <a:cs typeface="Arial"/>
              <a:sym typeface="Arial"/>
            </a:endParaRPr>
          </a:p>
          <a:p>
            <a:pPr marL="0" lvl="0" indent="0" algn="l" rtl="0">
              <a:lnSpc>
                <a:spcPct val="95000"/>
              </a:lnSpc>
              <a:spcBef>
                <a:spcPts val="0"/>
              </a:spcBef>
              <a:spcAft>
                <a:spcPts val="0"/>
              </a:spcAft>
              <a:buSzPts val="1790"/>
              <a:buNone/>
            </a:pPr>
            <a:endParaRPr sz="917">
              <a:solidFill>
                <a:srgbClr val="434343"/>
              </a:solidFill>
              <a:latin typeface="Arial"/>
              <a:ea typeface="Arial"/>
              <a:cs typeface="Arial"/>
              <a:sym typeface="Arial"/>
            </a:endParaRPr>
          </a:p>
          <a:p>
            <a:pPr marL="0" lvl="0" indent="0" algn="l" rtl="0">
              <a:lnSpc>
                <a:spcPct val="95000"/>
              </a:lnSpc>
              <a:spcBef>
                <a:spcPts val="0"/>
              </a:spcBef>
              <a:spcAft>
                <a:spcPts val="0"/>
              </a:spcAft>
              <a:buClr>
                <a:schemeClr val="dk1"/>
              </a:buClr>
              <a:buSzPts val="1018"/>
              <a:buFont typeface="Arial"/>
              <a:buNone/>
            </a:pPr>
            <a:r>
              <a:rPr lang="en" sz="1287"/>
              <a:t>Vea el resto del recurso aquí: </a:t>
            </a:r>
            <a:r>
              <a:rPr lang="en" sz="1518" u="sng">
                <a:solidFill>
                  <a:schemeClr val="hlink"/>
                </a:solidFill>
                <a:latin typeface="Arial"/>
                <a:ea typeface="Arial"/>
                <a:cs typeface="Arial"/>
                <a:sym typeface="Arial"/>
                <a:hlinkClick r:id="rId4"/>
              </a:rPr>
              <a:t>HAA | Guía para Pequeñas Empresas sobre las Vacunas Contra el COVID-19</a:t>
            </a:r>
            <a:r>
              <a:rPr lang="en" sz="1518">
                <a:latin typeface="Arial"/>
                <a:ea typeface="Arial"/>
                <a:cs typeface="Arial"/>
                <a:sym typeface="Arial"/>
              </a:rPr>
              <a:t> </a:t>
            </a:r>
            <a:endParaRPr sz="1287"/>
          </a:p>
          <a:p>
            <a:pPr marL="914400" lvl="0" indent="0" algn="l" rtl="0">
              <a:lnSpc>
                <a:spcPct val="95000"/>
              </a:lnSpc>
              <a:spcBef>
                <a:spcPts val="0"/>
              </a:spcBef>
              <a:spcAft>
                <a:spcPts val="0"/>
              </a:spcAft>
              <a:buSzPts val="1790"/>
              <a:buNone/>
            </a:pPr>
            <a:r>
              <a:rPr lang="en" sz="1195">
                <a:latin typeface="Arial"/>
                <a:ea typeface="Arial"/>
                <a:cs typeface="Arial"/>
                <a:sym typeface="Arial"/>
              </a:rPr>
              <a:t> </a:t>
            </a:r>
            <a:endParaRPr sz="1195"/>
          </a:p>
        </p:txBody>
      </p:sp>
      <p:sp>
        <p:nvSpPr>
          <p:cNvPr id="182" name="Google Shape;182;p15"/>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Guía de la Pequeña Empresa</a:t>
            </a:r>
            <a:endParaRPr>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pic>
        <p:nvPicPr>
          <p:cNvPr id="187" name="Google Shape;187;p16"/>
          <p:cNvPicPr preferRelativeResize="0"/>
          <p:nvPr/>
        </p:nvPicPr>
        <p:blipFill rotWithShape="1">
          <a:blip r:embed="rId3">
            <a:alphaModFix/>
          </a:blip>
          <a:srcRect/>
          <a:stretch/>
        </p:blipFill>
        <p:spPr>
          <a:xfrm>
            <a:off x="6935975" y="3429000"/>
            <a:ext cx="2024050" cy="1013125"/>
          </a:xfrm>
          <a:prstGeom prst="rect">
            <a:avLst/>
          </a:prstGeom>
          <a:noFill/>
          <a:ln>
            <a:noFill/>
          </a:ln>
        </p:spPr>
      </p:pic>
      <p:sp>
        <p:nvSpPr>
          <p:cNvPr id="188" name="Google Shape;188;p16"/>
          <p:cNvSpPr txBox="1">
            <a:spLocks noGrp="1"/>
          </p:cNvSpPr>
          <p:nvPr>
            <p:ph type="body" idx="1"/>
          </p:nvPr>
        </p:nvSpPr>
        <p:spPr>
          <a:xfrm>
            <a:off x="918600" y="921025"/>
            <a:ext cx="7306800" cy="3521100"/>
          </a:xfrm>
          <a:prstGeom prst="rect">
            <a:avLst/>
          </a:prstGeom>
          <a:noFill/>
          <a:ln>
            <a:noFill/>
          </a:ln>
        </p:spPr>
        <p:txBody>
          <a:bodyPr spcFirstLastPara="1" wrap="square" lIns="68575" tIns="34275" rIns="68575" bIns="34275" anchor="t" anchorCtr="0">
            <a:normAutofit fontScale="70000" lnSpcReduction="10000"/>
          </a:bodyPr>
          <a:lstStyle/>
          <a:p>
            <a:pPr marL="0" lvl="0" indent="0" algn="l" rtl="0">
              <a:lnSpc>
                <a:spcPct val="120000"/>
              </a:lnSpc>
              <a:spcBef>
                <a:spcPts val="1200"/>
              </a:spcBef>
              <a:spcAft>
                <a:spcPts val="0"/>
              </a:spcAft>
              <a:buClr>
                <a:schemeClr val="dk1"/>
              </a:buClr>
              <a:buSzPct val="57893"/>
              <a:buFont typeface="Arial"/>
              <a:buNone/>
            </a:pPr>
            <a:r>
              <a:rPr lang="en" sz="1900">
                <a:solidFill>
                  <a:srgbClr val="518BA2"/>
                </a:solidFill>
                <a:highlight>
                  <a:srgbClr val="FFFFFF"/>
                </a:highlight>
                <a:latin typeface="Arial"/>
                <a:ea typeface="Arial"/>
                <a:cs typeface="Arial"/>
                <a:sym typeface="Arial"/>
              </a:rPr>
              <a:t>Preocupaciones comunes en las poblaciones Negra, Hispana y de Indios Americanos y Nativos de Alaska</a:t>
            </a:r>
            <a:r>
              <a:rPr lang="en" sz="2017">
                <a:solidFill>
                  <a:srgbClr val="518BA2"/>
                </a:solidFill>
                <a:highlight>
                  <a:srgbClr val="FFFFFF"/>
                </a:highlight>
                <a:latin typeface="Arial"/>
                <a:ea typeface="Arial"/>
                <a:cs typeface="Arial"/>
                <a:sym typeface="Arial"/>
              </a:rPr>
              <a:t>:</a:t>
            </a:r>
            <a:endParaRPr sz="2017">
              <a:solidFill>
                <a:srgbClr val="518BA2"/>
              </a:solidFill>
              <a:highlight>
                <a:srgbClr val="FFFFFF"/>
              </a:highlight>
              <a:latin typeface="Arial"/>
              <a:ea typeface="Arial"/>
              <a:cs typeface="Arial"/>
              <a:sym typeface="Arial"/>
            </a:endParaRPr>
          </a:p>
          <a:p>
            <a:pPr marL="457200" lvl="0" indent="-307830" algn="l" rtl="0">
              <a:lnSpc>
                <a:spcPct val="130000"/>
              </a:lnSpc>
              <a:spcBef>
                <a:spcPts val="1800"/>
              </a:spcBef>
              <a:spcAft>
                <a:spcPts val="0"/>
              </a:spcAft>
              <a:buSzPct val="100000"/>
              <a:buChar char="●"/>
            </a:pPr>
            <a:r>
              <a:rPr lang="en" sz="1781">
                <a:highlight>
                  <a:srgbClr val="FFFFFF"/>
                </a:highlight>
                <a:latin typeface="Arial"/>
                <a:ea typeface="Arial"/>
                <a:cs typeface="Arial"/>
                <a:sym typeface="Arial"/>
              </a:rPr>
              <a:t>Desconfianza en la rapidez y seguridad del proceso de desarrollo de la vacuna.</a:t>
            </a:r>
            <a:endParaRPr sz="1781">
              <a:highlight>
                <a:srgbClr val="FFFFFF"/>
              </a:highlight>
              <a:latin typeface="Arial"/>
              <a:ea typeface="Arial"/>
              <a:cs typeface="Arial"/>
              <a:sym typeface="Arial"/>
            </a:endParaRPr>
          </a:p>
          <a:p>
            <a:pPr marL="457200" lvl="0" indent="-307830" algn="l" rtl="0">
              <a:lnSpc>
                <a:spcPct val="130000"/>
              </a:lnSpc>
              <a:spcBef>
                <a:spcPts val="0"/>
              </a:spcBef>
              <a:spcAft>
                <a:spcPts val="0"/>
              </a:spcAft>
              <a:buSzPct val="100000"/>
              <a:buChar char="●"/>
            </a:pPr>
            <a:r>
              <a:rPr lang="en" sz="1781">
                <a:highlight>
                  <a:srgbClr val="FFFFFF"/>
                </a:highlight>
                <a:latin typeface="Arial"/>
                <a:ea typeface="Arial"/>
                <a:cs typeface="Arial"/>
                <a:sym typeface="Arial"/>
              </a:rPr>
              <a:t>Preguntas sobre la seguridad y la eficacia de las vacunas.</a:t>
            </a:r>
            <a:endParaRPr sz="1781">
              <a:highlight>
                <a:srgbClr val="FFFFFF"/>
              </a:highlight>
              <a:latin typeface="Arial"/>
              <a:ea typeface="Arial"/>
              <a:cs typeface="Arial"/>
              <a:sym typeface="Arial"/>
            </a:endParaRPr>
          </a:p>
          <a:p>
            <a:pPr marL="457200" lvl="0" indent="-307830" algn="l" rtl="0">
              <a:lnSpc>
                <a:spcPct val="130000"/>
              </a:lnSpc>
              <a:spcBef>
                <a:spcPts val="0"/>
              </a:spcBef>
              <a:spcAft>
                <a:spcPts val="0"/>
              </a:spcAft>
              <a:buSzPct val="100000"/>
              <a:buChar char="●"/>
            </a:pPr>
            <a:r>
              <a:rPr lang="en" sz="1781">
                <a:highlight>
                  <a:srgbClr val="FFFFFF"/>
                </a:highlight>
                <a:latin typeface="Arial"/>
                <a:ea typeface="Arial"/>
                <a:cs typeface="Arial"/>
                <a:sym typeface="Arial"/>
              </a:rPr>
              <a:t>Desconfianza en los motivos del gobierno y de las empresas.</a:t>
            </a:r>
            <a:endParaRPr sz="1781">
              <a:highlight>
                <a:srgbClr val="FFFFFF"/>
              </a:highlight>
              <a:latin typeface="Arial"/>
              <a:ea typeface="Arial"/>
              <a:cs typeface="Arial"/>
              <a:sym typeface="Arial"/>
            </a:endParaRPr>
          </a:p>
          <a:p>
            <a:pPr marL="457200" lvl="0" indent="-307830" algn="l" rtl="0">
              <a:lnSpc>
                <a:spcPct val="130000"/>
              </a:lnSpc>
              <a:spcBef>
                <a:spcPts val="0"/>
              </a:spcBef>
              <a:spcAft>
                <a:spcPts val="0"/>
              </a:spcAft>
              <a:buSzPct val="100000"/>
              <a:buChar char="●"/>
            </a:pPr>
            <a:r>
              <a:rPr lang="en" sz="1781">
                <a:highlight>
                  <a:srgbClr val="FFFFFF"/>
                </a:highlight>
                <a:latin typeface="Arial"/>
                <a:ea typeface="Arial"/>
                <a:cs typeface="Arial"/>
                <a:sym typeface="Arial"/>
              </a:rPr>
              <a:t>Preocupación por los posibles efectos secundarios de las vacunas, lo que lleva a muchos a decir que "esperarán a ver" cómo funciona la vacuna COVID-19 en otras personas antes de ponérsela.</a:t>
            </a:r>
            <a:endParaRPr sz="1781">
              <a:highlight>
                <a:srgbClr val="FFFFFF"/>
              </a:highlight>
              <a:latin typeface="Arial"/>
              <a:ea typeface="Arial"/>
              <a:cs typeface="Arial"/>
              <a:sym typeface="Arial"/>
            </a:endParaRPr>
          </a:p>
          <a:p>
            <a:pPr marL="457200" lvl="0" indent="-307830" algn="l" rtl="0">
              <a:lnSpc>
                <a:spcPct val="130000"/>
              </a:lnSpc>
              <a:spcBef>
                <a:spcPts val="0"/>
              </a:spcBef>
              <a:spcAft>
                <a:spcPts val="0"/>
              </a:spcAft>
              <a:buSzPct val="100000"/>
              <a:buChar char="●"/>
            </a:pPr>
            <a:r>
              <a:rPr lang="en" sz="1781">
                <a:highlight>
                  <a:srgbClr val="FFFFFF"/>
                </a:highlight>
                <a:latin typeface="Arial"/>
                <a:ea typeface="Arial"/>
                <a:cs typeface="Arial"/>
                <a:sym typeface="Arial"/>
              </a:rPr>
              <a:t>Experiencia actual con el abuso médico y la falta de respeto de la industria de la salud.</a:t>
            </a:r>
            <a:endParaRPr sz="1781">
              <a:highlight>
                <a:srgbClr val="FFFFFF"/>
              </a:highlight>
              <a:latin typeface="Arial"/>
              <a:ea typeface="Arial"/>
              <a:cs typeface="Arial"/>
              <a:sym typeface="Arial"/>
            </a:endParaRPr>
          </a:p>
          <a:p>
            <a:pPr marL="457200" lvl="0" indent="-307830" algn="l" rtl="0">
              <a:lnSpc>
                <a:spcPct val="130000"/>
              </a:lnSpc>
              <a:spcBef>
                <a:spcPts val="0"/>
              </a:spcBef>
              <a:spcAft>
                <a:spcPts val="0"/>
              </a:spcAft>
              <a:buSzPct val="100000"/>
              <a:buChar char="●"/>
            </a:pPr>
            <a:r>
              <a:rPr lang="en" sz="1781">
                <a:highlight>
                  <a:srgbClr val="FFFFFF"/>
                </a:highlight>
                <a:latin typeface="Arial"/>
                <a:ea typeface="Arial"/>
                <a:cs typeface="Arial"/>
                <a:sym typeface="Arial"/>
              </a:rPr>
              <a:t>Una historia de discriminación en la atención sanitaria, y una historia de prácticas poco éticas y devastadoras en la medicina y la ciencia. </a:t>
            </a:r>
            <a:endParaRPr sz="1781">
              <a:highlight>
                <a:srgbClr val="FFFFFF"/>
              </a:highlight>
              <a:latin typeface="Arial"/>
              <a:ea typeface="Arial"/>
              <a:cs typeface="Arial"/>
              <a:sym typeface="Arial"/>
            </a:endParaRPr>
          </a:p>
          <a:p>
            <a:pPr marL="457200" lvl="0" indent="-304185" algn="l" rtl="0">
              <a:lnSpc>
                <a:spcPct val="130000"/>
              </a:lnSpc>
              <a:spcBef>
                <a:spcPts val="0"/>
              </a:spcBef>
              <a:spcAft>
                <a:spcPts val="0"/>
              </a:spcAft>
              <a:buSzPct val="95400"/>
              <a:buChar char="●"/>
            </a:pPr>
            <a:r>
              <a:rPr lang="en" sz="1781">
                <a:highlight>
                  <a:srgbClr val="FFFFFF"/>
                </a:highlight>
                <a:latin typeface="Arial"/>
                <a:ea typeface="Arial"/>
                <a:cs typeface="Arial"/>
                <a:sym typeface="Arial"/>
              </a:rPr>
              <a:t>Falta de acceso equitativo a las vacunas para algunas personas que las desean.</a:t>
            </a:r>
            <a:r>
              <a:rPr lang="en" sz="1535">
                <a:highlight>
                  <a:srgbClr val="FFFFFF"/>
                </a:highlight>
                <a:latin typeface="Arial"/>
                <a:ea typeface="Arial"/>
                <a:cs typeface="Arial"/>
                <a:sym typeface="Arial"/>
              </a:rPr>
              <a:t> </a:t>
            </a:r>
            <a:endParaRPr sz="1535">
              <a:highlight>
                <a:srgbClr val="FFFFFF"/>
              </a:highlight>
              <a:latin typeface="Arial"/>
              <a:ea typeface="Arial"/>
              <a:cs typeface="Arial"/>
              <a:sym typeface="Arial"/>
            </a:endParaRPr>
          </a:p>
          <a:p>
            <a:pPr marL="0" lvl="0" indent="0" algn="l" rtl="0">
              <a:lnSpc>
                <a:spcPct val="130000"/>
              </a:lnSpc>
              <a:spcBef>
                <a:spcPts val="1800"/>
              </a:spcBef>
              <a:spcAft>
                <a:spcPts val="1200"/>
              </a:spcAft>
              <a:buSzPct val="188093"/>
              <a:buNone/>
            </a:pPr>
            <a:r>
              <a:rPr lang="en" sz="1029">
                <a:latin typeface="Arial"/>
                <a:ea typeface="Arial"/>
                <a:cs typeface="Arial"/>
                <a:sym typeface="Arial"/>
              </a:rPr>
              <a:t>Fuente: </a:t>
            </a:r>
            <a:r>
              <a:rPr lang="en" sz="1029" u="sng">
                <a:solidFill>
                  <a:schemeClr val="hlink"/>
                </a:solidFill>
                <a:latin typeface="Arial"/>
                <a:ea typeface="Arial"/>
                <a:cs typeface="Arial"/>
                <a:sym typeface="Arial"/>
                <a:hlinkClick r:id="rId4"/>
              </a:rPr>
              <a:t>Audience Insights &amp; Messaging Guidance for Black, Hispanic, American Indian and Alaska Native Communities</a:t>
            </a:r>
            <a:r>
              <a:rPr lang="en" sz="1382">
                <a:latin typeface="Arial"/>
                <a:ea typeface="Arial"/>
                <a:cs typeface="Arial"/>
                <a:sym typeface="Arial"/>
              </a:rPr>
              <a:t> </a:t>
            </a:r>
            <a:endParaRPr sz="1382">
              <a:latin typeface="Arial"/>
              <a:ea typeface="Arial"/>
              <a:cs typeface="Arial"/>
              <a:sym typeface="Arial"/>
            </a:endParaRPr>
          </a:p>
        </p:txBody>
      </p:sp>
      <p:sp>
        <p:nvSpPr>
          <p:cNvPr id="189" name="Google Shape;189;p16"/>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Considerar las Necesidades de su Comunidad</a:t>
            </a:r>
            <a:endParaRPr>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pic>
        <p:nvPicPr>
          <p:cNvPr id="194" name="Google Shape;194;p17"/>
          <p:cNvPicPr preferRelativeResize="0"/>
          <p:nvPr/>
        </p:nvPicPr>
        <p:blipFill rotWithShape="1">
          <a:blip r:embed="rId3">
            <a:alphaModFix/>
          </a:blip>
          <a:srcRect/>
          <a:stretch/>
        </p:blipFill>
        <p:spPr>
          <a:xfrm>
            <a:off x="6935975" y="3429000"/>
            <a:ext cx="2024050" cy="1013125"/>
          </a:xfrm>
          <a:prstGeom prst="rect">
            <a:avLst/>
          </a:prstGeom>
          <a:noFill/>
          <a:ln>
            <a:noFill/>
          </a:ln>
        </p:spPr>
      </p:pic>
      <p:sp>
        <p:nvSpPr>
          <p:cNvPr id="195" name="Google Shape;195;p17"/>
          <p:cNvSpPr txBox="1">
            <a:spLocks noGrp="1"/>
          </p:cNvSpPr>
          <p:nvPr>
            <p:ph type="body" idx="1"/>
          </p:nvPr>
        </p:nvSpPr>
        <p:spPr>
          <a:xfrm>
            <a:off x="878900" y="872350"/>
            <a:ext cx="7427700" cy="3782400"/>
          </a:xfrm>
          <a:prstGeom prst="rect">
            <a:avLst/>
          </a:prstGeom>
          <a:noFill/>
          <a:ln>
            <a:noFill/>
          </a:ln>
        </p:spPr>
        <p:txBody>
          <a:bodyPr spcFirstLastPara="1" wrap="square" lIns="68575" tIns="34275" rIns="68575" bIns="34275" anchor="t" anchorCtr="0">
            <a:noAutofit/>
          </a:bodyPr>
          <a:lstStyle/>
          <a:p>
            <a:pPr marL="0" lvl="0" indent="0" algn="l" rtl="0">
              <a:lnSpc>
                <a:spcPct val="120000"/>
              </a:lnSpc>
              <a:spcBef>
                <a:spcPts val="1200"/>
              </a:spcBef>
              <a:spcAft>
                <a:spcPts val="0"/>
              </a:spcAft>
              <a:buClr>
                <a:schemeClr val="dk1"/>
              </a:buClr>
              <a:buSzPts val="1100"/>
              <a:buFont typeface="Arial"/>
              <a:buNone/>
            </a:pPr>
            <a:r>
              <a:rPr lang="en">
                <a:solidFill>
                  <a:srgbClr val="518BA2"/>
                </a:solidFill>
                <a:highlight>
                  <a:srgbClr val="FFFFFF"/>
                </a:highlight>
                <a:latin typeface="Arial"/>
                <a:ea typeface="Arial"/>
                <a:cs typeface="Arial"/>
                <a:sym typeface="Arial"/>
              </a:rPr>
              <a:t>Preocupaciones específicas entre algunos Hispanoamericanos: </a:t>
            </a:r>
            <a:endParaRPr>
              <a:solidFill>
                <a:srgbClr val="518BA2"/>
              </a:solidFill>
              <a:highlight>
                <a:srgbClr val="FFFFFF"/>
              </a:highlight>
              <a:latin typeface="Arial"/>
              <a:ea typeface="Arial"/>
              <a:cs typeface="Arial"/>
              <a:sym typeface="Arial"/>
            </a:endParaRPr>
          </a:p>
          <a:p>
            <a:pPr marL="457200" lvl="0" indent="-298450" algn="l" rtl="0">
              <a:lnSpc>
                <a:spcPct val="115000"/>
              </a:lnSpc>
              <a:spcBef>
                <a:spcPts val="0"/>
              </a:spcBef>
              <a:spcAft>
                <a:spcPts val="0"/>
              </a:spcAft>
              <a:buSzPts val="1100"/>
              <a:buChar char="●"/>
            </a:pPr>
            <a:r>
              <a:rPr lang="en" sz="1100" u="sng">
                <a:solidFill>
                  <a:schemeClr val="hlink"/>
                </a:solidFill>
                <a:highlight>
                  <a:srgbClr val="FFFFFF"/>
                </a:highlight>
                <a:latin typeface="Arial"/>
                <a:ea typeface="Arial"/>
                <a:cs typeface="Arial"/>
                <a:sym typeface="Arial"/>
                <a:hlinkClick r:id="rId4"/>
              </a:rPr>
              <a:t>Research</a:t>
            </a:r>
            <a:r>
              <a:rPr lang="en" sz="1100">
                <a:highlight>
                  <a:srgbClr val="FFFFFF"/>
                </a:highlight>
                <a:latin typeface="Arial"/>
                <a:ea typeface="Arial"/>
                <a:cs typeface="Arial"/>
                <a:sym typeface="Arial"/>
              </a:rPr>
              <a:t> - Una investigación del Ad Council y de COVID Collaborative muestra que las dudas sobre las vacunas entre los hispanos se deben principalmente a la falta de confianza en la información que han recibido.</a:t>
            </a:r>
            <a:endParaRPr sz="1100">
              <a:highlight>
                <a:srgbClr val="FFFFFF"/>
              </a:highlight>
              <a:latin typeface="Arial"/>
              <a:ea typeface="Arial"/>
              <a:cs typeface="Arial"/>
              <a:sym typeface="Arial"/>
            </a:endParaRPr>
          </a:p>
          <a:p>
            <a:pPr marL="457200" lvl="0" indent="-298450" algn="l" rtl="0">
              <a:lnSpc>
                <a:spcPct val="115000"/>
              </a:lnSpc>
              <a:spcBef>
                <a:spcPts val="1000"/>
              </a:spcBef>
              <a:spcAft>
                <a:spcPts val="0"/>
              </a:spcAft>
              <a:buSzPts val="1100"/>
              <a:buChar char="●"/>
            </a:pPr>
            <a:r>
              <a:rPr lang="en" sz="1100">
                <a:highlight>
                  <a:srgbClr val="FFFFFF"/>
                </a:highlight>
                <a:latin typeface="Arial"/>
                <a:ea typeface="Arial"/>
                <a:cs typeface="Arial"/>
                <a:sym typeface="Arial"/>
              </a:rPr>
              <a:t>La falta de información clara, coherente y culturalmente relevante sobre las vacunas y el virus -en los idiomas y contextos culturales adecuados y en consonancia con las mejores prácticas de alfabetización sanitaria- alimenta la desconfianza. Además, </a:t>
            </a:r>
            <a:r>
              <a:rPr lang="en" sz="1100" u="sng">
                <a:solidFill>
                  <a:schemeClr val="hlink"/>
                </a:solidFill>
                <a:highlight>
                  <a:srgbClr val="FFFFFF"/>
                </a:highlight>
                <a:latin typeface="Arial"/>
                <a:ea typeface="Arial"/>
                <a:cs typeface="Arial"/>
                <a:sym typeface="Arial"/>
                <a:hlinkClick r:id="rId5"/>
              </a:rPr>
              <a:t>20% of Hispanics</a:t>
            </a:r>
            <a:r>
              <a:rPr lang="en" sz="1100">
                <a:highlight>
                  <a:srgbClr val="FFFFFF"/>
                </a:highlight>
                <a:latin typeface="Arial"/>
                <a:ea typeface="Arial"/>
                <a:cs typeface="Arial"/>
                <a:sym typeface="Arial"/>
              </a:rPr>
              <a:t> - El 20% de los hispanos afirma haber sufrido discriminación racial al acudir a un médico, hospital o centro de salud.</a:t>
            </a:r>
            <a:endParaRPr sz="1100">
              <a:highlight>
                <a:srgbClr val="FFFFFF"/>
              </a:highlight>
              <a:latin typeface="Arial"/>
              <a:ea typeface="Arial"/>
              <a:cs typeface="Arial"/>
              <a:sym typeface="Arial"/>
            </a:endParaRPr>
          </a:p>
          <a:p>
            <a:pPr marL="457200" lvl="0" indent="-298450" algn="l" rtl="0">
              <a:lnSpc>
                <a:spcPct val="115000"/>
              </a:lnSpc>
              <a:spcBef>
                <a:spcPts val="1000"/>
              </a:spcBef>
              <a:spcAft>
                <a:spcPts val="0"/>
              </a:spcAft>
              <a:buSzPts val="1100"/>
              <a:buChar char="●"/>
            </a:pPr>
            <a:r>
              <a:rPr lang="en" sz="1100">
                <a:highlight>
                  <a:srgbClr val="FFFFFF"/>
                </a:highlight>
                <a:latin typeface="Arial"/>
                <a:ea typeface="Arial"/>
                <a:cs typeface="Arial"/>
                <a:sym typeface="Arial"/>
              </a:rPr>
              <a:t>Algunas personas hispanas que son indocumentadas o que tienen familiares indocumentados tienen preocupaciones únicas sobre la accesibilidad a las vacunas y la seguridad de usar un programa gubernamental. Tenga en cuenta que el Departamento de Seguridad Nacional de los Estados Unidos (DHS) se ha  </a:t>
            </a:r>
            <a:r>
              <a:rPr lang="en" sz="1100" u="sng">
                <a:solidFill>
                  <a:schemeClr val="hlink"/>
                </a:solidFill>
                <a:highlight>
                  <a:srgbClr val="FFFFFF"/>
                </a:highlight>
                <a:latin typeface="Arial"/>
                <a:ea typeface="Arial"/>
                <a:cs typeface="Arial"/>
                <a:sym typeface="Arial"/>
                <a:hlinkClick r:id="rId6"/>
              </a:rPr>
              <a:t>committed</a:t>
            </a:r>
            <a:r>
              <a:rPr lang="en" sz="1100">
                <a:highlight>
                  <a:srgbClr val="FFFFFF"/>
                </a:highlight>
                <a:latin typeface="Arial"/>
                <a:ea typeface="Arial"/>
                <a:cs typeface="Arial"/>
                <a:sym typeface="Arial"/>
              </a:rPr>
              <a:t> - comprometido a garantizar que todas las personas que necesiten una vacuna puedan recibirla, independientemente de su situación migratoria.</a:t>
            </a:r>
            <a:endParaRPr sz="1100">
              <a:highlight>
                <a:srgbClr val="FFFFFF"/>
              </a:highlight>
              <a:latin typeface="Arial"/>
              <a:ea typeface="Arial"/>
              <a:cs typeface="Arial"/>
              <a:sym typeface="Arial"/>
            </a:endParaRPr>
          </a:p>
          <a:p>
            <a:pPr marL="457200" lvl="0" indent="-298450" algn="l" rtl="0">
              <a:lnSpc>
                <a:spcPct val="115000"/>
              </a:lnSpc>
              <a:spcBef>
                <a:spcPts val="1000"/>
              </a:spcBef>
              <a:spcAft>
                <a:spcPts val="0"/>
              </a:spcAft>
              <a:buSzPts val="1100"/>
              <a:buChar char="●"/>
            </a:pPr>
            <a:r>
              <a:rPr lang="en" sz="1100">
                <a:highlight>
                  <a:srgbClr val="FFFFFF"/>
                </a:highlight>
                <a:latin typeface="Arial"/>
                <a:ea typeface="Arial"/>
                <a:cs typeface="Arial"/>
                <a:sym typeface="Arial"/>
              </a:rPr>
              <a:t>Sigue habiendo oportunidades para corregir las percepciones erróneas sobre el funcionamiento de la vacuna y para compartir historias de otras personas de la comunidad que se han vacunado.</a:t>
            </a:r>
            <a:endParaRPr sz="1100"/>
          </a:p>
          <a:p>
            <a:pPr marL="0" lvl="0" indent="0" algn="l" rtl="0">
              <a:lnSpc>
                <a:spcPct val="130000"/>
              </a:lnSpc>
              <a:spcBef>
                <a:spcPts val="1200"/>
              </a:spcBef>
              <a:spcAft>
                <a:spcPts val="0"/>
              </a:spcAft>
              <a:buSzPts val="1500"/>
              <a:buNone/>
            </a:pPr>
            <a:r>
              <a:rPr lang="en" sz="1100"/>
              <a:t>Vea el resto del recurso aquí: </a:t>
            </a:r>
            <a:r>
              <a:rPr lang="en" sz="600" u="sng">
                <a:solidFill>
                  <a:schemeClr val="dk2"/>
                </a:solidFill>
                <a:latin typeface="Arial"/>
                <a:ea typeface="Arial"/>
                <a:cs typeface="Arial"/>
                <a:sym typeface="Arial"/>
                <a:hlinkClick r:id="rId7">
                  <a:extLst>
                    <a:ext uri="{A12FA001-AC4F-418D-AE19-62706E023703}">
                      <ahyp:hlinkClr xmlns:ahyp="http://schemas.microsoft.com/office/drawing/2018/hyperlinkcolor" val="tx"/>
                    </a:ext>
                  </a:extLst>
                </a:hlinkClick>
              </a:rPr>
              <a:t>Audience Insights &amp; Messaging Guidance for Black, Hispanic, American Indian and Alaska Native Communities</a:t>
            </a:r>
            <a:endParaRPr sz="600">
              <a:latin typeface="Arial"/>
              <a:ea typeface="Arial"/>
              <a:cs typeface="Arial"/>
              <a:sym typeface="Arial"/>
            </a:endParaRPr>
          </a:p>
        </p:txBody>
      </p:sp>
      <p:sp>
        <p:nvSpPr>
          <p:cNvPr id="196" name="Google Shape;196;p17"/>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Considerar las necesidades de su comunidad Cont.</a:t>
            </a:r>
            <a:endParaRPr>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18"/>
          <p:cNvSpPr txBox="1">
            <a:spLocks noGrp="1"/>
          </p:cNvSpPr>
          <p:nvPr>
            <p:ph type="body" idx="1"/>
          </p:nvPr>
        </p:nvSpPr>
        <p:spPr>
          <a:xfrm>
            <a:off x="924275" y="1026176"/>
            <a:ext cx="7316700" cy="3216900"/>
          </a:xfrm>
          <a:prstGeom prst="rect">
            <a:avLst/>
          </a:prstGeom>
          <a:noFill/>
          <a:ln>
            <a:noFill/>
          </a:ln>
        </p:spPr>
        <p:txBody>
          <a:bodyPr spcFirstLastPara="1" wrap="square" lIns="68575" tIns="34275" rIns="68575" bIns="34275" anchor="t" anchorCtr="0">
            <a:normAutofit/>
          </a:bodyPr>
          <a:lstStyle/>
          <a:p>
            <a:pPr marL="457200" lvl="0" indent="-342900" algn="l" rtl="0">
              <a:lnSpc>
                <a:spcPct val="115000"/>
              </a:lnSpc>
              <a:spcBef>
                <a:spcPts val="0"/>
              </a:spcBef>
              <a:spcAft>
                <a:spcPts val="0"/>
              </a:spcAft>
              <a:buSzPts val="1800"/>
              <a:buChar char="●"/>
            </a:pPr>
            <a:r>
              <a:rPr lang="en" sz="1800">
                <a:latin typeface="Arial"/>
                <a:ea typeface="Arial"/>
                <a:cs typeface="Arial"/>
                <a:sym typeface="Arial"/>
              </a:rPr>
              <a:t>Comunicación sobre las vacunas con sus propios empleados</a:t>
            </a:r>
            <a:endParaRPr sz="1800">
              <a:latin typeface="Arial"/>
              <a:ea typeface="Arial"/>
              <a:cs typeface="Arial"/>
              <a:sym typeface="Arial"/>
            </a:endParaRPr>
          </a:p>
          <a:p>
            <a:pPr marL="0" lvl="0" indent="457200" algn="l" rtl="0">
              <a:lnSpc>
                <a:spcPct val="115000"/>
              </a:lnSpc>
              <a:spcBef>
                <a:spcPts val="0"/>
              </a:spcBef>
              <a:spcAft>
                <a:spcPts val="0"/>
              </a:spcAft>
              <a:buSzPts val="1500"/>
              <a:buNone/>
            </a:pPr>
            <a:r>
              <a:rPr lang="en" u="sng">
                <a:solidFill>
                  <a:schemeClr val="hlink"/>
                </a:solidFill>
                <a:latin typeface="Arial"/>
                <a:ea typeface="Arial"/>
                <a:cs typeface="Arial"/>
                <a:sym typeface="Arial"/>
                <a:hlinkClick r:id="rId3"/>
              </a:rPr>
              <a:t>HAA | Key Messages for Employees</a:t>
            </a:r>
            <a:endParaRPr>
              <a:solidFill>
                <a:schemeClr val="dk2"/>
              </a:solidFill>
              <a:latin typeface="Arial"/>
              <a:ea typeface="Arial"/>
              <a:cs typeface="Arial"/>
              <a:sym typeface="Arial"/>
            </a:endParaRPr>
          </a:p>
          <a:p>
            <a:pPr marL="457200" lvl="0" indent="0" algn="l" rtl="0">
              <a:lnSpc>
                <a:spcPct val="115000"/>
              </a:lnSpc>
              <a:spcBef>
                <a:spcPts val="0"/>
              </a:spcBef>
              <a:spcAft>
                <a:spcPts val="0"/>
              </a:spcAft>
              <a:buSzPts val="1500"/>
              <a:buNone/>
            </a:pPr>
            <a:endParaRPr>
              <a:latin typeface="Arial"/>
              <a:ea typeface="Arial"/>
              <a:cs typeface="Arial"/>
              <a:sym typeface="Arial"/>
            </a:endParaRPr>
          </a:p>
          <a:p>
            <a:pPr marL="457200" lvl="0" indent="-342900" algn="l" rtl="0">
              <a:lnSpc>
                <a:spcPct val="115000"/>
              </a:lnSpc>
              <a:spcBef>
                <a:spcPts val="0"/>
              </a:spcBef>
              <a:spcAft>
                <a:spcPts val="0"/>
              </a:spcAft>
              <a:buSzPts val="1800"/>
              <a:buChar char="●"/>
            </a:pPr>
            <a:r>
              <a:rPr lang="en" sz="1800">
                <a:latin typeface="Arial"/>
                <a:ea typeface="Arial"/>
                <a:cs typeface="Arial"/>
                <a:sym typeface="Arial"/>
              </a:rPr>
              <a:t>Comunicación con los demás sobre los refuerzos</a:t>
            </a:r>
            <a:endParaRPr sz="1800">
              <a:latin typeface="Arial"/>
              <a:ea typeface="Arial"/>
              <a:cs typeface="Arial"/>
              <a:sym typeface="Arial"/>
            </a:endParaRPr>
          </a:p>
          <a:p>
            <a:pPr marL="0" lvl="0" indent="457200" algn="l" rtl="0">
              <a:lnSpc>
                <a:spcPct val="115000"/>
              </a:lnSpc>
              <a:spcBef>
                <a:spcPts val="0"/>
              </a:spcBef>
              <a:spcAft>
                <a:spcPts val="0"/>
              </a:spcAft>
              <a:buSzPts val="1500"/>
              <a:buNone/>
            </a:pPr>
            <a:r>
              <a:rPr lang="en" u="sng">
                <a:solidFill>
                  <a:schemeClr val="hlink"/>
                </a:solidFill>
                <a:latin typeface="Arial"/>
                <a:ea typeface="Arial"/>
                <a:cs typeface="Arial"/>
                <a:sym typeface="Arial"/>
                <a:hlinkClick r:id="rId4"/>
              </a:rPr>
              <a:t>HHS | Puntos de conversación sobre las dosis de refuerzo de las vacunas </a:t>
            </a:r>
            <a:r>
              <a:rPr lang="en">
                <a:latin typeface="Arial"/>
                <a:ea typeface="Arial"/>
                <a:cs typeface="Arial"/>
                <a:sym typeface="Arial"/>
              </a:rPr>
              <a:t> </a:t>
            </a:r>
            <a:endParaRPr>
              <a:latin typeface="Arial"/>
              <a:ea typeface="Arial"/>
              <a:cs typeface="Arial"/>
              <a:sym typeface="Arial"/>
            </a:endParaRPr>
          </a:p>
        </p:txBody>
      </p:sp>
      <p:sp>
        <p:nvSpPr>
          <p:cNvPr id="202" name="Google Shape;202;p18"/>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Recursos Adicionales de Mensajería</a:t>
            </a:r>
            <a:endParaRPr>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9"/>
          <p:cNvSpPr txBox="1">
            <a:spLocks noGrp="1"/>
          </p:cNvSpPr>
          <p:nvPr>
            <p:ph type="title"/>
          </p:nvPr>
        </p:nvSpPr>
        <p:spPr>
          <a:xfrm>
            <a:off x="273823"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Sección 4 Resumen</a:t>
            </a:r>
            <a:endParaRPr>
              <a:latin typeface="Arial"/>
              <a:ea typeface="Arial"/>
              <a:cs typeface="Arial"/>
              <a:sym typeface="Arial"/>
            </a:endParaRPr>
          </a:p>
        </p:txBody>
      </p:sp>
      <p:sp>
        <p:nvSpPr>
          <p:cNvPr id="208" name="Google Shape;208;p19"/>
          <p:cNvSpPr txBox="1">
            <a:spLocks noGrp="1"/>
          </p:cNvSpPr>
          <p:nvPr>
            <p:ph type="body" idx="1"/>
          </p:nvPr>
        </p:nvSpPr>
        <p:spPr>
          <a:xfrm>
            <a:off x="920425" y="904975"/>
            <a:ext cx="7301400" cy="3272100"/>
          </a:xfrm>
          <a:prstGeom prst="rect">
            <a:avLst/>
          </a:prstGeom>
          <a:noFill/>
          <a:ln>
            <a:noFill/>
          </a:ln>
        </p:spPr>
        <p:txBody>
          <a:bodyPr spcFirstLastPara="1" wrap="square" lIns="0" tIns="34275" rIns="68575" bIns="34275" anchor="t" anchorCtr="0">
            <a:noAutofit/>
          </a:bodyPr>
          <a:lstStyle/>
          <a:p>
            <a:pPr marL="0" lvl="0" indent="0" algn="l" rtl="0">
              <a:lnSpc>
                <a:spcPct val="100000"/>
              </a:lnSpc>
              <a:spcBef>
                <a:spcPts val="800"/>
              </a:spcBef>
              <a:spcAft>
                <a:spcPts val="0"/>
              </a:spcAft>
              <a:buClr>
                <a:schemeClr val="dk1"/>
              </a:buClr>
              <a:buSzPts val="1100"/>
              <a:buFont typeface="Arial"/>
              <a:buNone/>
            </a:pPr>
            <a:r>
              <a:rPr lang="en" sz="2000">
                <a:latin typeface="Arial"/>
                <a:ea typeface="Arial"/>
                <a:cs typeface="Arial"/>
                <a:sym typeface="Arial"/>
              </a:rPr>
              <a:t>Debe conocer y ser capaz de comunicar: </a:t>
            </a:r>
            <a:endParaRPr sz="2000">
              <a:latin typeface="Arial"/>
              <a:ea typeface="Arial"/>
              <a:cs typeface="Arial"/>
              <a:sym typeface="Arial"/>
            </a:endParaRPr>
          </a:p>
          <a:p>
            <a:pPr marL="457200" lvl="0" indent="-355600" algn="l" rtl="0">
              <a:lnSpc>
                <a:spcPct val="100000"/>
              </a:lnSpc>
              <a:spcBef>
                <a:spcPts val="800"/>
              </a:spcBef>
              <a:spcAft>
                <a:spcPts val="0"/>
              </a:spcAft>
              <a:buClr>
                <a:schemeClr val="dk1"/>
              </a:buClr>
              <a:buSzPts val="2000"/>
              <a:buFont typeface="Arial"/>
              <a:buChar char="●"/>
            </a:pPr>
            <a:r>
              <a:rPr lang="en" sz="2000">
                <a:latin typeface="Arial"/>
                <a:ea typeface="Arial"/>
                <a:cs typeface="Arial"/>
                <a:sym typeface="Arial"/>
              </a:rPr>
              <a:t>Cómo puede usted, en su función única, mover la aguja de las dudas sobre las vacunas y marcar la diferencia en su comunidad.</a:t>
            </a:r>
            <a:endParaRPr sz="2000">
              <a:latin typeface="Arial"/>
              <a:ea typeface="Arial"/>
              <a:cs typeface="Arial"/>
              <a:sym typeface="Arial"/>
            </a:endParaRPr>
          </a:p>
          <a:p>
            <a:pPr marL="457200" lvl="0" indent="-355600" algn="l" rtl="0">
              <a:lnSpc>
                <a:spcPct val="100000"/>
              </a:lnSpc>
              <a:spcBef>
                <a:spcPts val="1000"/>
              </a:spcBef>
              <a:spcAft>
                <a:spcPts val="0"/>
              </a:spcAft>
              <a:buClr>
                <a:schemeClr val="dk1"/>
              </a:buClr>
              <a:buSzPts val="2000"/>
              <a:buFont typeface="Arial"/>
              <a:buChar char="●"/>
            </a:pPr>
            <a:r>
              <a:rPr lang="en" sz="2000">
                <a:latin typeface="Arial"/>
                <a:ea typeface="Arial"/>
                <a:cs typeface="Arial"/>
                <a:sym typeface="Arial"/>
              </a:rPr>
              <a:t>Formas prácticas de mantener conversaciones sobre la prevención del COVID-19 y las vacunas.</a:t>
            </a:r>
            <a:endParaRPr sz="2000">
              <a:latin typeface="Arial"/>
              <a:ea typeface="Arial"/>
              <a:cs typeface="Arial"/>
              <a:sym typeface="Arial"/>
            </a:endParaRPr>
          </a:p>
          <a:p>
            <a:pPr marL="457200" lvl="0" indent="-355600" algn="l" rtl="0">
              <a:lnSpc>
                <a:spcPct val="100000"/>
              </a:lnSpc>
              <a:spcBef>
                <a:spcPts val="1000"/>
              </a:spcBef>
              <a:spcAft>
                <a:spcPts val="0"/>
              </a:spcAft>
              <a:buClr>
                <a:schemeClr val="dk1"/>
              </a:buClr>
              <a:buSzPts val="2000"/>
              <a:buFont typeface="Arial"/>
              <a:buChar char="●"/>
            </a:pPr>
            <a:r>
              <a:rPr lang="en" sz="2000">
                <a:latin typeface="Arial"/>
                <a:ea typeface="Arial"/>
                <a:cs typeface="Arial"/>
                <a:sym typeface="Arial"/>
              </a:rPr>
              <a:t>Cómo encontrar la vacuna más cercana.</a:t>
            </a:r>
            <a:endParaRPr>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
                <a:solidFill>
                  <a:srgbClr val="036080"/>
                </a:solidFill>
              </a:rPr>
              <a:t>Reticencia a las Vacunas</a:t>
            </a:r>
            <a:endParaRPr>
              <a:solidFill>
                <a:srgbClr val="036080"/>
              </a:solidFill>
            </a:endParaRPr>
          </a:p>
        </p:txBody>
      </p:sp>
      <p:sp>
        <p:nvSpPr>
          <p:cNvPr id="102" name="Google Shape;102;p2"/>
          <p:cNvSpPr txBox="1">
            <a:spLocks noGrp="1"/>
          </p:cNvSpPr>
          <p:nvPr>
            <p:ph type="subTitle" idx="1"/>
          </p:nvPr>
        </p:nvSpPr>
        <p:spPr>
          <a:xfrm>
            <a:off x="372325" y="2712900"/>
            <a:ext cx="8520600" cy="387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 sz="1400">
                <a:solidFill>
                  <a:srgbClr val="FFC843"/>
                </a:solidFill>
              </a:rPr>
              <a:t>Poblaciones específicas tienen preocupaciones específicas</a:t>
            </a:r>
            <a:endParaRPr sz="1400">
              <a:solidFill>
                <a:srgbClr val="FFC843"/>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0"/>
          <p:cNvSpPr txBox="1">
            <a:spLocks noGrp="1"/>
          </p:cNvSpPr>
          <p:nvPr>
            <p:ph type="title"/>
          </p:nvPr>
        </p:nvSpPr>
        <p:spPr>
          <a:xfrm>
            <a:off x="273823"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Completar la Sección 4 </a:t>
            </a:r>
            <a:endParaRPr>
              <a:latin typeface="Arial"/>
              <a:ea typeface="Arial"/>
              <a:cs typeface="Arial"/>
              <a:sym typeface="Arial"/>
            </a:endParaRPr>
          </a:p>
        </p:txBody>
      </p:sp>
      <p:sp>
        <p:nvSpPr>
          <p:cNvPr id="214" name="Google Shape;214;p20"/>
          <p:cNvSpPr txBox="1">
            <a:spLocks noGrp="1"/>
          </p:cNvSpPr>
          <p:nvPr>
            <p:ph type="body" idx="1"/>
          </p:nvPr>
        </p:nvSpPr>
        <p:spPr>
          <a:xfrm>
            <a:off x="907200" y="990700"/>
            <a:ext cx="7329600" cy="3272100"/>
          </a:xfrm>
          <a:prstGeom prst="rect">
            <a:avLst/>
          </a:prstGeom>
          <a:noFill/>
          <a:ln>
            <a:noFill/>
          </a:ln>
        </p:spPr>
        <p:txBody>
          <a:bodyPr spcFirstLastPara="1" wrap="square" lIns="0" tIns="34275" rIns="68575" bIns="34275" anchor="t" anchorCtr="0">
            <a:noAutofit/>
          </a:bodyPr>
          <a:lstStyle/>
          <a:p>
            <a:pPr marL="0" lvl="0" indent="0" algn="l" rtl="0">
              <a:lnSpc>
                <a:spcPct val="150000"/>
              </a:lnSpc>
              <a:spcBef>
                <a:spcPts val="0"/>
              </a:spcBef>
              <a:spcAft>
                <a:spcPts val="0"/>
              </a:spcAft>
              <a:buSzPts val="1500"/>
              <a:buNone/>
            </a:pPr>
            <a:r>
              <a:rPr lang="en" sz="2000">
                <a:latin typeface="Arial"/>
                <a:ea typeface="Arial"/>
                <a:cs typeface="Arial"/>
                <a:sym typeface="Arial"/>
              </a:rPr>
              <a:t>Haga clic en el siguiente enlace para obtener los créditos de esta sección, comprobar su comprensión y recibir su certificado de finalización.</a:t>
            </a:r>
            <a:endParaRPr sz="2000">
              <a:latin typeface="Arial"/>
              <a:ea typeface="Arial"/>
              <a:cs typeface="Arial"/>
              <a:sym typeface="Arial"/>
            </a:endParaRPr>
          </a:p>
          <a:p>
            <a:pPr marL="0" lvl="0" indent="0" algn="l" rtl="0">
              <a:lnSpc>
                <a:spcPct val="150000"/>
              </a:lnSpc>
              <a:spcBef>
                <a:spcPts val="0"/>
              </a:spcBef>
              <a:spcAft>
                <a:spcPts val="0"/>
              </a:spcAft>
              <a:buSzPts val="1500"/>
              <a:buNone/>
            </a:pPr>
            <a:endParaRPr sz="2000">
              <a:latin typeface="Arial"/>
              <a:ea typeface="Arial"/>
              <a:cs typeface="Arial"/>
              <a:sym typeface="Arial"/>
            </a:endParaRPr>
          </a:p>
          <a:p>
            <a:pPr marL="0" lvl="0" indent="0" algn="l" rtl="0">
              <a:lnSpc>
                <a:spcPct val="115000"/>
              </a:lnSpc>
              <a:spcBef>
                <a:spcPts val="0"/>
              </a:spcBef>
              <a:spcAft>
                <a:spcPts val="0"/>
              </a:spcAft>
              <a:buSzPts val="1500"/>
              <a:buNone/>
            </a:pPr>
            <a:r>
              <a:rPr lang="en" sz="1200" u="sng">
                <a:solidFill>
                  <a:srgbClr val="0353A8"/>
                </a:solidFill>
                <a:latin typeface="Arial"/>
                <a:ea typeface="Arial"/>
                <a:cs typeface="Arial"/>
                <a:sym typeface="Arial"/>
                <a:hlinkClick r:id="rId3">
                  <a:extLst>
                    <a:ext uri="{A12FA001-AC4F-418D-AE19-62706E023703}">
                      <ahyp:hlinkClr xmlns:ahyp="http://schemas.microsoft.com/office/drawing/2018/hyperlinkcolor" val="tx"/>
                    </a:ext>
                  </a:extLst>
                </a:hlinkClick>
              </a:rPr>
              <a:t>https://cip-dhhs.ne.gov/redcap/surveys/?s=WKLXYLKERX394TNT</a:t>
            </a:r>
            <a:endParaRPr sz="1200" u="sng">
              <a:solidFill>
                <a:srgbClr val="0353A8"/>
              </a:solidFill>
              <a:latin typeface="Arial"/>
              <a:ea typeface="Arial"/>
              <a:cs typeface="Arial"/>
              <a:sym typeface="Arial"/>
            </a:endParaRPr>
          </a:p>
          <a:p>
            <a:pPr marL="0" lvl="0" indent="0" algn="l" rtl="0">
              <a:lnSpc>
                <a:spcPct val="150000"/>
              </a:lnSpc>
              <a:spcBef>
                <a:spcPts val="1200"/>
              </a:spcBef>
              <a:spcAft>
                <a:spcPts val="0"/>
              </a:spcAft>
              <a:buSzPts val="1500"/>
              <a:buNone/>
            </a:pPr>
            <a:endParaRPr sz="2000">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3"/>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Hablar de las Reticencias a las Vacunas</a:t>
            </a:r>
            <a:endParaRPr>
              <a:latin typeface="Arial"/>
              <a:ea typeface="Arial"/>
              <a:cs typeface="Arial"/>
              <a:sym typeface="Arial"/>
            </a:endParaRPr>
          </a:p>
        </p:txBody>
      </p:sp>
      <p:pic>
        <p:nvPicPr>
          <p:cNvPr id="108" name="Google Shape;108;p3" descr="https://www1.nyc.gov/site/doh/covid/covid-19-vaccines-sp.page" title="Dr. Easterling COVID-19 Vaccine Equity (Spanish)">
            <a:hlinkClick r:id="rId3"/>
          </p:cNvPr>
          <p:cNvPicPr preferRelativeResize="0"/>
          <p:nvPr/>
        </p:nvPicPr>
        <p:blipFill rotWithShape="1">
          <a:blip r:embed="rId4">
            <a:alphaModFix/>
          </a:blip>
          <a:srcRect/>
          <a:stretch/>
        </p:blipFill>
        <p:spPr>
          <a:xfrm>
            <a:off x="2286000" y="886670"/>
            <a:ext cx="4572000" cy="3429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Hablar de las Reticencias a las Vacunas</a:t>
            </a:r>
            <a:endParaRPr>
              <a:latin typeface="Arial"/>
              <a:ea typeface="Arial"/>
              <a:cs typeface="Arial"/>
              <a:sym typeface="Arial"/>
            </a:endParaRPr>
          </a:p>
        </p:txBody>
      </p:sp>
      <p:sp>
        <p:nvSpPr>
          <p:cNvPr id="114" name="Google Shape;114;p4"/>
          <p:cNvSpPr txBox="1">
            <a:spLocks noGrp="1"/>
          </p:cNvSpPr>
          <p:nvPr>
            <p:ph type="body" idx="1"/>
          </p:nvPr>
        </p:nvSpPr>
        <p:spPr>
          <a:xfrm>
            <a:off x="907650" y="1097875"/>
            <a:ext cx="7323900" cy="3360000"/>
          </a:xfrm>
          <a:prstGeom prst="rect">
            <a:avLst/>
          </a:prstGeom>
          <a:noFill/>
          <a:ln>
            <a:noFill/>
          </a:ln>
        </p:spPr>
        <p:txBody>
          <a:bodyPr spcFirstLastPara="1" wrap="square" lIns="68575" tIns="34275" rIns="68575" bIns="34275" anchor="t" anchorCtr="0">
            <a:noAutofit/>
          </a:bodyPr>
          <a:lstStyle/>
          <a:p>
            <a:pPr marL="457200" lvl="0" indent="-336550" algn="l" rtl="0">
              <a:lnSpc>
                <a:spcPct val="100000"/>
              </a:lnSpc>
              <a:spcBef>
                <a:spcPts val="800"/>
              </a:spcBef>
              <a:spcAft>
                <a:spcPts val="0"/>
              </a:spcAft>
              <a:buSzPts val="1700"/>
              <a:buChar char="●"/>
            </a:pPr>
            <a:r>
              <a:rPr lang="en" sz="1700" dirty="0">
                <a:latin typeface="Arial"/>
                <a:ea typeface="Arial"/>
                <a:cs typeface="Arial"/>
                <a:sym typeface="Arial"/>
              </a:rPr>
              <a:t>Cuando tener conversaciones dando la gracia es importante.</a:t>
            </a:r>
            <a:endParaRPr sz="1700" dirty="0">
              <a:latin typeface="Arial"/>
              <a:ea typeface="Arial"/>
              <a:cs typeface="Arial"/>
              <a:sym typeface="Arial"/>
            </a:endParaRPr>
          </a:p>
          <a:p>
            <a:pPr marL="457200" lvl="0" indent="-336550" algn="l" rtl="0">
              <a:lnSpc>
                <a:spcPct val="100000"/>
              </a:lnSpc>
              <a:spcBef>
                <a:spcPts val="1000"/>
              </a:spcBef>
              <a:spcAft>
                <a:spcPts val="0"/>
              </a:spcAft>
              <a:buSzPts val="1700"/>
              <a:buChar char="●"/>
            </a:pPr>
            <a:r>
              <a:rPr lang="en" sz="1700" dirty="0">
                <a:latin typeface="Arial"/>
                <a:ea typeface="Arial"/>
                <a:cs typeface="Arial"/>
                <a:sym typeface="Arial"/>
              </a:rPr>
              <a:t>Aportar curiosidad pidiendo a la otra persona que te cuente más sobre sus preocupaciones, sus creencias, de dónde viene, etc. es útil.</a:t>
            </a:r>
            <a:endParaRPr sz="1700" dirty="0">
              <a:latin typeface="Arial"/>
              <a:ea typeface="Arial"/>
              <a:cs typeface="Arial"/>
              <a:sym typeface="Arial"/>
            </a:endParaRPr>
          </a:p>
          <a:p>
            <a:pPr marL="457200" lvl="0" indent="-336550" algn="l" rtl="0">
              <a:lnSpc>
                <a:spcPct val="100000"/>
              </a:lnSpc>
              <a:spcBef>
                <a:spcPts val="1000"/>
              </a:spcBef>
              <a:spcAft>
                <a:spcPts val="0"/>
              </a:spcAft>
              <a:buSzPts val="1700"/>
              <a:buChar char="●"/>
            </a:pPr>
            <a:r>
              <a:rPr lang="en" sz="1700" dirty="0">
                <a:latin typeface="Arial"/>
                <a:ea typeface="Arial"/>
                <a:cs typeface="Arial"/>
                <a:sym typeface="Arial"/>
              </a:rPr>
              <a:t>Es importante pedir permiso para tener una conversación sobre la vacuna y compartir lo que has aprendido y las preocupaciones que tenías. Este puede ser un buen punto de partida para abrir una conversación.</a:t>
            </a:r>
            <a:endParaRPr sz="1700" dirty="0">
              <a:latin typeface="Arial"/>
              <a:ea typeface="Arial"/>
              <a:cs typeface="Arial"/>
              <a:sym typeface="Arial"/>
            </a:endParaRPr>
          </a:p>
          <a:p>
            <a:pPr marL="457200" lvl="0" indent="-336550" algn="l" rtl="0">
              <a:lnSpc>
                <a:spcPct val="100000"/>
              </a:lnSpc>
              <a:spcBef>
                <a:spcPts val="1000"/>
              </a:spcBef>
              <a:spcAft>
                <a:spcPts val="0"/>
              </a:spcAft>
              <a:buSzPts val="1700"/>
              <a:buChar char="●"/>
            </a:pPr>
            <a:r>
              <a:rPr lang="en" sz="1700" dirty="0">
                <a:latin typeface="Arial"/>
                <a:ea typeface="Arial"/>
                <a:cs typeface="Arial"/>
                <a:sym typeface="Arial"/>
              </a:rPr>
              <a:t>Es importante validar las emociones: es normal tener                  miedo o estar preocupado.</a:t>
            </a:r>
            <a:endParaRPr sz="1700" dirty="0">
              <a:latin typeface="Arial"/>
              <a:ea typeface="Arial"/>
              <a:cs typeface="Arial"/>
              <a:sym typeface="Arial"/>
            </a:endParaRPr>
          </a:p>
          <a:p>
            <a:pPr marL="0" lvl="0" indent="0" algn="l" rtl="0">
              <a:lnSpc>
                <a:spcPct val="100000"/>
              </a:lnSpc>
              <a:spcBef>
                <a:spcPts val="800"/>
              </a:spcBef>
              <a:spcAft>
                <a:spcPts val="0"/>
              </a:spcAft>
              <a:buSzPts val="1500"/>
              <a:buNone/>
            </a:pPr>
            <a:endParaRPr sz="2700" dirty="0">
              <a:latin typeface="Arial"/>
              <a:ea typeface="Arial"/>
              <a:cs typeface="Arial"/>
              <a:sym typeface="Arial"/>
            </a:endParaRPr>
          </a:p>
          <a:p>
            <a:pPr marL="0" lvl="0" indent="0" algn="l" rtl="0">
              <a:lnSpc>
                <a:spcPct val="100000"/>
              </a:lnSpc>
              <a:spcBef>
                <a:spcPts val="800"/>
              </a:spcBef>
              <a:spcAft>
                <a:spcPts val="0"/>
              </a:spcAft>
              <a:buSzPts val="1500"/>
              <a:buNone/>
            </a:pPr>
            <a:r>
              <a:rPr lang="en" sz="1100" dirty="0">
                <a:latin typeface="Arial"/>
                <a:ea typeface="Arial"/>
                <a:cs typeface="Arial"/>
                <a:sym typeface="Arial"/>
              </a:rPr>
              <a:t>Fuente: </a:t>
            </a:r>
            <a:r>
              <a:rPr lang="en" sz="1100" u="sng" dirty="0">
                <a:solidFill>
                  <a:schemeClr val="hlink"/>
                </a:solidFill>
                <a:latin typeface="Arial"/>
                <a:ea typeface="Arial"/>
                <a:cs typeface="Arial"/>
                <a:sym typeface="Arial"/>
                <a:hlinkClick r:id="rId3"/>
              </a:rPr>
              <a:t>https://youtu.be/SgZtmLPK_KY</a:t>
            </a:r>
            <a:r>
              <a:rPr lang="en" sz="1100" dirty="0">
                <a:latin typeface="Arial"/>
                <a:ea typeface="Arial"/>
                <a:cs typeface="Arial"/>
                <a:sym typeface="Arial"/>
              </a:rPr>
              <a:t> (no disponible en Español)</a:t>
            </a:r>
            <a:endParaRPr sz="1100" dirty="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5"/>
          <p:cNvSpPr txBox="1">
            <a:spLocks noGrp="1"/>
          </p:cNvSpPr>
          <p:nvPr>
            <p:ph type="title"/>
          </p:nvPr>
        </p:nvSpPr>
        <p:spPr>
          <a:xfrm>
            <a:off x="280115" y="273844"/>
            <a:ext cx="8664300" cy="5223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0"/>
              </a:spcAft>
              <a:buSzPts val="2430"/>
              <a:buNone/>
            </a:pPr>
            <a:r>
              <a:rPr lang="en" sz="2230">
                <a:latin typeface="Arial"/>
                <a:ea typeface="Arial"/>
                <a:cs typeface="Arial"/>
                <a:sym typeface="Arial"/>
              </a:rPr>
              <a:t>Su Papel en la Reducción de las Reticencias a la Vacunación</a:t>
            </a:r>
            <a:endParaRPr sz="2230">
              <a:latin typeface="Arial"/>
              <a:ea typeface="Arial"/>
              <a:cs typeface="Arial"/>
              <a:sym typeface="Arial"/>
            </a:endParaRPr>
          </a:p>
        </p:txBody>
      </p:sp>
      <p:sp>
        <p:nvSpPr>
          <p:cNvPr id="120" name="Google Shape;120;p5"/>
          <p:cNvSpPr txBox="1">
            <a:spLocks noGrp="1"/>
          </p:cNvSpPr>
          <p:nvPr>
            <p:ph type="body" idx="1"/>
          </p:nvPr>
        </p:nvSpPr>
        <p:spPr>
          <a:xfrm>
            <a:off x="910725" y="1027800"/>
            <a:ext cx="7403100" cy="3087900"/>
          </a:xfrm>
          <a:prstGeom prst="rect">
            <a:avLst/>
          </a:prstGeom>
          <a:noFill/>
          <a:ln>
            <a:noFill/>
          </a:ln>
        </p:spPr>
        <p:txBody>
          <a:bodyPr spcFirstLastPara="1" wrap="square" lIns="68575" tIns="34275" rIns="68575" bIns="34275" anchor="t" anchorCtr="0">
            <a:normAutofit fontScale="62500" lnSpcReduction="20000"/>
          </a:bodyPr>
          <a:lstStyle/>
          <a:p>
            <a:pPr marL="457200" lvl="0" indent="-331259" algn="l" rtl="0">
              <a:lnSpc>
                <a:spcPct val="115000"/>
              </a:lnSpc>
              <a:spcBef>
                <a:spcPts val="800"/>
              </a:spcBef>
              <a:spcAft>
                <a:spcPts val="0"/>
              </a:spcAft>
              <a:buSzPct val="100000"/>
              <a:buFont typeface="Arial"/>
              <a:buChar char="●"/>
            </a:pPr>
            <a:r>
              <a:rPr lang="en" sz="2585">
                <a:latin typeface="Arial"/>
                <a:ea typeface="Arial"/>
                <a:cs typeface="Arial"/>
                <a:sym typeface="Arial"/>
              </a:rPr>
              <a:t>Tienes la oportunidad de ser una persona de confianza a la que otros acuden para que les responda sus preguntas.</a:t>
            </a:r>
            <a:endParaRPr sz="2585">
              <a:latin typeface="Arial"/>
              <a:ea typeface="Arial"/>
              <a:cs typeface="Arial"/>
              <a:sym typeface="Arial"/>
            </a:endParaRPr>
          </a:p>
          <a:p>
            <a:pPr marL="457200" lvl="0" indent="-331259" algn="l" rtl="0">
              <a:lnSpc>
                <a:spcPct val="115000"/>
              </a:lnSpc>
              <a:spcBef>
                <a:spcPts val="1000"/>
              </a:spcBef>
              <a:spcAft>
                <a:spcPts val="0"/>
              </a:spcAft>
              <a:buSzPct val="100000"/>
              <a:buFont typeface="Arial"/>
              <a:buChar char="●"/>
            </a:pPr>
            <a:r>
              <a:rPr lang="en" sz="2585">
                <a:latin typeface="Arial"/>
                <a:ea typeface="Arial"/>
                <a:cs typeface="Arial"/>
                <a:sym typeface="Arial"/>
              </a:rPr>
              <a:t>En las próximas diapositivas se ofrecen consejos y recursos para ayudarle a mantener conversaciones sobre la vacuna COVID-19.</a:t>
            </a:r>
            <a:endParaRPr sz="2585">
              <a:latin typeface="Arial"/>
              <a:ea typeface="Arial"/>
              <a:cs typeface="Arial"/>
              <a:sym typeface="Arial"/>
            </a:endParaRPr>
          </a:p>
          <a:p>
            <a:pPr marL="457200" lvl="0" indent="-331259" algn="l" rtl="0">
              <a:lnSpc>
                <a:spcPct val="115000"/>
              </a:lnSpc>
              <a:spcBef>
                <a:spcPts val="1000"/>
              </a:spcBef>
              <a:spcAft>
                <a:spcPts val="0"/>
              </a:spcAft>
              <a:buSzPct val="100000"/>
              <a:buFont typeface="Arial"/>
              <a:buChar char="●"/>
            </a:pPr>
            <a:r>
              <a:rPr lang="en" sz="2585">
                <a:latin typeface="Arial"/>
                <a:ea typeface="Arial"/>
                <a:cs typeface="Arial"/>
                <a:sym typeface="Arial"/>
              </a:rPr>
              <a:t>Cada conversación que se mantiene con alguien que todavía está decidiendo vacunarse ayuda a las personas a tener más confianza en su elección.</a:t>
            </a:r>
            <a:endParaRPr sz="2585">
              <a:latin typeface="Arial"/>
              <a:ea typeface="Arial"/>
              <a:cs typeface="Arial"/>
              <a:sym typeface="Arial"/>
            </a:endParaRPr>
          </a:p>
          <a:p>
            <a:pPr marL="457200" lvl="0" indent="-331259" algn="l" rtl="0">
              <a:lnSpc>
                <a:spcPct val="115000"/>
              </a:lnSpc>
              <a:spcBef>
                <a:spcPts val="1000"/>
              </a:spcBef>
              <a:spcAft>
                <a:spcPts val="0"/>
              </a:spcAft>
              <a:buSzPct val="100000"/>
              <a:buFont typeface="Arial"/>
              <a:buChar char="●"/>
            </a:pPr>
            <a:r>
              <a:rPr lang="en" sz="2585">
                <a:latin typeface="Arial"/>
                <a:ea typeface="Arial"/>
                <a:cs typeface="Arial"/>
                <a:sym typeface="Arial"/>
              </a:rPr>
              <a:t>Una mayor confianza en las vacunas hace que más personas de su comunidad estén protegidas.</a:t>
            </a:r>
            <a:endParaRPr sz="2585">
              <a:latin typeface="Arial"/>
              <a:ea typeface="Arial"/>
              <a:cs typeface="Arial"/>
              <a:sym typeface="Arial"/>
            </a:endParaRPr>
          </a:p>
          <a:p>
            <a:pPr marL="0" lvl="0" indent="0" algn="l" rtl="0">
              <a:lnSpc>
                <a:spcPct val="115000"/>
              </a:lnSpc>
              <a:spcBef>
                <a:spcPts val="1000"/>
              </a:spcBef>
              <a:spcAft>
                <a:spcPts val="0"/>
              </a:spcAft>
              <a:buSzPct val="150000"/>
              <a:buNone/>
            </a:pPr>
            <a:endParaRPr sz="1600">
              <a:latin typeface="Arial"/>
              <a:ea typeface="Arial"/>
              <a:cs typeface="Arial"/>
              <a:sym typeface="Arial"/>
            </a:endParaRPr>
          </a:p>
          <a:p>
            <a:pPr marL="457200" lvl="0" indent="0" algn="l" rtl="0">
              <a:lnSpc>
                <a:spcPct val="100000"/>
              </a:lnSpc>
              <a:spcBef>
                <a:spcPts val="800"/>
              </a:spcBef>
              <a:spcAft>
                <a:spcPts val="0"/>
              </a:spcAft>
              <a:buSzPct val="150000"/>
              <a:buNone/>
            </a:pPr>
            <a:r>
              <a:rPr lang="en" sz="1600">
                <a:latin typeface="Arial"/>
                <a:ea typeface="Arial"/>
                <a:cs typeface="Arial"/>
                <a:sym typeface="Arial"/>
              </a:rPr>
              <a: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6"/>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 sz="5000">
                <a:solidFill>
                  <a:srgbClr val="036080"/>
                </a:solidFill>
              </a:rPr>
              <a:t>Conversaciones sobre Vacunas</a:t>
            </a:r>
            <a:endParaRPr sz="5000">
              <a:solidFill>
                <a:srgbClr val="036080"/>
              </a:solidFill>
            </a:endParaRPr>
          </a:p>
        </p:txBody>
      </p:sp>
      <p:sp>
        <p:nvSpPr>
          <p:cNvPr id="126" name="Google Shape;126;p6"/>
          <p:cNvSpPr txBox="1">
            <a:spLocks noGrp="1"/>
          </p:cNvSpPr>
          <p:nvPr>
            <p:ph type="subTitle" idx="1"/>
          </p:nvPr>
        </p:nvSpPr>
        <p:spPr>
          <a:xfrm>
            <a:off x="372325" y="2712900"/>
            <a:ext cx="8520600" cy="387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 sz="1400">
                <a:solidFill>
                  <a:srgbClr val="FFC843"/>
                </a:solidFill>
              </a:rPr>
              <a:t>Una forma muy importante de ayudar a tu comunidad a mitigar COVID-19</a:t>
            </a:r>
            <a:endParaRPr sz="1400">
              <a:solidFill>
                <a:srgbClr val="FFC84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7"/>
          <p:cNvSpPr txBox="1">
            <a:spLocks noGrp="1"/>
          </p:cNvSpPr>
          <p:nvPr>
            <p:ph type="title"/>
          </p:nvPr>
        </p:nvSpPr>
        <p:spPr>
          <a:xfrm>
            <a:off x="273823"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700"/>
              <a:buNone/>
            </a:pPr>
            <a:r>
              <a:rPr lang="en">
                <a:latin typeface="Arial"/>
                <a:ea typeface="Arial"/>
                <a:cs typeface="Arial"/>
                <a:sym typeface="Arial"/>
              </a:rPr>
              <a:t>Conversaciones en el Lugar de Trabajo</a:t>
            </a:r>
            <a:endParaRPr>
              <a:latin typeface="Arial"/>
              <a:ea typeface="Arial"/>
              <a:cs typeface="Arial"/>
              <a:sym typeface="Arial"/>
            </a:endParaRPr>
          </a:p>
        </p:txBody>
      </p:sp>
      <p:sp>
        <p:nvSpPr>
          <p:cNvPr id="132" name="Google Shape;132;p7"/>
          <p:cNvSpPr txBox="1">
            <a:spLocks noGrp="1"/>
          </p:cNvSpPr>
          <p:nvPr>
            <p:ph type="body" idx="1"/>
          </p:nvPr>
        </p:nvSpPr>
        <p:spPr>
          <a:xfrm>
            <a:off x="912675" y="1089150"/>
            <a:ext cx="7317000" cy="3087900"/>
          </a:xfrm>
          <a:prstGeom prst="rect">
            <a:avLst/>
          </a:prstGeom>
          <a:noFill/>
          <a:ln>
            <a:noFill/>
          </a:ln>
        </p:spPr>
        <p:txBody>
          <a:bodyPr spcFirstLastPara="1" wrap="square" lIns="0" tIns="34275" rIns="68575" bIns="34275" anchor="t" anchorCtr="0">
            <a:noAutofit/>
          </a:bodyPr>
          <a:lstStyle/>
          <a:p>
            <a:pPr marL="457200" lvl="0" indent="-317500" algn="l" rtl="0">
              <a:lnSpc>
                <a:spcPct val="115000"/>
              </a:lnSpc>
              <a:spcBef>
                <a:spcPts val="0"/>
              </a:spcBef>
              <a:spcAft>
                <a:spcPts val="0"/>
              </a:spcAft>
              <a:buClr>
                <a:schemeClr val="dk1"/>
              </a:buClr>
              <a:buSzPts val="1400"/>
              <a:buFont typeface="Arial"/>
              <a:buChar char="●"/>
            </a:pPr>
            <a:r>
              <a:rPr lang="en" sz="1400" dirty="0">
                <a:latin typeface="Arial"/>
                <a:ea typeface="Arial"/>
                <a:cs typeface="Arial"/>
                <a:sym typeface="Arial"/>
              </a:rPr>
              <a:t>Como parte de este programa, usted tendrá conversaciones en su lugar de trabajo con los clientes sobre la prevención del COVID-19, las vacunas, etc.</a:t>
            </a:r>
            <a:endParaRPr sz="1400" dirty="0">
              <a:latin typeface="Arial"/>
              <a:ea typeface="Arial"/>
              <a:cs typeface="Arial"/>
              <a:sym typeface="Arial"/>
            </a:endParaRPr>
          </a:p>
          <a:p>
            <a:pPr marL="457200" lvl="0" indent="-317500" algn="l" rtl="0">
              <a:lnSpc>
                <a:spcPct val="115000"/>
              </a:lnSpc>
              <a:spcBef>
                <a:spcPts val="1000"/>
              </a:spcBef>
              <a:spcAft>
                <a:spcPts val="0"/>
              </a:spcAft>
              <a:buClr>
                <a:schemeClr val="dk1"/>
              </a:buClr>
              <a:buSzPts val="1400"/>
              <a:buFont typeface="Arial"/>
              <a:buChar char="●"/>
            </a:pPr>
            <a:r>
              <a:rPr lang="en" sz="1400" dirty="0">
                <a:latin typeface="Arial"/>
                <a:ea typeface="Arial"/>
                <a:cs typeface="Arial"/>
                <a:sym typeface="Arial"/>
              </a:rPr>
              <a:t>Son muy importantes para ayudar a las personas a obtener respuestas a sus preguntas y a sentirse seguras de que se están protegiendo a sí mismas, a sus familias y a sus comunidades de los impactos del COVID-19.</a:t>
            </a:r>
            <a:endParaRPr sz="1400" dirty="0">
              <a:latin typeface="Arial"/>
              <a:ea typeface="Arial"/>
              <a:cs typeface="Arial"/>
              <a:sym typeface="Arial"/>
            </a:endParaRPr>
          </a:p>
          <a:p>
            <a:pPr marL="457200" lvl="0" indent="-317500" algn="l" rtl="0">
              <a:lnSpc>
                <a:spcPct val="115000"/>
              </a:lnSpc>
              <a:spcBef>
                <a:spcPts val="1000"/>
              </a:spcBef>
              <a:spcAft>
                <a:spcPts val="0"/>
              </a:spcAft>
              <a:buClr>
                <a:schemeClr val="dk1"/>
              </a:buClr>
              <a:buSzPts val="1400"/>
              <a:buFont typeface="Arial"/>
              <a:buChar char="●"/>
            </a:pPr>
            <a:r>
              <a:rPr lang="en" sz="1400" dirty="0">
                <a:latin typeface="Arial"/>
                <a:ea typeface="Arial"/>
                <a:cs typeface="Arial"/>
                <a:sym typeface="Arial"/>
              </a:rPr>
              <a:t>No todo el mundo está preparado para tener estas conversaciones, así que queremos que te centres en aquellos que todavía están decidiendo si deben vacunarse o no, o en aquellos que tienen preguntas sobre la prevención de COVID-19.</a:t>
            </a:r>
            <a:endParaRPr sz="1400" dirty="0">
              <a:latin typeface="Arial"/>
              <a:ea typeface="Arial"/>
              <a:cs typeface="Arial"/>
              <a:sym typeface="Arial"/>
            </a:endParaRPr>
          </a:p>
          <a:p>
            <a:pPr marL="457200" lvl="0" indent="-317500" algn="l" rtl="0">
              <a:lnSpc>
                <a:spcPct val="115000"/>
              </a:lnSpc>
              <a:spcBef>
                <a:spcPts val="1000"/>
              </a:spcBef>
              <a:spcAft>
                <a:spcPts val="0"/>
              </a:spcAft>
              <a:buClr>
                <a:schemeClr val="dk1"/>
              </a:buClr>
              <a:buSzPts val="1400"/>
              <a:buFont typeface="Arial"/>
              <a:buChar char="●"/>
            </a:pPr>
            <a:r>
              <a:rPr lang="en" sz="1400" dirty="0">
                <a:latin typeface="Arial"/>
                <a:ea typeface="Arial"/>
                <a:cs typeface="Arial"/>
                <a:sym typeface="Arial"/>
              </a:rPr>
              <a:t>Usted es un miembro de confianza de su comunidad, por lo que tiene                        un papel muy importante.</a:t>
            </a:r>
            <a:endParaRPr sz="1400" dirty="0">
              <a:latin typeface="Arial"/>
              <a:ea typeface="Arial"/>
              <a:cs typeface="Arial"/>
              <a:sym typeface="Arial"/>
            </a:endParaRPr>
          </a:p>
          <a:p>
            <a:pPr marL="457200" lvl="0" indent="0" algn="l" rtl="0">
              <a:lnSpc>
                <a:spcPct val="150000"/>
              </a:lnSpc>
              <a:spcBef>
                <a:spcPts val="0"/>
              </a:spcBef>
              <a:spcAft>
                <a:spcPts val="0"/>
              </a:spcAft>
              <a:buSzPts val="1500"/>
              <a:buNone/>
            </a:pPr>
            <a:r>
              <a:rPr lang="en" sz="1400" dirty="0">
                <a:latin typeface="Arial"/>
                <a:ea typeface="Arial"/>
                <a:cs typeface="Arial"/>
                <a:sym typeface="Arial"/>
              </a:rPr>
              <a:t> </a:t>
            </a:r>
            <a:endParaRPr sz="1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8"/>
          <p:cNvSpPr txBox="1">
            <a:spLocks noGrp="1"/>
          </p:cNvSpPr>
          <p:nvPr>
            <p:ph type="title"/>
          </p:nvPr>
        </p:nvSpPr>
        <p:spPr>
          <a:xfrm>
            <a:off x="273823" y="273844"/>
            <a:ext cx="8664300" cy="522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2430"/>
              <a:buNone/>
            </a:pPr>
            <a:r>
              <a:rPr lang="en" sz="2330">
                <a:latin typeface="Arial"/>
                <a:ea typeface="Arial"/>
                <a:cs typeface="Arial"/>
                <a:sym typeface="Arial"/>
              </a:rPr>
              <a:t>Prepárese para las Conversaciones en su Lugar de Trabajo</a:t>
            </a:r>
            <a:endParaRPr sz="2330">
              <a:latin typeface="Arial"/>
              <a:ea typeface="Arial"/>
              <a:cs typeface="Arial"/>
              <a:sym typeface="Arial"/>
            </a:endParaRPr>
          </a:p>
        </p:txBody>
      </p:sp>
      <p:sp>
        <p:nvSpPr>
          <p:cNvPr id="138" name="Google Shape;138;p8"/>
          <p:cNvSpPr txBox="1">
            <a:spLocks noGrp="1"/>
          </p:cNvSpPr>
          <p:nvPr>
            <p:ph type="body" idx="1"/>
          </p:nvPr>
        </p:nvSpPr>
        <p:spPr>
          <a:xfrm>
            <a:off x="912675" y="917225"/>
            <a:ext cx="7317000" cy="3259800"/>
          </a:xfrm>
          <a:prstGeom prst="rect">
            <a:avLst/>
          </a:prstGeom>
          <a:noFill/>
          <a:ln>
            <a:noFill/>
          </a:ln>
        </p:spPr>
        <p:txBody>
          <a:bodyPr spcFirstLastPara="1" wrap="square" lIns="0" tIns="34275" rIns="68575" bIns="34275" anchor="t" anchorCtr="0">
            <a:noAutofit/>
          </a:bodyPr>
          <a:lstStyle/>
          <a:p>
            <a:pPr marL="457200" lvl="0" indent="-323850" algn="l" rtl="0">
              <a:lnSpc>
                <a:spcPct val="150000"/>
              </a:lnSpc>
              <a:spcBef>
                <a:spcPts val="0"/>
              </a:spcBef>
              <a:spcAft>
                <a:spcPts val="0"/>
              </a:spcAft>
              <a:buClr>
                <a:schemeClr val="dk1"/>
              </a:buClr>
              <a:buSzPts val="1500"/>
              <a:buFont typeface="Arial"/>
              <a:buChar char="●"/>
            </a:pPr>
            <a:r>
              <a:rPr lang="en">
                <a:latin typeface="Arial"/>
                <a:ea typeface="Arial"/>
                <a:cs typeface="Arial"/>
                <a:sym typeface="Arial"/>
              </a:rPr>
              <a:t>Conozca sus temas de conversación.</a:t>
            </a:r>
            <a:endParaRPr>
              <a:latin typeface="Arial"/>
              <a:ea typeface="Arial"/>
              <a:cs typeface="Arial"/>
              <a:sym typeface="Arial"/>
            </a:endParaRPr>
          </a:p>
          <a:p>
            <a:pPr marL="457200" lvl="0" indent="-323850" algn="l" rtl="0">
              <a:lnSpc>
                <a:spcPct val="150000"/>
              </a:lnSpc>
              <a:spcBef>
                <a:spcPts val="0"/>
              </a:spcBef>
              <a:spcAft>
                <a:spcPts val="0"/>
              </a:spcAft>
              <a:buClr>
                <a:schemeClr val="dk1"/>
              </a:buClr>
              <a:buSzPts val="1500"/>
              <a:buFont typeface="Arial"/>
              <a:buChar char="●"/>
            </a:pPr>
            <a:r>
              <a:rPr lang="en">
                <a:latin typeface="Arial"/>
                <a:ea typeface="Arial"/>
                <a:cs typeface="Arial"/>
                <a:sym typeface="Arial"/>
              </a:rPr>
              <a:t>Conozca el mensaje/tono que resuena con su audiencia.</a:t>
            </a:r>
            <a:endParaRPr>
              <a:latin typeface="Arial"/>
              <a:ea typeface="Arial"/>
              <a:cs typeface="Arial"/>
              <a:sym typeface="Arial"/>
            </a:endParaRPr>
          </a:p>
          <a:p>
            <a:pPr marL="457200" lvl="0" indent="-323850" algn="l" rtl="0">
              <a:lnSpc>
                <a:spcPct val="150000"/>
              </a:lnSpc>
              <a:spcBef>
                <a:spcPts val="0"/>
              </a:spcBef>
              <a:spcAft>
                <a:spcPts val="0"/>
              </a:spcAft>
              <a:buClr>
                <a:schemeClr val="dk1"/>
              </a:buClr>
              <a:buSzPts val="1500"/>
              <a:buFont typeface="Arial"/>
              <a:buChar char="●"/>
            </a:pPr>
            <a:r>
              <a:rPr lang="en">
                <a:latin typeface="Arial"/>
                <a:ea typeface="Arial"/>
                <a:cs typeface="Arial"/>
                <a:sym typeface="Arial"/>
              </a:rPr>
              <a:t>No tengas miedo de compartir tu historia y por qué decidiste vacunarte.</a:t>
            </a:r>
            <a:endParaRPr>
              <a:latin typeface="Arial"/>
              <a:ea typeface="Arial"/>
              <a:cs typeface="Arial"/>
              <a:sym typeface="Arial"/>
            </a:endParaRPr>
          </a:p>
          <a:p>
            <a:pPr marL="457200" lvl="0" indent="-323850" algn="l" rtl="0">
              <a:lnSpc>
                <a:spcPct val="150000"/>
              </a:lnSpc>
              <a:spcBef>
                <a:spcPts val="0"/>
              </a:spcBef>
              <a:spcAft>
                <a:spcPts val="0"/>
              </a:spcAft>
              <a:buClr>
                <a:schemeClr val="dk1"/>
              </a:buClr>
              <a:buSzPts val="1500"/>
              <a:buFont typeface="Arial"/>
              <a:buChar char="●"/>
            </a:pPr>
            <a:r>
              <a:rPr lang="en">
                <a:latin typeface="Arial"/>
                <a:ea typeface="Arial"/>
                <a:cs typeface="Arial"/>
                <a:sym typeface="Arial"/>
              </a:rPr>
              <a:t>Recuerda siempre escuchar y ser empático.</a:t>
            </a:r>
            <a:endParaRPr>
              <a:latin typeface="Arial"/>
              <a:ea typeface="Arial"/>
              <a:cs typeface="Arial"/>
              <a:sym typeface="Arial"/>
            </a:endParaRPr>
          </a:p>
          <a:p>
            <a:pPr marL="457200" lvl="0" indent="-323850" algn="l" rtl="0">
              <a:lnSpc>
                <a:spcPct val="150000"/>
              </a:lnSpc>
              <a:spcBef>
                <a:spcPts val="0"/>
              </a:spcBef>
              <a:spcAft>
                <a:spcPts val="0"/>
              </a:spcAft>
              <a:buClr>
                <a:schemeClr val="dk1"/>
              </a:buClr>
              <a:buSzPts val="1500"/>
              <a:buFont typeface="Arial"/>
              <a:buChar char="●"/>
            </a:pPr>
            <a:r>
              <a:rPr lang="en">
                <a:latin typeface="Arial"/>
                <a:ea typeface="Arial"/>
                <a:cs typeface="Arial"/>
                <a:sym typeface="Arial"/>
              </a:rPr>
              <a:t>Asegúrese de poner a su cliente en contacto con los recursos para que obtenga respuesta a sus preguntas y se inscriba en la vacuna cuando esté preparado.</a:t>
            </a:r>
            <a:endParaRPr>
              <a:latin typeface="Arial"/>
              <a:ea typeface="Arial"/>
              <a:cs typeface="Arial"/>
              <a:sym typeface="Arial"/>
            </a:endParaRPr>
          </a:p>
          <a:p>
            <a:pPr marL="0" lvl="0" indent="0" algn="l" rtl="0">
              <a:lnSpc>
                <a:spcPct val="115000"/>
              </a:lnSpc>
              <a:spcBef>
                <a:spcPts val="1000"/>
              </a:spcBef>
              <a:spcAft>
                <a:spcPts val="0"/>
              </a:spcAft>
              <a:buSzPts val="1500"/>
              <a:buNone/>
            </a:pPr>
            <a:r>
              <a:rPr lang="en">
                <a:latin typeface="Arial"/>
                <a:ea typeface="Arial"/>
                <a:cs typeface="Arial"/>
                <a:sym typeface="Arial"/>
              </a:rPr>
              <a:t>Lleve un registro del número de personas a las que ayuda a vacunar. Queremos asegurarnos de que podemos mostrar el impacto que estás haciendo en tu comunidad!</a:t>
            </a:r>
            <a:endParaRPr>
              <a:latin typeface="Arial"/>
              <a:ea typeface="Arial"/>
              <a:cs typeface="Arial"/>
              <a:sym typeface="Arial"/>
            </a:endParaRPr>
          </a:p>
          <a:p>
            <a:pPr marL="0" lvl="0" indent="0" algn="l" rtl="0">
              <a:lnSpc>
                <a:spcPct val="150000"/>
              </a:lnSpc>
              <a:spcBef>
                <a:spcPts val="0"/>
              </a:spcBef>
              <a:spcAft>
                <a:spcPts val="0"/>
              </a:spcAft>
              <a:buSzPts val="1500"/>
              <a:buNone/>
            </a:pP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9"/>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
                <a:solidFill>
                  <a:srgbClr val="036080"/>
                </a:solidFill>
              </a:rPr>
              <a:t>Oportunidades para las Vacunas</a:t>
            </a:r>
            <a:endParaRPr>
              <a:solidFill>
                <a:srgbClr val="036080"/>
              </a:solidFill>
            </a:endParaRPr>
          </a:p>
        </p:txBody>
      </p:sp>
      <p:sp>
        <p:nvSpPr>
          <p:cNvPr id="144" name="Google Shape;144;p9"/>
          <p:cNvSpPr txBox="1">
            <a:spLocks noGrp="1"/>
          </p:cNvSpPr>
          <p:nvPr>
            <p:ph type="subTitle" idx="1"/>
          </p:nvPr>
        </p:nvSpPr>
        <p:spPr>
          <a:xfrm>
            <a:off x="372325" y="2712900"/>
            <a:ext cx="8520600" cy="387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100"/>
              <a:buNone/>
            </a:pPr>
            <a:r>
              <a:rPr lang="en" sz="1400">
                <a:solidFill>
                  <a:srgbClr val="FFC843"/>
                </a:solidFill>
              </a:rPr>
              <a:t>Hay muchos proveedores de vacunas y eventos de vacunación en su área</a:t>
            </a:r>
            <a:endParaRPr sz="1400">
              <a:solidFill>
                <a:srgbClr val="FFC843"/>
              </a:solidFill>
            </a:endParaRPr>
          </a:p>
        </p:txBody>
      </p:sp>
    </p:spTree>
  </p:cSld>
  <p:clrMapOvr>
    <a:masterClrMapping/>
  </p:clrMapOvr>
</p:sld>
</file>

<file path=ppt/theme/theme1.xml><?xml version="1.0" encoding="utf-8"?>
<a:theme xmlns:a="http://schemas.openxmlformats.org/drawingml/2006/main" name="BRAND">
  <a:themeElements>
    <a:clrScheme name="New Brand Colors">
      <a:dk1>
        <a:srgbClr val="000000"/>
      </a:dk1>
      <a:lt1>
        <a:srgbClr val="FFFFFF"/>
      </a:lt1>
      <a:dk2>
        <a:srgbClr val="036080"/>
      </a:dk2>
      <a:lt2>
        <a:srgbClr val="B9C8D3"/>
      </a:lt2>
      <a:accent1>
        <a:srgbClr val="BABF33"/>
      </a:accent1>
      <a:accent2>
        <a:srgbClr val="FFC843"/>
      </a:accent2>
      <a:accent3>
        <a:srgbClr val="B9C8D3"/>
      </a:accent3>
      <a:accent4>
        <a:srgbClr val="036080"/>
      </a:accent4>
      <a:accent5>
        <a:srgbClr val="FFC843"/>
      </a:accent5>
      <a:accent6>
        <a:srgbClr val="BABF33"/>
      </a:accent6>
      <a:hlink>
        <a:srgbClr val="036080"/>
      </a:hlink>
      <a:folHlink>
        <a:srgbClr val="BABF3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HHSInternetTopic xmlns="32249c65-da49-47e9-984a-f0159a6f027c">HDHE Vax</DHHSInternetTopic>
    <DHHSInternetPCM xmlns="32249c65-da49-47e9-984a-f0159a6f027c">
      <Value>7</Value>
    </DHHSInternetPCM>
    <DHHSInternetDivision xmlns="32249c65-da49-47e9-984a-f0159a6f027c">Public Health</DHHSInternetDivision>
    <DHHSInternetWCP xmlns="32249c65-da49-47e9-984a-f0159a6f027c">
      <Value>16</Value>
    </DHHSInternetWCP>
    <SharedWithUsers xmlns="32249c65-da49-47e9-984a-f0159a6f027c">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Core Metadata" ma:contentTypeID="0x010100BAD75EA75CD83B45A34259F0B184D02700F1FEB8F40E8FCE49866B63B2C1871D94" ma:contentTypeVersion="5" ma:contentTypeDescription="" ma:contentTypeScope="" ma:versionID="f4b016b8adf107cbb7bac46debb26e54">
  <xsd:schema xmlns:xsd="http://www.w3.org/2001/XMLSchema" xmlns:xs="http://www.w3.org/2001/XMLSchema" xmlns:p="http://schemas.microsoft.com/office/2006/metadata/properties" xmlns:ns2="32249c65-da49-47e9-984a-f0159a6f027c" targetNamespace="http://schemas.microsoft.com/office/2006/metadata/properties" ma:root="true" ma:fieldsID="b88077d2cce469c43263bcb1995184f4" ns2:_="">
    <xsd:import namespace="32249c65-da49-47e9-984a-f0159a6f027c"/>
    <xsd:element name="properties">
      <xsd:complexType>
        <xsd:sequence>
          <xsd:element name="documentManagement">
            <xsd:complexType>
              <xsd:all>
                <xsd:element ref="ns2:DHHSInternetDivision" minOccurs="0"/>
                <xsd:element ref="ns2:DHHSInternetTopic" minOccurs="0"/>
                <xsd:element ref="ns2:DHHSInternetPCM" minOccurs="0"/>
                <xsd:element ref="ns2:DHHSInternetWCP"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249c65-da49-47e9-984a-f0159a6f027c" elementFormDefault="qualified">
    <xsd:import namespace="http://schemas.microsoft.com/office/2006/documentManagement/types"/>
    <xsd:import namespace="http://schemas.microsoft.com/office/infopath/2007/PartnerControls"/>
    <xsd:element name="DHHSInternetDivision" ma:index="8" nillable="true" ma:displayName="Division" ma:format="Dropdown" ma:internalName="DHHSInternetDivision">
      <xsd:simpleType>
        <xsd:restriction base="dms:Choice">
          <xsd:enumeration value="Agency-Wide"/>
          <xsd:enumeration value="Behavioral Health"/>
          <xsd:enumeration value="Children and Family Services"/>
          <xsd:enumeration value="Developmental Disabilities"/>
          <xsd:enumeration value="Medicaid &amp; Long-Term Care"/>
          <xsd:enumeration value="Public Health"/>
          <xsd:enumeration value="Operational"/>
        </xsd:restriction>
      </xsd:simpleType>
    </xsd:element>
    <xsd:element name="DHHSInternetTopic" ma:index="9" nillable="true" ma:displayName="Topic" ma:format="Dropdown" ma:internalName="DHHSInternetTopic">
      <xsd:simpleType>
        <xsd:union memberTypes="dms:Text">
          <xsd:simpleType>
            <xsd:restriction base="dms:Choice">
              <xsd:enumeration value="About"/>
              <xsd:enumeration value="Addiction"/>
              <xsd:enumeration value="Board Info"/>
              <xsd:enumeration value="Certificates"/>
              <xsd:enumeration value="Child Care"/>
              <xsd:enumeration value="Children"/>
              <xsd:enumeration value="Community and Rural Health Planning"/>
              <xsd:enumeration value="Consumer Advocacy"/>
              <xsd:enumeration value="Contact"/>
              <xsd:enumeration value="Current DHMs"/>
              <xsd:enumeration value="Disabilities Assistance"/>
              <xsd:enumeration value="Diseases &amp; Conditions"/>
              <xsd:enumeration value="Drug Overdose Prevention"/>
              <xsd:enumeration value="Economic Assistance"/>
              <xsd:enumeration value="Epidemiology and Informatics"/>
              <xsd:enumeration value="Environmental Health"/>
              <xsd:enumeration value="Facilities"/>
              <xsd:enumeration value="Families"/>
              <xsd:enumeration value="General Administration &amp; Support"/>
              <xsd:enumeration value="General Assistance"/>
              <xsd:enumeration value="General Licensing &amp; Regs"/>
              <xsd:enumeration value="Health Promotion"/>
              <xsd:enumeration value="Injury"/>
              <xsd:enumeration value="Legislation"/>
              <xsd:enumeration value="Lifespan Health"/>
              <xsd:enumeration value="MCAH"/>
              <xsd:enumeration value="Medicaid Related Assistance"/>
              <xsd:enumeration value="Mental Health"/>
              <xsd:enumeration value="Online Services"/>
              <xsd:enumeration value="Other"/>
              <xsd:enumeration value="Prevention"/>
              <xsd:enumeration value="Professions &amp; Occupations"/>
              <xsd:enumeration value="Safety"/>
              <xsd:enumeration value="Seniors"/>
              <xsd:enumeration value="State Committees"/>
              <xsd:enumeration value="Statutes &amp; Regs"/>
              <xsd:enumeration value="Suicide Prevention"/>
              <xsd:enumeration value="Tobacco Free Nebraska"/>
              <xsd:enumeration value="Vital Records"/>
              <xsd:enumeration value="Wellness &amp; Prevention"/>
              <xsd:enumeration value="Youth Facilities &amp; Services"/>
              <xsd:enumeration value="News Release"/>
            </xsd:restriction>
          </xsd:simpleType>
        </xsd:union>
      </xsd:simpleType>
    </xsd:element>
    <xsd:element name="DHHSInternetPCM" ma:index="10" nillable="true" ma:displayName="PCM" ma:internalName="DHHSInternetPCM">
      <xsd:complexType>
        <xsd:complexContent>
          <xsd:extension base="dms:MultiChoice">
            <xsd:sequence>
              <xsd:element name="Value" maxOccurs="unbounded" minOccurs="0" nillable="true">
                <xsd:simpleType>
                  <xsd:restriction base="dms:Choice">
                    <xsd:enumeration value="1"/>
                    <xsd:enumeration value="2"/>
                    <xsd:enumeration value="3"/>
                    <xsd:enumeration value="4"/>
                    <xsd:enumeration value="5"/>
                    <xsd:enumeration value="6"/>
                    <xsd:enumeration value="7"/>
                    <xsd:enumeration value="8"/>
                  </xsd:restriction>
                </xsd:simpleType>
              </xsd:element>
            </xsd:sequence>
          </xsd:extension>
        </xsd:complexContent>
      </xsd:complexType>
    </xsd:element>
    <xsd:element name="DHHSInternetWCP" ma:index="11" nillable="true" ma:displayName="WCP" ma:internalName="DHHSInternetWCP">
      <xsd:complexType>
        <xsd:complexContent>
          <xsd:extension base="dms:MultiChoice">
            <xsd:sequence>
              <xsd:element name="Value" maxOccurs="unbounded" minOccurs="0" nillable="true">
                <xsd:simpleType>
                  <xsd:restriction base="dms:Choice">
                    <xsd:enumeration value="9"/>
                    <xsd:enumeration value="10"/>
                    <xsd:enumeration value="11"/>
                    <xsd:enumeration value="12"/>
                    <xsd:enumeration value="13"/>
                    <xsd:enumeration value="14"/>
                    <xsd:enumeration value="15"/>
                    <xsd:enumeration value="16"/>
                    <xsd:enumeration value="17"/>
                    <xsd:enumeration value="18"/>
                    <xsd:enumeration value="19"/>
                    <xsd:enumeration value="20"/>
                    <xsd:enumeration value="21"/>
                    <xsd:enumeration value="22"/>
                    <xsd:enumeration value="23"/>
                    <xsd:enumeration value="24"/>
                    <xsd:enumeration value="25"/>
                    <xsd:enumeration value="26"/>
                    <xsd:enumeration value="27"/>
                    <xsd:enumeration value="28"/>
                    <xsd:enumeration value="29"/>
                    <xsd:enumeration value="30"/>
                    <xsd:enumeration value="31"/>
                    <xsd:enumeration value="32"/>
                    <xsd:enumeration value="33"/>
                    <xsd:enumeration value="34"/>
                    <xsd:enumeration value="35"/>
                    <xsd:enumeration value="36"/>
                    <xsd:enumeration value="37"/>
                    <xsd:enumeration value="38"/>
                    <xsd:enumeration value="39"/>
                    <xsd:enumeration value="40"/>
                    <xsd:enumeration value="41"/>
                    <xsd:enumeration value="42"/>
                    <xsd:enumeration value="43"/>
                    <xsd:enumeration value="44"/>
                    <xsd:enumeration value="45"/>
                    <xsd:enumeration value="46"/>
                    <xsd:enumeration value="47"/>
                    <xsd:enumeration value="48"/>
                    <xsd:enumeration value="49"/>
                    <xsd:enumeration value="50"/>
                    <xsd:enumeration value="51"/>
                    <xsd:enumeration value="52"/>
                    <xsd:enumeration value="53"/>
                    <xsd:enumeration value="54"/>
                    <xsd:enumeration value="55"/>
                    <xsd:enumeration value="56"/>
                    <xsd:enumeration value="57"/>
                    <xsd:enumeration value="58"/>
                    <xsd:enumeration value="59"/>
                    <xsd:enumeration value="60"/>
                    <xsd:enumeration value="61"/>
                    <xsd:enumeration value="62"/>
                    <xsd:enumeration value="63"/>
                    <xsd:enumeration value="64"/>
                    <xsd:enumeration value="65"/>
                    <xsd:enumeration value="66"/>
                    <xsd:enumeration value="67"/>
                    <xsd:enumeration value="68"/>
                    <xsd:enumeration value="69"/>
                    <xsd:enumeration value="70"/>
                    <xsd:enumeration value="71"/>
                    <xsd:enumeration value="72"/>
                    <xsd:enumeration value="73"/>
                    <xsd:enumeration value="74"/>
                    <xsd:enumeration value="75"/>
                    <xsd:enumeration value="76"/>
                    <xsd:enumeration value="77"/>
                    <xsd:enumeration value="78"/>
                    <xsd:enumeration value="79"/>
                    <xsd:enumeration value="80"/>
                    <xsd:enumeration value="81"/>
                    <xsd:enumeration value="82"/>
                    <xsd:enumeration value="83"/>
                    <xsd:enumeration value="84"/>
                    <xsd:enumeration value="85"/>
                    <xsd:enumeration value="86"/>
                    <xsd:enumeration value="87"/>
                    <xsd:enumeration value="88"/>
                  </xsd:restriction>
                </xsd:simpleType>
              </xsd:element>
            </xsd:sequence>
          </xsd:extension>
        </xsd:complexContent>
      </xsd:complexType>
    </xsd:element>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8D0FFC-AFAC-4EE2-B31A-48609D730C33}"/>
</file>

<file path=customXml/itemProps2.xml><?xml version="1.0" encoding="utf-8"?>
<ds:datastoreItem xmlns:ds="http://schemas.openxmlformats.org/officeDocument/2006/customXml" ds:itemID="{E823B477-B154-4BDC-A9AB-22C2A3966AD6}"/>
</file>

<file path=customXml/itemProps3.xml><?xml version="1.0" encoding="utf-8"?>
<ds:datastoreItem xmlns:ds="http://schemas.openxmlformats.org/officeDocument/2006/customXml" ds:itemID="{B04F0AF7-5F01-4642-B165-0255B54EAAC6}"/>
</file>

<file path=docProps/app.xml><?xml version="1.0" encoding="utf-8"?>
<Properties xmlns="http://schemas.openxmlformats.org/officeDocument/2006/extended-properties" xmlns:vt="http://schemas.openxmlformats.org/officeDocument/2006/docPropsVTypes">
  <TotalTime>0</TotalTime>
  <Words>1646</Words>
  <Application>Microsoft Office PowerPoint</Application>
  <PresentationFormat>On-screen Show (16:9)</PresentationFormat>
  <Paragraphs>103</Paragraphs>
  <Slides>20</Slides>
  <Notes>20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Montserrat SemiBold</vt:lpstr>
      <vt:lpstr>Montserrat</vt:lpstr>
      <vt:lpstr>Montserrat Black</vt:lpstr>
      <vt:lpstr>Roboto Black</vt:lpstr>
      <vt:lpstr>Roboto</vt:lpstr>
      <vt:lpstr>Gisha</vt:lpstr>
      <vt:lpstr>Noto Sans Symbols</vt:lpstr>
      <vt:lpstr>BRAND</vt:lpstr>
      <vt:lpstr>Sección 4:  Mover la Aguja de la Reticencia a la Vacunación</vt:lpstr>
      <vt:lpstr>Reticencia a las Vacunas</vt:lpstr>
      <vt:lpstr>Hablar de las Reticencias a las Vacunas</vt:lpstr>
      <vt:lpstr>Hablar de las Reticencias a las Vacunas</vt:lpstr>
      <vt:lpstr>Su Papel en la Reducción de las Reticencias a la Vacunación</vt:lpstr>
      <vt:lpstr>Conversaciones sobre Vacunas</vt:lpstr>
      <vt:lpstr>Conversaciones en el Lugar de Trabajo</vt:lpstr>
      <vt:lpstr>Prepárese para las Conversaciones en su Lugar de Trabajo</vt:lpstr>
      <vt:lpstr>Oportunidades para las Vacunas</vt:lpstr>
      <vt:lpstr>Detalles para Organizar su Evento de Vacunación</vt:lpstr>
      <vt:lpstr>Otras Oportunidades de Vacunación</vt:lpstr>
      <vt:lpstr>Oportunidades de Vacunación cerca de usted </vt:lpstr>
      <vt:lpstr>Otras Formas de Encontrar una Vacuna </vt:lpstr>
      <vt:lpstr>Consejos para Pequeñas Empresas y Empleados</vt:lpstr>
      <vt:lpstr>Guía de la Pequeña Empresa</vt:lpstr>
      <vt:lpstr>Considerar las Necesidades de su Comunidad</vt:lpstr>
      <vt:lpstr>Considerar las necesidades de su comunidad Cont.</vt:lpstr>
      <vt:lpstr>Recursos Adicionales de Mensajería</vt:lpstr>
      <vt:lpstr>Sección 4 Resumen</vt:lpstr>
      <vt:lpstr>Completar la Sección 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Sección 4:  Mover la Aguja de la Reticencia a la Vacunación</dc:title>
  <dc:creator>Erika Akers</dc:creator>
  <cp:lastModifiedBy>Akers, Erika</cp:lastModifiedBy>
  <cp:revision>1</cp:revision>
  <dcterms:modified xsi:type="dcterms:W3CDTF">2022-07-25T21:07:13Z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40543732</vt:i4>
  </property>
  <property fmtid="{D5CDD505-2E9C-101B-9397-08002B2CF9AE}" pid="4" name="_EmailSubject">
    <vt:lpwstr>V2B PowerPoints for Website</vt:lpwstr>
  </property>
  <property fmtid="{D5CDD505-2E9C-101B-9397-08002B2CF9AE}" pid="5" name="_AuthorEmail">
    <vt:lpwstr>Erika.Akers@nebraska.gov</vt:lpwstr>
  </property>
  <property fmtid="{D5CDD505-2E9C-101B-9397-08002B2CF9AE}" pid="6" name="_AuthorEmailDisplayName">
    <vt:lpwstr>Akers, Erika</vt:lpwstr>
  </property>
  <property fmtid="{D5CDD505-2E9C-101B-9397-08002B2CF9AE}" pid="7" name="ContentTypeId">
    <vt:lpwstr>0x010100BAD75EA75CD83B45A34259F0B184D02700F1FEB8F40E8FCE49866B63B2C1871D94</vt:lpwstr>
  </property>
  <property fmtid="{D5CDD505-2E9C-101B-9397-08002B2CF9AE}" pid="8" name="Order">
    <vt:r8>366300</vt:r8>
  </property>
  <property fmtid="{D5CDD505-2E9C-101B-9397-08002B2CF9AE}" pid="9" name="xd_Signature">
    <vt:bool>false</vt:bool>
  </property>
  <property fmtid="{D5CDD505-2E9C-101B-9397-08002B2CF9AE}" pid="10" name="xd_ProgID">
    <vt:lpwstr/>
  </property>
  <property fmtid="{D5CDD505-2E9C-101B-9397-08002B2CF9AE}" pid="12" name="_SourceUrl">
    <vt:lpwstr/>
  </property>
  <property fmtid="{D5CDD505-2E9C-101B-9397-08002B2CF9AE}" pid="13" name="_SharedFileIndex">
    <vt:lpwstr/>
  </property>
  <property fmtid="{D5CDD505-2E9C-101B-9397-08002B2CF9AE}" pid="14" name="TemplateUrl">
    <vt:lpwstr/>
  </property>
  <property fmtid="{D5CDD505-2E9C-101B-9397-08002B2CF9AE}" pid="15" name="ComplianceAssetId">
    <vt:lpwstr/>
  </property>
</Properties>
</file>