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266" r:id="rId5"/>
    <p:sldId id="387" r:id="rId6"/>
    <p:sldId id="393" r:id="rId7"/>
    <p:sldId id="388" r:id="rId8"/>
    <p:sldId id="394" r:id="rId9"/>
    <p:sldId id="395" r:id="rId10"/>
    <p:sldId id="396" r:id="rId11"/>
    <p:sldId id="398" r:id="rId12"/>
    <p:sldId id="366" r:id="rId13"/>
    <p:sldId id="378" r:id="rId14"/>
    <p:sldId id="310" r:id="rId15"/>
    <p:sldId id="367" r:id="rId16"/>
    <p:sldId id="368" r:id="rId17"/>
    <p:sldId id="369" r:id="rId18"/>
    <p:sldId id="370" r:id="rId19"/>
    <p:sldId id="371" r:id="rId20"/>
    <p:sldId id="400" r:id="rId21"/>
    <p:sldId id="385" r:id="rId22"/>
    <p:sldId id="362" r:id="rId23"/>
    <p:sldId id="372" r:id="rId24"/>
    <p:sldId id="373" r:id="rId25"/>
    <p:sldId id="374" r:id="rId26"/>
    <p:sldId id="375" r:id="rId27"/>
    <p:sldId id="376" r:id="rId28"/>
    <p:sldId id="386" r:id="rId29"/>
    <p:sldId id="379" r:id="rId30"/>
    <p:sldId id="380" r:id="rId31"/>
    <p:sldId id="364" r:id="rId32"/>
    <p:sldId id="365" r:id="rId33"/>
    <p:sldId id="381" r:id="rId34"/>
    <p:sldId id="382" r:id="rId35"/>
    <p:sldId id="383" r:id="rId36"/>
    <p:sldId id="401" r:id="rId37"/>
    <p:sldId id="345" r:id="rId38"/>
    <p:sldId id="34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son, Desiree J" initials="DDJ" lastIdx="3" clrIdx="0">
    <p:extLst>
      <p:ext uri="{19B8F6BF-5375-455C-9EA6-DF929625EA0E}">
        <p15:presenceInfo xmlns:p15="http://schemas.microsoft.com/office/powerpoint/2012/main" userId="S::desiree.dawson@unmc.edu::691f3d03-9693-4318-b8ee-898c6983a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293B6"/>
    <a:srgbClr val="EB9A07"/>
    <a:srgbClr val="9B89A9"/>
    <a:srgbClr val="5879C4"/>
    <a:srgbClr val="BF695D"/>
    <a:srgbClr val="67B5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A1BC15-8BEB-A305-E698-4EAB030DC5BF}" v="1" dt="2022-06-08T02:45:19.270"/>
    <p1510:client id="{ECFE3FFB-39F5-4CAF-BCBE-3D0205E1E127}" v="819" dt="2022-06-08T03:05:23.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0805" autoAdjust="0"/>
  </p:normalViewPr>
  <p:slideViewPr>
    <p:cSldViewPr snapToGrid="0">
      <p:cViewPr varScale="1">
        <p:scale>
          <a:sx n="53" d="100"/>
          <a:sy n="53" d="100"/>
        </p:scale>
        <p:origin x="14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F3A280-5A47-4FD1-BEEF-4BF7220C5C05}"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C1EA2-FA50-4E10-9862-D813E62AA2E6}" type="slidenum">
              <a:rPr lang="en-US" smtClean="0"/>
              <a:t>‹#›</a:t>
            </a:fld>
            <a:endParaRPr lang="en-US"/>
          </a:p>
        </p:txBody>
      </p:sp>
    </p:spTree>
    <p:extLst>
      <p:ext uri="{BB962C8B-B14F-4D97-AF65-F5344CB8AC3E}">
        <p14:creationId xmlns:p14="http://schemas.microsoft.com/office/powerpoint/2010/main" val="3720632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Citations as links throughout</a:t>
            </a:r>
          </a:p>
          <a:p>
            <a:r>
              <a:rPr lang="en-US" dirty="0"/>
              <a:t>Make sure dots are consistent throughout </a:t>
            </a:r>
          </a:p>
        </p:txBody>
      </p:sp>
      <p:sp>
        <p:nvSpPr>
          <p:cNvPr id="4" name="Slide Number Placeholder 3"/>
          <p:cNvSpPr>
            <a:spLocks noGrp="1"/>
          </p:cNvSpPr>
          <p:nvPr>
            <p:ph type="sldNum" sz="quarter" idx="5"/>
          </p:nvPr>
        </p:nvSpPr>
        <p:spPr/>
        <p:txBody>
          <a:bodyPr/>
          <a:lstStyle/>
          <a:p>
            <a:fld id="{9F2C1EA2-FA50-4E10-9862-D813E62AA2E6}" type="slidenum">
              <a:rPr lang="en-US" smtClean="0"/>
              <a:t>1</a:t>
            </a:fld>
            <a:endParaRPr lang="en-US"/>
          </a:p>
        </p:txBody>
      </p:sp>
    </p:spTree>
    <p:extLst>
      <p:ext uri="{BB962C8B-B14F-4D97-AF65-F5344CB8AC3E}">
        <p14:creationId xmlns:p14="http://schemas.microsoft.com/office/powerpoint/2010/main" val="398104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15</a:t>
            </a:fld>
            <a:endParaRPr lang="en-US"/>
          </a:p>
        </p:txBody>
      </p:sp>
    </p:spTree>
    <p:extLst>
      <p:ext uri="{BB962C8B-B14F-4D97-AF65-F5344CB8AC3E}">
        <p14:creationId xmlns:p14="http://schemas.microsoft.com/office/powerpoint/2010/main" val="208800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16</a:t>
            </a:fld>
            <a:endParaRPr lang="en-US"/>
          </a:p>
        </p:txBody>
      </p:sp>
    </p:spTree>
    <p:extLst>
      <p:ext uri="{BB962C8B-B14F-4D97-AF65-F5344CB8AC3E}">
        <p14:creationId xmlns:p14="http://schemas.microsoft.com/office/powerpoint/2010/main" val="737598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18</a:t>
            </a:fld>
            <a:endParaRPr lang="en-US"/>
          </a:p>
        </p:txBody>
      </p:sp>
    </p:spTree>
    <p:extLst>
      <p:ext uri="{BB962C8B-B14F-4D97-AF65-F5344CB8AC3E}">
        <p14:creationId xmlns:p14="http://schemas.microsoft.com/office/powerpoint/2010/main" val="1456270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19</a:t>
            </a:fld>
            <a:endParaRPr lang="en-US"/>
          </a:p>
        </p:txBody>
      </p:sp>
    </p:spTree>
    <p:extLst>
      <p:ext uri="{BB962C8B-B14F-4D97-AF65-F5344CB8AC3E}">
        <p14:creationId xmlns:p14="http://schemas.microsoft.com/office/powerpoint/2010/main" val="355500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20</a:t>
            </a:fld>
            <a:endParaRPr lang="en-US"/>
          </a:p>
        </p:txBody>
      </p:sp>
    </p:spTree>
    <p:extLst>
      <p:ext uri="{BB962C8B-B14F-4D97-AF65-F5344CB8AC3E}">
        <p14:creationId xmlns:p14="http://schemas.microsoft.com/office/powerpoint/2010/main" val="2570240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21</a:t>
            </a:fld>
            <a:endParaRPr lang="en-US"/>
          </a:p>
        </p:txBody>
      </p:sp>
    </p:spTree>
    <p:extLst>
      <p:ext uri="{BB962C8B-B14F-4D97-AF65-F5344CB8AC3E}">
        <p14:creationId xmlns:p14="http://schemas.microsoft.com/office/powerpoint/2010/main" val="77297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22</a:t>
            </a:fld>
            <a:endParaRPr lang="en-US"/>
          </a:p>
        </p:txBody>
      </p:sp>
    </p:spTree>
    <p:extLst>
      <p:ext uri="{BB962C8B-B14F-4D97-AF65-F5344CB8AC3E}">
        <p14:creationId xmlns:p14="http://schemas.microsoft.com/office/powerpoint/2010/main" val="335674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23</a:t>
            </a:fld>
            <a:endParaRPr lang="en-US"/>
          </a:p>
        </p:txBody>
      </p:sp>
    </p:spTree>
    <p:extLst>
      <p:ext uri="{BB962C8B-B14F-4D97-AF65-F5344CB8AC3E}">
        <p14:creationId xmlns:p14="http://schemas.microsoft.com/office/powerpoint/2010/main" val="1791040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24</a:t>
            </a:fld>
            <a:endParaRPr lang="en-US"/>
          </a:p>
        </p:txBody>
      </p:sp>
    </p:spTree>
    <p:extLst>
      <p:ext uri="{BB962C8B-B14F-4D97-AF65-F5344CB8AC3E}">
        <p14:creationId xmlns:p14="http://schemas.microsoft.com/office/powerpoint/2010/main" val="400592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25</a:t>
            </a:fld>
            <a:endParaRPr lang="en-US"/>
          </a:p>
        </p:txBody>
      </p:sp>
    </p:spTree>
    <p:extLst>
      <p:ext uri="{BB962C8B-B14F-4D97-AF65-F5344CB8AC3E}">
        <p14:creationId xmlns:p14="http://schemas.microsoft.com/office/powerpoint/2010/main" val="292052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Training Programs: There are hundreds of university training programs dedicating to teaching the principles, conceptualizations, and application of the science </a:t>
            </a:r>
          </a:p>
          <a:p>
            <a:endParaRPr lang="en-US" dirty="0"/>
          </a:p>
          <a:p>
            <a:r>
              <a:rPr lang="en-US" dirty="0"/>
              <a:t>CPT Codes: It is important to note the distinct codes approved by the American Medical </a:t>
            </a:r>
            <a:r>
              <a:rPr lang="en-US" dirty="0">
                <a:highlight>
                  <a:srgbClr val="FFFF00"/>
                </a:highlight>
              </a:rPr>
              <a:t>Association are Category 1 CPT codes. For a profession to be permitted to bill Category 1 CPT </a:t>
            </a:r>
            <a:r>
              <a:rPr lang="en-US" b="1" dirty="0">
                <a:highlight>
                  <a:srgbClr val="FFFF00"/>
                </a:highlight>
              </a:rPr>
              <a:t>codes, the AMA must deem the </a:t>
            </a:r>
          </a:p>
          <a:p>
            <a:endParaRPr lang="en-US" b="1" dirty="0">
              <a:highlight>
                <a:srgbClr val="FFFF00"/>
              </a:highlight>
            </a:endParaRPr>
          </a:p>
          <a:p>
            <a:r>
              <a:rPr lang="en-US" b="0" dirty="0">
                <a:highlight>
                  <a:srgbClr val="FFFF00"/>
                </a:highlight>
              </a:rPr>
              <a:t>The NPI Database is operated by the Centers for Medicare and Medicaid Services and issues a service provider number to healthcare providers for billing information. The NPI database distinguishes Behavior Analyst as a distinct healthcare provider category separate from other professions.   </a:t>
            </a:r>
          </a:p>
          <a:p>
            <a:endParaRPr lang="en-US" b="0" dirty="0">
              <a:highlight>
                <a:srgbClr val="FFFF00"/>
              </a:highlight>
            </a:endParaRPr>
          </a:p>
          <a:p>
            <a:r>
              <a:rPr lang="en-US" b="0" dirty="0">
                <a:highlight>
                  <a:srgbClr val="FFFF00"/>
                </a:highlight>
              </a:rPr>
              <a:t>Scope of Practice influenced by the job task analysis. The task analysis identifies necessary areas of competency that must be demonstrated before being permitted to take the national certification exam and enter the professional workforce. There is nearly no overlap in the task list for behavior analysts with other professions. A representative for the Nebraska Hospital Association whom has reviewed our proposed scope of practice and application information agrees with the minimal overlap in scopes with other professions employed by Nebraska Hospitals, including mental health and psychology. We also have a colleague whom is an LIMHP with experience in both mental health and behavior analytic professions willing to attest to the differences in practice between the two professions. </a:t>
            </a:r>
          </a:p>
        </p:txBody>
      </p:sp>
      <p:sp>
        <p:nvSpPr>
          <p:cNvPr id="4" name="Slide Number Placeholder 3"/>
          <p:cNvSpPr>
            <a:spLocks noGrp="1"/>
          </p:cNvSpPr>
          <p:nvPr>
            <p:ph type="sldNum" sz="quarter" idx="5"/>
          </p:nvPr>
        </p:nvSpPr>
        <p:spPr/>
        <p:txBody>
          <a:bodyPr/>
          <a:lstStyle/>
          <a:p>
            <a:fld id="{9F2C1EA2-FA50-4E10-9862-D813E62AA2E6}" type="slidenum">
              <a:rPr lang="en-US" smtClean="0"/>
              <a:t>2</a:t>
            </a:fld>
            <a:endParaRPr lang="en-US"/>
          </a:p>
        </p:txBody>
      </p:sp>
    </p:spTree>
    <p:extLst>
      <p:ext uri="{BB962C8B-B14F-4D97-AF65-F5344CB8AC3E}">
        <p14:creationId xmlns:p14="http://schemas.microsoft.com/office/powerpoint/2010/main" val="143243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details of therapy are individualized and nuanced that it requires a professional skilled with the profession to identify appropriate practice. </a:t>
            </a:r>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29</a:t>
            </a:fld>
            <a:endParaRPr lang="en-US"/>
          </a:p>
        </p:txBody>
      </p:sp>
    </p:spTree>
    <p:extLst>
      <p:ext uri="{BB962C8B-B14F-4D97-AF65-F5344CB8AC3E}">
        <p14:creationId xmlns:p14="http://schemas.microsoft.com/office/powerpoint/2010/main" val="1719461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present Kentucky's financial information because this state has one of the longest stand-alone licensing boards and serves as a prediction that a stand-alone board in Nebraska would generate revenue exclusively through licensees paying their fees</a:t>
            </a:r>
          </a:p>
        </p:txBody>
      </p:sp>
      <p:sp>
        <p:nvSpPr>
          <p:cNvPr id="4" name="Slide Number Placeholder 3"/>
          <p:cNvSpPr>
            <a:spLocks noGrp="1"/>
          </p:cNvSpPr>
          <p:nvPr>
            <p:ph type="sldNum" sz="quarter" idx="5"/>
          </p:nvPr>
        </p:nvSpPr>
        <p:spPr/>
        <p:txBody>
          <a:bodyPr/>
          <a:lstStyle/>
          <a:p>
            <a:fld id="{9F2C1EA2-FA50-4E10-9862-D813E62AA2E6}" type="slidenum">
              <a:rPr lang="en-US" smtClean="0"/>
              <a:t>30</a:t>
            </a:fld>
            <a:endParaRPr lang="en-US"/>
          </a:p>
        </p:txBody>
      </p:sp>
    </p:spTree>
    <p:extLst>
      <p:ext uri="{BB962C8B-B14F-4D97-AF65-F5344CB8AC3E}">
        <p14:creationId xmlns:p14="http://schemas.microsoft.com/office/powerpoint/2010/main" val="1147203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people with autism and related disorders, intellectual disabilities, traumatic brain injuries, and other conditions exhibit behaviors that directly jeopardize their health and safety, such as self-injury, elopement, pica (ingesting inedible items), feeding problems, and aggression. Such behaviors often result in costly and largely ineffective use of psychotropic medications, emergency room services, psychiatric hospitalizations, and residential services as well as tremendous emotional and financial burdens for families (e.g., Houghton, Ong, &amp; </a:t>
            </a:r>
            <a:r>
              <a:rPr lang="en-US" dirty="0" err="1"/>
              <a:t>Bolognai</a:t>
            </a:r>
            <a:r>
              <a:rPr lang="en-US" dirty="0"/>
              <a:t>, 2017; Mandell, 2008; Montes &amp; </a:t>
            </a:r>
            <a:r>
              <a:rPr lang="en-US" dirty="0" err="1"/>
              <a:t>Halterman</a:t>
            </a:r>
            <a:r>
              <a:rPr lang="en-US" dirty="0"/>
              <a:t>, 2008; </a:t>
            </a:r>
            <a:r>
              <a:rPr lang="en-US" dirty="0" err="1"/>
              <a:t>Tsakanikos</a:t>
            </a:r>
            <a:r>
              <a:rPr lang="en-US" dirty="0"/>
              <a:t>, Costello, Holt, </a:t>
            </a:r>
            <a:r>
              <a:rPr lang="en-US" dirty="0" err="1"/>
              <a:t>Sturmey</a:t>
            </a:r>
            <a:r>
              <a:rPr lang="en-US" dirty="0"/>
              <a:t>, &amp; </a:t>
            </a:r>
            <a:r>
              <a:rPr lang="en-US" dirty="0" err="1"/>
              <a:t>Bouras</a:t>
            </a:r>
            <a:r>
              <a:rPr lang="en-US" dirty="0"/>
              <a:t>,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Substantial research shows that competently designed and delivered ABA interventions are effective for reducing problem behaviors (e.g., Campbell, 2003; Hagopian, </a:t>
            </a:r>
            <a:r>
              <a:rPr lang="en-US" dirty="0" err="1"/>
              <a:t>Rooker</a:t>
            </a:r>
            <a:r>
              <a:rPr lang="en-US" dirty="0"/>
              <a:t>, &amp; </a:t>
            </a:r>
            <a:r>
              <a:rPr lang="en-US" dirty="0" err="1"/>
              <a:t>Rolider</a:t>
            </a:r>
            <a:r>
              <a:rPr lang="en-US" dirty="0"/>
              <a:t>, 2011; </a:t>
            </a:r>
            <a:r>
              <a:rPr lang="en-US" dirty="0" err="1"/>
              <a:t>Hassiotis</a:t>
            </a:r>
            <a:r>
              <a:rPr lang="en-US" dirty="0"/>
              <a:t>, </a:t>
            </a:r>
            <a:r>
              <a:rPr lang="en-US" dirty="0" err="1"/>
              <a:t>Canagasabey</a:t>
            </a:r>
            <a:r>
              <a:rPr lang="en-US" dirty="0"/>
              <a:t>, </a:t>
            </a:r>
            <a:r>
              <a:rPr lang="en-US" dirty="0" err="1"/>
              <a:t>Robotham</a:t>
            </a:r>
            <a:r>
              <a:rPr lang="en-US" dirty="0"/>
              <a:t>, Marston, &amp; Romeo, 2010; </a:t>
            </a:r>
            <a:r>
              <a:rPr lang="en-US" dirty="0" err="1"/>
              <a:t>Heyvaert</a:t>
            </a:r>
            <a:r>
              <a:rPr lang="en-US" dirty="0"/>
              <a:t>, </a:t>
            </a:r>
            <a:r>
              <a:rPr lang="en-US" dirty="0" err="1"/>
              <a:t>Maes</a:t>
            </a:r>
            <a:r>
              <a:rPr lang="en-US" dirty="0"/>
              <a:t>, Van den </a:t>
            </a:r>
            <a:r>
              <a:rPr lang="en-US" dirty="0" err="1"/>
              <a:t>Noortgate</a:t>
            </a:r>
            <a:r>
              <a:rPr lang="en-US" dirty="0"/>
              <a:t>, </a:t>
            </a:r>
            <a:r>
              <a:rPr lang="en-US" dirty="0" err="1"/>
              <a:t>Kuppens</a:t>
            </a:r>
            <a:r>
              <a:rPr lang="en-US" dirty="0"/>
              <a:t>, &amp; </a:t>
            </a:r>
            <a:r>
              <a:rPr lang="en-US" dirty="0" err="1"/>
              <a:t>Onghena</a:t>
            </a:r>
            <a:r>
              <a:rPr lang="en-US" dirty="0"/>
              <a:t>, 2012; Lang et al., 2009; Ontario Association for </a:t>
            </a:r>
            <a:r>
              <a:rPr lang="en-US" dirty="0" err="1"/>
              <a:t>Behaviour</a:t>
            </a:r>
            <a:r>
              <a:rPr lang="en-US" dirty="0"/>
              <a:t> Analysis,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Conversely, research has shown that interventionists who lack sufficient training in ABA can actually increase the occurrence of such behaviors in people with autism and other disorders (e.g., </a:t>
            </a:r>
            <a:r>
              <a:rPr lang="en-US" dirty="0" err="1"/>
              <a:t>Lovaas</a:t>
            </a:r>
            <a:r>
              <a:rPr lang="en-US" dirty="0"/>
              <a:t>, Freitag, Gold, &amp; </a:t>
            </a:r>
            <a:r>
              <a:rPr lang="en-US" dirty="0" err="1"/>
              <a:t>Kassorla</a:t>
            </a:r>
            <a:r>
              <a:rPr lang="en-US" dirty="0"/>
              <a:t>, 1965; </a:t>
            </a:r>
            <a:r>
              <a:rPr lang="en-US" dirty="0" err="1"/>
              <a:t>Lovaas</a:t>
            </a:r>
            <a:r>
              <a:rPr lang="en-US" dirty="0"/>
              <a:t> &amp; Simmons, 1969; Mason &amp; Iwata, 1990; also see Hanley, Iwata, &amp; McCord, 2003).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32</a:t>
            </a:fld>
            <a:endParaRPr lang="en-US"/>
          </a:p>
        </p:txBody>
      </p:sp>
    </p:spTree>
    <p:extLst>
      <p:ext uri="{BB962C8B-B14F-4D97-AF65-F5344CB8AC3E}">
        <p14:creationId xmlns:p14="http://schemas.microsoft.com/office/powerpoint/2010/main" val="390278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Abundant research also shows that early, intensive ABA treatment can produce moderate to large improvements in the overall functioning of many young children with autism when that treatment is designed and supervised by qualified professional behavior analysts (e.g., see </a:t>
            </a:r>
            <a:r>
              <a:rPr lang="en-US" dirty="0" err="1"/>
              <a:t>Eldevik</a:t>
            </a:r>
            <a:r>
              <a:rPr lang="en-US" dirty="0"/>
              <a:t> et al., 2009, 2010; Green, 2011; </a:t>
            </a:r>
            <a:r>
              <a:rPr lang="en-US" dirty="0" err="1"/>
              <a:t>Klintwall</a:t>
            </a:r>
            <a:r>
              <a:rPr lang="en-US" dirty="0"/>
              <a:t>, </a:t>
            </a:r>
            <a:r>
              <a:rPr lang="en-US" dirty="0" err="1"/>
              <a:t>Eldevik</a:t>
            </a:r>
            <a:r>
              <a:rPr lang="en-US" dirty="0"/>
              <a:t>, &amp; </a:t>
            </a:r>
            <a:r>
              <a:rPr lang="en-US" dirty="0" err="1"/>
              <a:t>Eikeseth</a:t>
            </a:r>
            <a:r>
              <a:rPr lang="en-US" dirty="0"/>
              <a:t>, 2015; </a:t>
            </a:r>
            <a:r>
              <a:rPr lang="en-US" dirty="0" err="1"/>
              <a:t>Virues</a:t>
            </a:r>
            <a:r>
              <a:rPr lang="en-US" dirty="0"/>
              <a:t>-Ortega, Rodriguez, &amp; Yu,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resulting decreased need for specialized services yields large cost savings for the systems that are responsible for education, healthcare, and other services for people with autism (Chasson, Harris, &amp; Neely, 2007; Jacobson, </a:t>
            </a:r>
            <a:r>
              <a:rPr lang="en-US" dirty="0" err="1"/>
              <a:t>Mulick</a:t>
            </a:r>
            <a:r>
              <a:rPr lang="en-US" dirty="0"/>
              <a:t>, &amp; Green, 1998; Motiwala, Gupta, &amp; Lilly,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studies have shown that early “behavioral” intervention overseen by individuals who made unsupported claims to be qualified as ABA “consultants” produced no improvements in young children with autism (Bibby et al., 2002; </a:t>
            </a:r>
            <a:r>
              <a:rPr lang="en-US" dirty="0" err="1"/>
              <a:t>Mudford</a:t>
            </a:r>
            <a:r>
              <a:rPr lang="en-US" dirty="0"/>
              <a:t> et al., 2001).  Thus, the fees paid to those consultants as well as the very precious time of the children they served were lost. </a:t>
            </a:r>
            <a:r>
              <a:rPr lang="en-US" u="sng" dirty="0"/>
              <a:t>The trajectory of these children’s lives were forever altered because they received bad services from unqualified people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Enacting licensing laws for behavior analysts would address and remedy the harmful threats to the consumers in Nebraska better than other alternatives such as relying on national certification alone and state level registration or certification.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33</a:t>
            </a:fld>
            <a:endParaRPr lang="en-US"/>
          </a:p>
        </p:txBody>
      </p:sp>
    </p:spTree>
    <p:extLst>
      <p:ext uri="{BB962C8B-B14F-4D97-AF65-F5344CB8AC3E}">
        <p14:creationId xmlns:p14="http://schemas.microsoft.com/office/powerpoint/2010/main" val="195545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The seven dimensions of applied behavior analysis, published in the Journal of Applied Behavior Analysis in 1968 by Baer, Wolf, and </a:t>
            </a:r>
            <a:r>
              <a:rPr lang="en-US" b="0" dirty="0" err="1">
                <a:highlight>
                  <a:srgbClr val="FFFF00"/>
                </a:highlight>
              </a:rPr>
              <a:t>Risley</a:t>
            </a:r>
            <a:r>
              <a:rPr lang="en-US" b="0" dirty="0">
                <a:highlight>
                  <a:srgbClr val="FFFF00"/>
                </a:highlight>
              </a:rPr>
              <a:t>, outline the unique dimensions that practicing behavior analysts need to incorporate into all individualized, evidence-based practice. </a:t>
            </a:r>
          </a:p>
          <a:p>
            <a:endParaRPr lang="en-US" b="0" dirty="0">
              <a:highlight>
                <a:srgbClr val="FFFF00"/>
              </a:highlight>
            </a:endParaRPr>
          </a:p>
          <a:p>
            <a:r>
              <a:rPr lang="en-US" b="0" dirty="0">
                <a:highlight>
                  <a:srgbClr val="FFFF00"/>
                </a:highlight>
              </a:rPr>
              <a:t>These dimensions include</a:t>
            </a:r>
          </a:p>
          <a:p>
            <a:pPr marL="171450" indent="-171450">
              <a:buFont typeface="Arial" panose="020B0604020202020204" pitchFamily="34" charset="0"/>
              <a:buChar char="•"/>
            </a:pPr>
            <a:r>
              <a:rPr lang="en-US" b="0" dirty="0">
                <a:highlight>
                  <a:srgbClr val="FFFF00"/>
                </a:highlight>
              </a:rPr>
              <a:t>Applied: </a:t>
            </a:r>
            <a:r>
              <a:rPr lang="en-US" sz="1800" dirty="0">
                <a:effectLst/>
                <a:latin typeface="Times New Roman" panose="02020603050405020304" pitchFamily="18" charset="0"/>
                <a:ea typeface="Times New Roman" panose="02020603050405020304" pitchFamily="18" charset="0"/>
              </a:rPr>
              <a:t>addresses behaviors that are important to the client and others in their life</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Behavioral: Focuses on the client behaviors in need of improvement and directly measures those behaviors</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Analytical: scientific evaluation of the effectiveness of the interventions. Ensures there is consistently a change in the behavior of interest when the intervention is in place compared to when it is not. </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Technological: The procedures are described in enough detail that it can reasonably be replicated </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Conceptually Systematic: Interventions are grounded in the conceptualization that behavior is a function of environmental events</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Effective: improvements in target behaviors are to a practical degree</a:t>
            </a:r>
          </a:p>
          <a:p>
            <a:pPr marL="171450" indent="-171450">
              <a:buFont typeface="Arial" panose="020B0604020202020204" pitchFamily="34" charset="0"/>
              <a:buChar char="•"/>
            </a:pPr>
            <a:r>
              <a:rPr lang="en-US" sz="1800" b="0" dirty="0">
                <a:effectLst/>
                <a:highlight>
                  <a:srgbClr val="FFFF00"/>
                </a:highlight>
                <a:latin typeface="Times New Roman" panose="02020603050405020304" pitchFamily="18" charset="0"/>
              </a:rPr>
              <a:t>Generalized: changes in behavior last over time, in situations other than the initial intervention setting and/or spread to other behaviors not directly treated </a:t>
            </a:r>
          </a:p>
          <a:p>
            <a:pPr marL="171450" indent="-171450">
              <a:buFont typeface="Arial" panose="020B0604020202020204" pitchFamily="34" charset="0"/>
              <a:buChar char="•"/>
            </a:pPr>
            <a:endParaRPr lang="en-US" sz="1800" b="0" dirty="0">
              <a:effectLst/>
              <a:highlight>
                <a:srgbClr val="FFFF00"/>
              </a:highlight>
              <a:latin typeface="Times New Roman" panose="02020603050405020304" pitchFamily="18" charset="0"/>
            </a:endParaRPr>
          </a:p>
          <a:p>
            <a:pPr marL="0" indent="0">
              <a:buFont typeface="Arial" panose="020B0604020202020204" pitchFamily="34" charset="0"/>
              <a:buNone/>
            </a:pPr>
            <a:r>
              <a:rPr lang="en-US" sz="1800" b="0" dirty="0">
                <a:effectLst/>
                <a:highlight>
                  <a:srgbClr val="FFFF00"/>
                </a:highlight>
                <a:latin typeface="Times New Roman" panose="02020603050405020304" pitchFamily="18" charset="0"/>
              </a:rPr>
              <a:t>These dimensions and their application are a center point in the education and training of behavior analysts. </a:t>
            </a:r>
            <a:endParaRPr lang="en-US" b="0" dirty="0">
              <a:highlight>
                <a:srgbClr val="FFFF00"/>
              </a:highlight>
            </a:endParaRPr>
          </a:p>
        </p:txBody>
      </p:sp>
      <p:sp>
        <p:nvSpPr>
          <p:cNvPr id="4" name="Slide Number Placeholder 3"/>
          <p:cNvSpPr>
            <a:spLocks noGrp="1"/>
          </p:cNvSpPr>
          <p:nvPr>
            <p:ph type="sldNum" sz="quarter" idx="5"/>
          </p:nvPr>
        </p:nvSpPr>
        <p:spPr/>
        <p:txBody>
          <a:bodyPr/>
          <a:lstStyle/>
          <a:p>
            <a:fld id="{9F2C1EA2-FA50-4E10-9862-D813E62AA2E6}" type="slidenum">
              <a:rPr lang="en-US" smtClean="0"/>
              <a:t>3</a:t>
            </a:fld>
            <a:endParaRPr lang="en-US"/>
          </a:p>
        </p:txBody>
      </p:sp>
    </p:spTree>
    <p:extLst>
      <p:ext uri="{BB962C8B-B14F-4D97-AF65-F5344CB8AC3E}">
        <p14:creationId xmlns:p14="http://schemas.microsoft.com/office/powerpoint/2010/main" val="27140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requirements to become a BCBA are becoming more strict, indicating that a standardized method of training from institutions deemed to provide competent education and training are warranted </a:t>
            </a:r>
          </a:p>
          <a:p>
            <a:endParaRPr lang="en-US" dirty="0"/>
          </a:p>
          <a:p>
            <a:r>
              <a:rPr lang="en-US" dirty="0"/>
              <a:t>Even those with higher education will not be permitted to become a BCBA unless they complete a full Master’s degree from an ABAI accredited or recognized program plus fieldwork. Education in another related discipline with supervised fieldwork will no longer be sufficient. </a:t>
            </a:r>
          </a:p>
        </p:txBody>
      </p:sp>
      <p:sp>
        <p:nvSpPr>
          <p:cNvPr id="4" name="Slide Number Placeholder 3"/>
          <p:cNvSpPr>
            <a:spLocks noGrp="1"/>
          </p:cNvSpPr>
          <p:nvPr>
            <p:ph type="sldNum" sz="quarter" idx="5"/>
          </p:nvPr>
        </p:nvSpPr>
        <p:spPr/>
        <p:txBody>
          <a:bodyPr/>
          <a:lstStyle/>
          <a:p>
            <a:fld id="{9F2C1EA2-FA50-4E10-9862-D813E62AA2E6}" type="slidenum">
              <a:rPr lang="en-US" smtClean="0"/>
              <a:t>8</a:t>
            </a:fld>
            <a:endParaRPr lang="en-US"/>
          </a:p>
        </p:txBody>
      </p:sp>
    </p:spTree>
    <p:extLst>
      <p:ext uri="{BB962C8B-B14F-4D97-AF65-F5344CB8AC3E}">
        <p14:creationId xmlns:p14="http://schemas.microsoft.com/office/powerpoint/2010/main" val="79566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10</a:t>
            </a:fld>
            <a:endParaRPr lang="en-US"/>
          </a:p>
        </p:txBody>
      </p:sp>
    </p:spTree>
    <p:extLst>
      <p:ext uri="{BB962C8B-B14F-4D97-AF65-F5344CB8AC3E}">
        <p14:creationId xmlns:p14="http://schemas.microsoft.com/office/powerpoint/2010/main" val="1254623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11</a:t>
            </a:fld>
            <a:endParaRPr lang="en-US"/>
          </a:p>
        </p:txBody>
      </p:sp>
    </p:spTree>
    <p:extLst>
      <p:ext uri="{BB962C8B-B14F-4D97-AF65-F5344CB8AC3E}">
        <p14:creationId xmlns:p14="http://schemas.microsoft.com/office/powerpoint/2010/main" val="240180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12</a:t>
            </a:fld>
            <a:endParaRPr lang="en-US"/>
          </a:p>
        </p:txBody>
      </p:sp>
    </p:spTree>
    <p:extLst>
      <p:ext uri="{BB962C8B-B14F-4D97-AF65-F5344CB8AC3E}">
        <p14:creationId xmlns:p14="http://schemas.microsoft.com/office/powerpoint/2010/main" val="4085718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13</a:t>
            </a:fld>
            <a:endParaRPr lang="en-US"/>
          </a:p>
        </p:txBody>
      </p:sp>
    </p:spTree>
    <p:extLst>
      <p:ext uri="{BB962C8B-B14F-4D97-AF65-F5344CB8AC3E}">
        <p14:creationId xmlns:p14="http://schemas.microsoft.com/office/powerpoint/2010/main" val="303353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2C1EA2-FA50-4E10-9862-D813E62AA2E6}" type="slidenum">
              <a:rPr lang="en-US" smtClean="0"/>
              <a:t>14</a:t>
            </a:fld>
            <a:endParaRPr lang="en-US"/>
          </a:p>
        </p:txBody>
      </p:sp>
    </p:spTree>
    <p:extLst>
      <p:ext uri="{BB962C8B-B14F-4D97-AF65-F5344CB8AC3E}">
        <p14:creationId xmlns:p14="http://schemas.microsoft.com/office/powerpoint/2010/main" val="404379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368387"/>
            <a:ext cx="5083781" cy="3765501"/>
          </a:xfrm>
        </p:spPr>
        <p:txBody>
          <a:bodyPr>
            <a:noAutofit/>
          </a:bodyPr>
          <a:lstStyle/>
          <a:p>
            <a:r>
              <a:rPr lang="en-US" sz="5400" dirty="0"/>
              <a:t>Criteria and Standards for a New Credential – Behavior Analysts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565911"/>
            <a:ext cx="4829101" cy="1238616"/>
          </a:xfrm>
        </p:spPr>
        <p:txBody>
          <a:bodyPr>
            <a:normAutofit/>
          </a:bodyPr>
          <a:lstStyle/>
          <a:p>
            <a:r>
              <a:rPr lang="en-US" dirty="0"/>
              <a:t>Presented by Desiree J. Dawson, M.A., BCBA</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a:xfrm>
            <a:off x="1097280" y="758952"/>
            <a:ext cx="10058400" cy="3225266"/>
          </a:xfrm>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type="body" idx="1"/>
          </p:nvPr>
        </p:nvSpPr>
        <p:spPr>
          <a:xfrm>
            <a:off x="1097280" y="4663440"/>
            <a:ext cx="10058400" cy="1383631"/>
          </a:xfrm>
        </p:spPr>
        <p:txBody>
          <a:bodyPr vert="horz" lIns="0" tIns="45720" rIns="0" bIns="45720" rtlCol="0" anchor="t">
            <a:normAutofit fontScale="92500" lnSpcReduction="10000"/>
          </a:bodyPr>
          <a:lstStyle/>
          <a:p>
            <a:pPr>
              <a:buFont typeface="Wingdings" panose="05000000000000000000" pitchFamily="2" charset="2"/>
              <a:buChar char="§"/>
            </a:pPr>
            <a:r>
              <a:rPr lang="en-US" sz="2800" dirty="0">
                <a:ea typeface="+mn-lt"/>
                <a:cs typeface="+mn-lt"/>
              </a:rPr>
              <a:t>172 NAC.4.003.01. - Unregulated practice can clearly harm or endanger the health, safety, or welfare of the public.</a:t>
            </a:r>
            <a:endParaRPr lang="en-US" sz="2800" dirty="0"/>
          </a:p>
          <a:p>
            <a:pPr marL="566420" lvl="2">
              <a:buFont typeface="Wingdings" panose="05000000000000000000" pitchFamily="2" charset="2"/>
              <a:buChar char="§"/>
            </a:pPr>
            <a:endParaRPr lang="en-US" dirty="0"/>
          </a:p>
          <a:p>
            <a:pPr marL="566420" lvl="2">
              <a:buFont typeface="Wingdings" panose="05000000000000000000" pitchFamily="2" charset="2"/>
              <a:buChar char="§"/>
            </a:pPr>
            <a:endParaRPr lang="en-US" dirty="0"/>
          </a:p>
        </p:txBody>
      </p:sp>
    </p:spTree>
    <p:extLst>
      <p:ext uri="{BB962C8B-B14F-4D97-AF65-F5344CB8AC3E}">
        <p14:creationId xmlns:p14="http://schemas.microsoft.com/office/powerpoint/2010/main" val="86944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a:xfrm>
            <a:off x="1097280" y="1934883"/>
            <a:ext cx="10058400" cy="3760891"/>
          </a:xfrm>
        </p:spPr>
        <p:txBody>
          <a:bodyPr>
            <a:normAutofit lnSpcReduction="10000"/>
          </a:bodyPr>
          <a:lstStyle/>
          <a:p>
            <a:pPr>
              <a:buFont typeface="Wingdings" panose="05000000000000000000" pitchFamily="2" charset="2"/>
              <a:buChar char="§"/>
            </a:pPr>
            <a:r>
              <a:rPr lang="en-US" dirty="0"/>
              <a:t>This profession systematically changes environmental variables to impact other’s behavior. That is powerful and dangerous if abused. </a:t>
            </a:r>
          </a:p>
          <a:p>
            <a:pPr lvl="1">
              <a:buFont typeface="Wingdings" panose="05000000000000000000" pitchFamily="2" charset="2"/>
              <a:buChar char="§"/>
            </a:pPr>
            <a:r>
              <a:rPr lang="en-US" dirty="0"/>
              <a:t>Many BCBAs work with vulnerable populations</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r>
              <a:rPr lang="en-US" dirty="0"/>
              <a:t>Among Others (IDD, Corrections and Delinquency, etc. )</a:t>
            </a:r>
          </a:p>
          <a:p>
            <a:pPr lvl="2">
              <a:buFont typeface="Wingdings" panose="05000000000000000000" pitchFamily="2" charset="2"/>
              <a:buChar char="§"/>
            </a:pPr>
            <a:endParaRPr lang="en-US" dirty="0"/>
          </a:p>
          <a:p>
            <a:pPr lvl="2">
              <a:buFont typeface="Wingdings" panose="05000000000000000000" pitchFamily="2" charset="2"/>
              <a:buChar char="§"/>
            </a:pPr>
            <a:endParaRPr lang="en-US" dirty="0"/>
          </a:p>
        </p:txBody>
      </p:sp>
      <p:sp>
        <p:nvSpPr>
          <p:cNvPr id="3" name="TextBox 2">
            <a:extLst>
              <a:ext uri="{FF2B5EF4-FFF2-40B4-BE49-F238E27FC236}">
                <a16:creationId xmlns:a16="http://schemas.microsoft.com/office/drawing/2014/main" id="{CC01E95F-637C-4873-974B-AA9DA78115E9}"/>
              </a:ext>
            </a:extLst>
          </p:cNvPr>
          <p:cNvSpPr txBox="1"/>
          <p:nvPr/>
        </p:nvSpPr>
        <p:spPr>
          <a:xfrm>
            <a:off x="478118" y="6063326"/>
            <a:ext cx="3139001" cy="276999"/>
          </a:xfrm>
          <a:prstGeom prst="rect">
            <a:avLst/>
          </a:prstGeom>
          <a:noFill/>
        </p:spPr>
        <p:txBody>
          <a:bodyPr wrap="none" rtlCol="0">
            <a:spAutoFit/>
          </a:bodyPr>
          <a:lstStyle/>
          <a:p>
            <a:r>
              <a:rPr lang="en-US" sz="1200" dirty="0"/>
              <a:t>https://www.bacb.com/about-behavior-analysis/</a:t>
            </a:r>
          </a:p>
        </p:txBody>
      </p:sp>
      <p:sp>
        <p:nvSpPr>
          <p:cNvPr id="5" name="TextBox 4">
            <a:extLst>
              <a:ext uri="{FF2B5EF4-FFF2-40B4-BE49-F238E27FC236}">
                <a16:creationId xmlns:a16="http://schemas.microsoft.com/office/drawing/2014/main" id="{82475843-D1EB-4224-A85B-27CF73F2C4AC}"/>
              </a:ext>
            </a:extLst>
          </p:cNvPr>
          <p:cNvSpPr txBox="1"/>
          <p:nvPr/>
        </p:nvSpPr>
        <p:spPr>
          <a:xfrm>
            <a:off x="8025143" y="285974"/>
            <a:ext cx="3951723" cy="369332"/>
          </a:xfrm>
          <a:prstGeom prst="rect">
            <a:avLst/>
          </a:prstGeom>
          <a:noFill/>
        </p:spPr>
        <p:txBody>
          <a:bodyPr wrap="none" rtlCol="0">
            <a:spAutoFit/>
          </a:bodyPr>
          <a:lstStyle/>
          <a:p>
            <a:r>
              <a:rPr lang="en-US" dirty="0"/>
              <a:t>P. 7 of Supplemental Information Sheet </a:t>
            </a:r>
          </a:p>
        </p:txBody>
      </p:sp>
      <p:pic>
        <p:nvPicPr>
          <p:cNvPr id="6" name="Picture 5">
            <a:extLst>
              <a:ext uri="{FF2B5EF4-FFF2-40B4-BE49-F238E27FC236}">
                <a16:creationId xmlns:a16="http://schemas.microsoft.com/office/drawing/2014/main" id="{CECCEE3A-C89F-466C-B4D0-0A75C22BCECF}"/>
              </a:ext>
            </a:extLst>
          </p:cNvPr>
          <p:cNvPicPr/>
          <p:nvPr/>
        </p:nvPicPr>
        <p:blipFill rotWithShape="1">
          <a:blip r:embed="rId3"/>
          <a:srcRect t="9615"/>
          <a:stretch/>
        </p:blipFill>
        <p:spPr>
          <a:xfrm>
            <a:off x="2614930" y="2982259"/>
            <a:ext cx="7023100" cy="2310690"/>
          </a:xfrm>
          <a:prstGeom prst="rect">
            <a:avLst/>
          </a:prstGeom>
        </p:spPr>
      </p:pic>
    </p:spTree>
    <p:extLst>
      <p:ext uri="{BB962C8B-B14F-4D97-AF65-F5344CB8AC3E}">
        <p14:creationId xmlns:p14="http://schemas.microsoft.com/office/powerpoint/2010/main" val="275195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dirty="0"/>
              <a:t>Parent was left feeling like finding a provider was a daunting task</a:t>
            </a:r>
          </a:p>
          <a:p>
            <a:pPr>
              <a:buFont typeface="Wingdings" panose="05000000000000000000" pitchFamily="2" charset="2"/>
              <a:buChar char="§"/>
            </a:pPr>
            <a:r>
              <a:rPr lang="en-US" dirty="0"/>
              <a:t>Terrible experience with a provider</a:t>
            </a:r>
          </a:p>
          <a:p>
            <a:pPr lvl="1">
              <a:buFont typeface="Wingdings" panose="05000000000000000000" pitchFamily="2" charset="2"/>
              <a:buChar char="§"/>
            </a:pPr>
            <a:r>
              <a:rPr lang="en-US" dirty="0"/>
              <a:t>Child’s challenging behavior got worse</a:t>
            </a:r>
          </a:p>
          <a:p>
            <a:pPr lvl="1">
              <a:buFont typeface="Wingdings" panose="05000000000000000000" pitchFamily="2" charset="2"/>
              <a:buChar char="§"/>
            </a:pPr>
            <a:r>
              <a:rPr lang="en-US" dirty="0"/>
              <a:t>No gains in new skills</a:t>
            </a:r>
          </a:p>
          <a:p>
            <a:pPr lvl="1">
              <a:buFont typeface="Wingdings" panose="05000000000000000000" pitchFamily="2" charset="2"/>
              <a:buChar char="§"/>
            </a:pPr>
            <a:r>
              <a:rPr lang="en-US" dirty="0"/>
              <a:t>1 time contact with the provider</a:t>
            </a:r>
          </a:p>
          <a:p>
            <a:pPr lvl="1">
              <a:buFont typeface="Wingdings" panose="05000000000000000000" pitchFamily="2" charset="2"/>
              <a:buChar char="§"/>
            </a:pPr>
            <a:r>
              <a:rPr lang="en-US" dirty="0"/>
              <a:t>No physical address for this service provider </a:t>
            </a:r>
          </a:p>
          <a:p>
            <a:pPr>
              <a:buFont typeface="Wingdings" panose="05000000000000000000" pitchFamily="2" charset="2"/>
              <a:buChar char="§"/>
            </a:pPr>
            <a:r>
              <a:rPr lang="en-US" dirty="0"/>
              <a:t>Parent was unaware of where to direct complaints or have the provider investigated for ethical practice</a:t>
            </a:r>
          </a:p>
          <a:p>
            <a:pPr>
              <a:buFont typeface="Wingdings" panose="05000000000000000000" pitchFamily="2" charset="2"/>
              <a:buChar char="§"/>
            </a:pPr>
            <a:r>
              <a:rPr lang="en-US" dirty="0"/>
              <a:t>Sought another provider and contacted quality services</a:t>
            </a:r>
          </a:p>
          <a:p>
            <a:pPr lvl="1">
              <a:buFont typeface="Wingdings" panose="05000000000000000000" pitchFamily="2" charset="2"/>
              <a:buChar char="§"/>
            </a:pPr>
            <a:r>
              <a:rPr lang="en-US" dirty="0"/>
              <a:t>Child made meaningful gains in skills </a:t>
            </a:r>
          </a:p>
          <a:p>
            <a:pPr lvl="1">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3886F288-4D40-4BC6-8F4D-60F730BD2890}"/>
              </a:ext>
            </a:extLst>
          </p:cNvPr>
          <p:cNvSpPr txBox="1"/>
          <p:nvPr/>
        </p:nvSpPr>
        <p:spPr>
          <a:xfrm>
            <a:off x="7762179" y="286603"/>
            <a:ext cx="4283288" cy="369332"/>
          </a:xfrm>
          <a:prstGeom prst="rect">
            <a:avLst/>
          </a:prstGeom>
          <a:noFill/>
        </p:spPr>
        <p:txBody>
          <a:bodyPr wrap="none" rtlCol="0">
            <a:spAutoFit/>
          </a:bodyPr>
          <a:lstStyle/>
          <a:p>
            <a:r>
              <a:rPr lang="en-US" dirty="0"/>
              <a:t>Pp 8-9 of Supplemental Information Sheet </a:t>
            </a:r>
          </a:p>
        </p:txBody>
      </p:sp>
    </p:spTree>
    <p:extLst>
      <p:ext uri="{BB962C8B-B14F-4D97-AF65-F5344CB8AC3E}">
        <p14:creationId xmlns:p14="http://schemas.microsoft.com/office/powerpoint/2010/main" val="136347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p:txBody>
          <a:bodyPr/>
          <a:lstStyle/>
          <a:p>
            <a:pPr>
              <a:buFont typeface="Wingdings" panose="05000000000000000000" pitchFamily="2" charset="2"/>
              <a:buChar char="§"/>
            </a:pPr>
            <a:r>
              <a:rPr lang="en-US" dirty="0"/>
              <a:t>Google Search “Anti-ABA Self-Advocates”</a:t>
            </a:r>
          </a:p>
          <a:p>
            <a:pPr lvl="1">
              <a:buFont typeface="Wingdings" panose="05000000000000000000" pitchFamily="2" charset="2"/>
              <a:buChar char="§"/>
            </a:pPr>
            <a:r>
              <a:rPr lang="en-US" dirty="0"/>
              <a:t>“Experienced torture and shutdown due to ABA cannot understand my own needs and am unable to ask for basic things to survive from being taught my needs wont’ matter. Cannot communicate effective and have not learnt any skills to live independently. Don’t know who I am and always taught whatever I might be was wrong. It’s a struggle to try to learn who I am at 40.” </a:t>
            </a:r>
          </a:p>
        </p:txBody>
      </p:sp>
      <p:sp>
        <p:nvSpPr>
          <p:cNvPr id="3" name="TextBox 2">
            <a:extLst>
              <a:ext uri="{FF2B5EF4-FFF2-40B4-BE49-F238E27FC236}">
                <a16:creationId xmlns:a16="http://schemas.microsoft.com/office/drawing/2014/main" id="{3B57E7BD-317A-4A66-871B-1C53D1B56593}"/>
              </a:ext>
            </a:extLst>
          </p:cNvPr>
          <p:cNvSpPr txBox="1"/>
          <p:nvPr/>
        </p:nvSpPr>
        <p:spPr>
          <a:xfrm>
            <a:off x="567765" y="6090024"/>
            <a:ext cx="7198894" cy="276999"/>
          </a:xfrm>
          <a:prstGeom prst="rect">
            <a:avLst/>
          </a:prstGeom>
          <a:noFill/>
        </p:spPr>
        <p:txBody>
          <a:bodyPr wrap="none" rtlCol="0">
            <a:spAutoFit/>
          </a:bodyPr>
          <a:lstStyle/>
          <a:p>
            <a:r>
              <a:rPr lang="en-US" sz="1200" dirty="0"/>
              <a:t>https://stopabasupportautistics.home.blog/2019/08/11/personal-stories-from-those-formerly-enrolled-in-aba/</a:t>
            </a:r>
          </a:p>
        </p:txBody>
      </p:sp>
    </p:spTree>
    <p:extLst>
      <p:ext uri="{BB962C8B-B14F-4D97-AF65-F5344CB8AC3E}">
        <p14:creationId xmlns:p14="http://schemas.microsoft.com/office/powerpoint/2010/main" val="9367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p:txBody>
          <a:bodyPr/>
          <a:lstStyle/>
          <a:p>
            <a:pPr>
              <a:buFont typeface="Wingdings" panose="05000000000000000000" pitchFamily="2" charset="2"/>
              <a:buChar char="§"/>
            </a:pPr>
            <a:r>
              <a:rPr lang="en-US" dirty="0"/>
              <a:t>Google Search “Anti-ABA Self-Advocates”</a:t>
            </a:r>
          </a:p>
          <a:p>
            <a:pPr lvl="1">
              <a:buFont typeface="Wingdings" panose="05000000000000000000" pitchFamily="2" charset="2"/>
              <a:buChar char="§"/>
            </a:pPr>
            <a:r>
              <a:rPr lang="en-US" dirty="0"/>
              <a:t>“Trying to change who I am a person mentally abusing me as a way to train me to ‘be better’ was the hardest thing I’ve ever had to go through. It was disconnected me from my family as I felt I couldn’t trust them nor that I was loved by them. It made me fearful of all face-to-face interactions because I am still mentally afraid of the consequences, even though it’s been over a decade since my last ABA session. I have lifelong PTSD over ABA and it needs to be banned.” </a:t>
            </a:r>
          </a:p>
        </p:txBody>
      </p:sp>
      <p:sp>
        <p:nvSpPr>
          <p:cNvPr id="4" name="TextBox 3">
            <a:extLst>
              <a:ext uri="{FF2B5EF4-FFF2-40B4-BE49-F238E27FC236}">
                <a16:creationId xmlns:a16="http://schemas.microsoft.com/office/drawing/2014/main" id="{F11EA593-D10F-4277-9636-A13B641C9CF6}"/>
              </a:ext>
            </a:extLst>
          </p:cNvPr>
          <p:cNvSpPr txBox="1"/>
          <p:nvPr/>
        </p:nvSpPr>
        <p:spPr>
          <a:xfrm>
            <a:off x="567765" y="6090024"/>
            <a:ext cx="7198894" cy="276999"/>
          </a:xfrm>
          <a:prstGeom prst="rect">
            <a:avLst/>
          </a:prstGeom>
          <a:noFill/>
        </p:spPr>
        <p:txBody>
          <a:bodyPr wrap="none" rtlCol="0">
            <a:spAutoFit/>
          </a:bodyPr>
          <a:lstStyle/>
          <a:p>
            <a:r>
              <a:rPr lang="en-US" sz="1200" dirty="0"/>
              <a:t>https://stopabasupportautistics.home.blog/2019/08/11/personal-stories-from-those-formerly-enrolled-in-aba/</a:t>
            </a:r>
          </a:p>
        </p:txBody>
      </p:sp>
    </p:spTree>
    <p:extLst>
      <p:ext uri="{BB962C8B-B14F-4D97-AF65-F5344CB8AC3E}">
        <p14:creationId xmlns:p14="http://schemas.microsoft.com/office/powerpoint/2010/main" val="12376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p:txBody>
          <a:bodyPr/>
          <a:lstStyle/>
          <a:p>
            <a:pPr>
              <a:buFont typeface="Wingdings" panose="05000000000000000000" pitchFamily="2" charset="2"/>
              <a:buChar char="§"/>
            </a:pPr>
            <a:r>
              <a:rPr lang="en-US" dirty="0"/>
              <a:t>Google Search “Anti-ABA Self-Advocates”</a:t>
            </a:r>
          </a:p>
          <a:p>
            <a:pPr lvl="1">
              <a:buFont typeface="Wingdings" panose="05000000000000000000" pitchFamily="2" charset="2"/>
              <a:buChar char="§"/>
            </a:pPr>
            <a:r>
              <a:rPr lang="en-US" dirty="0"/>
              <a:t>“I had to wear plaster boots to stop me stimming by toe walking, I was not damaging my feet, it just didn’t look ‘normal”, this is alongside electronic shocks and other harmful practices.” </a:t>
            </a:r>
          </a:p>
        </p:txBody>
      </p:sp>
      <p:sp>
        <p:nvSpPr>
          <p:cNvPr id="4" name="TextBox 3">
            <a:extLst>
              <a:ext uri="{FF2B5EF4-FFF2-40B4-BE49-F238E27FC236}">
                <a16:creationId xmlns:a16="http://schemas.microsoft.com/office/drawing/2014/main" id="{36E2EB97-DC92-4EED-BE39-2BCC6AB931DE}"/>
              </a:ext>
            </a:extLst>
          </p:cNvPr>
          <p:cNvSpPr txBox="1"/>
          <p:nvPr/>
        </p:nvSpPr>
        <p:spPr>
          <a:xfrm>
            <a:off x="567765" y="6090024"/>
            <a:ext cx="7198894" cy="276999"/>
          </a:xfrm>
          <a:prstGeom prst="rect">
            <a:avLst/>
          </a:prstGeom>
          <a:noFill/>
        </p:spPr>
        <p:txBody>
          <a:bodyPr wrap="none" rtlCol="0">
            <a:spAutoFit/>
          </a:bodyPr>
          <a:lstStyle/>
          <a:p>
            <a:r>
              <a:rPr lang="en-US" sz="1200" dirty="0"/>
              <a:t>https://stopabasupportautistics.home.blog/2019/08/11/personal-stories-from-those-formerly-enrolled-in-aba/</a:t>
            </a:r>
          </a:p>
        </p:txBody>
      </p:sp>
    </p:spTree>
    <p:extLst>
      <p:ext uri="{BB962C8B-B14F-4D97-AF65-F5344CB8AC3E}">
        <p14:creationId xmlns:p14="http://schemas.microsoft.com/office/powerpoint/2010/main" val="183807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p:txBody>
          <a:bodyPr/>
          <a:lstStyle/>
          <a:p>
            <a:r>
              <a:rPr lang="en-US" dirty="0"/>
              <a:t>Criterion 1 – Protection from Harm</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BACB took over all national certification in 2005 </a:t>
            </a:r>
          </a:p>
          <a:p>
            <a:pPr>
              <a:buFont typeface="Wingdings" panose="05000000000000000000" pitchFamily="2" charset="2"/>
              <a:buChar char="§"/>
            </a:pPr>
            <a:r>
              <a:rPr lang="en-US" dirty="0"/>
              <a:t>The first state didn’t pass licensure until 2009 </a:t>
            </a:r>
            <a:endParaRPr lang="en-US" sz="1200" dirty="0"/>
          </a:p>
          <a:p>
            <a:pPr>
              <a:buFont typeface="Wingdings" panose="05000000000000000000" pitchFamily="2" charset="2"/>
              <a:buChar char="§"/>
            </a:pPr>
            <a:r>
              <a:rPr lang="en-US" dirty="0"/>
              <a:t>Prior to that, a handful of states had state-level certification, but outside these states, and completely before the 1990s, the profession was unregulated </a:t>
            </a:r>
          </a:p>
          <a:p>
            <a:pPr>
              <a:buFont typeface="Wingdings" panose="05000000000000000000" pitchFamily="2" charset="2"/>
              <a:buChar char="§"/>
            </a:pPr>
            <a:r>
              <a:rPr lang="en-US" dirty="0"/>
              <a:t>We are now hearing testimony to the long-term effects of harm that happen from unregulated practice with the current Anti-ABA movement. </a:t>
            </a:r>
          </a:p>
          <a:p>
            <a:pPr>
              <a:buFont typeface="Wingdings" panose="05000000000000000000" pitchFamily="2" charset="2"/>
              <a:buChar char="§"/>
            </a:pPr>
            <a:r>
              <a:rPr lang="en-US" dirty="0"/>
              <a:t>It’s easy to find testimony of adults who received services during a time when the profession was unregulated who report trauma and abuse from unregulated services. The risk of harm associated with unregulated practice is clear, real, and easy to find. </a:t>
            </a:r>
          </a:p>
        </p:txBody>
      </p:sp>
      <p:sp>
        <p:nvSpPr>
          <p:cNvPr id="3" name="TextBox 2">
            <a:extLst>
              <a:ext uri="{FF2B5EF4-FFF2-40B4-BE49-F238E27FC236}">
                <a16:creationId xmlns:a16="http://schemas.microsoft.com/office/drawing/2014/main" id="{F3D673E1-3BB7-444E-8C50-2CC0F0F7481F}"/>
              </a:ext>
            </a:extLst>
          </p:cNvPr>
          <p:cNvSpPr txBox="1"/>
          <p:nvPr/>
        </p:nvSpPr>
        <p:spPr>
          <a:xfrm>
            <a:off x="609599" y="6018305"/>
            <a:ext cx="2475037" cy="276999"/>
          </a:xfrm>
          <a:prstGeom prst="rect">
            <a:avLst/>
          </a:prstGeom>
          <a:noFill/>
        </p:spPr>
        <p:txBody>
          <a:bodyPr wrap="none" rtlCol="0">
            <a:spAutoFit/>
          </a:bodyPr>
          <a:lstStyle/>
          <a:p>
            <a:r>
              <a:rPr lang="en-US" sz="1200" dirty="0"/>
              <a:t>Johnston, </a:t>
            </a:r>
            <a:r>
              <a:rPr lang="en-US" sz="1200" dirty="0" err="1"/>
              <a:t>Carr</a:t>
            </a:r>
            <a:r>
              <a:rPr lang="en-US" sz="1200" dirty="0"/>
              <a:t>, &amp; </a:t>
            </a:r>
            <a:r>
              <a:rPr lang="en-US" sz="1200" dirty="0" err="1"/>
              <a:t>Mellichamp</a:t>
            </a:r>
            <a:r>
              <a:rPr lang="en-US" sz="1200" dirty="0"/>
              <a:t>, 2017</a:t>
            </a:r>
          </a:p>
        </p:txBody>
      </p:sp>
    </p:spTree>
    <p:extLst>
      <p:ext uri="{BB962C8B-B14F-4D97-AF65-F5344CB8AC3E}">
        <p14:creationId xmlns:p14="http://schemas.microsoft.com/office/powerpoint/2010/main" val="8578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2E77-632F-4F2C-8F6C-F4CAC647B744}"/>
              </a:ext>
            </a:extLst>
          </p:cNvPr>
          <p:cNvSpPr>
            <a:spLocks noGrp="1"/>
          </p:cNvSpPr>
          <p:nvPr>
            <p:ph type="title"/>
          </p:nvPr>
        </p:nvSpPr>
        <p:spPr/>
        <p:txBody>
          <a:bodyPr/>
          <a:lstStyle/>
          <a:p>
            <a:r>
              <a:rPr lang="en-US" dirty="0"/>
              <a:t>Criterion 1 – Protection from Harm</a:t>
            </a:r>
          </a:p>
        </p:txBody>
      </p:sp>
      <p:sp>
        <p:nvSpPr>
          <p:cNvPr id="3" name="Text Placeholder 2">
            <a:extLst>
              <a:ext uri="{FF2B5EF4-FFF2-40B4-BE49-F238E27FC236}">
                <a16:creationId xmlns:a16="http://schemas.microsoft.com/office/drawing/2014/main" id="{617BC0FA-016E-412D-B39C-9955B628614E}"/>
              </a:ext>
            </a:extLst>
          </p:cNvPr>
          <p:cNvSpPr>
            <a:spLocks noGrp="1"/>
          </p:cNvSpPr>
          <p:nvPr>
            <p:ph type="body" idx="1"/>
          </p:nvPr>
        </p:nvSpPr>
        <p:spPr/>
        <p:txBody>
          <a:bodyPr/>
          <a:lstStyle/>
          <a:p>
            <a:r>
              <a:rPr lang="en-US" dirty="0"/>
              <a:t>BCBA Employers in Nebraska</a:t>
            </a:r>
          </a:p>
        </p:txBody>
      </p:sp>
      <p:sp>
        <p:nvSpPr>
          <p:cNvPr id="4" name="Content Placeholder 3">
            <a:extLst>
              <a:ext uri="{FF2B5EF4-FFF2-40B4-BE49-F238E27FC236}">
                <a16:creationId xmlns:a16="http://schemas.microsoft.com/office/drawing/2014/main" id="{B601031C-FF1E-49D5-A240-0FEBD53D0923}"/>
              </a:ext>
            </a:extLst>
          </p:cNvPr>
          <p:cNvSpPr>
            <a:spLocks noGrp="1"/>
          </p:cNvSpPr>
          <p:nvPr>
            <p:ph sz="half" idx="2"/>
          </p:nvPr>
        </p:nvSpPr>
        <p:spPr/>
        <p:txBody>
          <a:bodyPr>
            <a:normAutofit fontScale="85000" lnSpcReduction="20000"/>
          </a:bodyPr>
          <a:lstStyle/>
          <a:p>
            <a:pPr lvl="1"/>
            <a:endParaRPr lang="en-US" dirty="0"/>
          </a:p>
          <a:p>
            <a:pPr lvl="1"/>
            <a:endParaRPr lang="en-US" dirty="0"/>
          </a:p>
          <a:p>
            <a:endParaRPr lang="en-US" dirty="0"/>
          </a:p>
          <a:p>
            <a:endParaRPr lang="en-US" dirty="0"/>
          </a:p>
        </p:txBody>
      </p:sp>
      <p:sp>
        <p:nvSpPr>
          <p:cNvPr id="5" name="Text Placeholder 4">
            <a:extLst>
              <a:ext uri="{FF2B5EF4-FFF2-40B4-BE49-F238E27FC236}">
                <a16:creationId xmlns:a16="http://schemas.microsoft.com/office/drawing/2014/main" id="{24C20EAF-7D7A-4F29-A633-925E5A7192CF}"/>
              </a:ext>
            </a:extLst>
          </p:cNvPr>
          <p:cNvSpPr>
            <a:spLocks noGrp="1"/>
          </p:cNvSpPr>
          <p:nvPr>
            <p:ph type="body" sz="quarter" idx="3"/>
          </p:nvPr>
        </p:nvSpPr>
        <p:spPr/>
        <p:txBody>
          <a:bodyPr/>
          <a:lstStyle/>
          <a:p>
            <a:r>
              <a:rPr lang="en-US" dirty="0"/>
              <a:t>Data Extrapolations </a:t>
            </a:r>
          </a:p>
        </p:txBody>
      </p:sp>
      <p:sp>
        <p:nvSpPr>
          <p:cNvPr id="10" name="TextBox 9">
            <a:extLst>
              <a:ext uri="{FF2B5EF4-FFF2-40B4-BE49-F238E27FC236}">
                <a16:creationId xmlns:a16="http://schemas.microsoft.com/office/drawing/2014/main" id="{ACA8A50C-7D3A-4368-97B8-5A167825B934}"/>
              </a:ext>
            </a:extLst>
          </p:cNvPr>
          <p:cNvSpPr txBox="1"/>
          <p:nvPr/>
        </p:nvSpPr>
        <p:spPr>
          <a:xfrm>
            <a:off x="7959402" y="101937"/>
            <a:ext cx="4031616" cy="369332"/>
          </a:xfrm>
          <a:prstGeom prst="rect">
            <a:avLst/>
          </a:prstGeom>
          <a:noFill/>
        </p:spPr>
        <p:txBody>
          <a:bodyPr wrap="none" rtlCol="0">
            <a:spAutoFit/>
          </a:bodyPr>
          <a:lstStyle/>
          <a:p>
            <a:r>
              <a:rPr lang="en-US" dirty="0"/>
              <a:t>P 10 of Supplemental Information Sheet </a:t>
            </a:r>
          </a:p>
        </p:txBody>
      </p:sp>
      <p:sp>
        <p:nvSpPr>
          <p:cNvPr id="12" name="Content Placeholder 11">
            <a:extLst>
              <a:ext uri="{FF2B5EF4-FFF2-40B4-BE49-F238E27FC236}">
                <a16:creationId xmlns:a16="http://schemas.microsoft.com/office/drawing/2014/main" id="{EFFFBCDD-28DA-4099-AB70-81C39D20D0DD}"/>
              </a:ext>
            </a:extLst>
          </p:cNvPr>
          <p:cNvSpPr>
            <a:spLocks noGrp="1"/>
          </p:cNvSpPr>
          <p:nvPr>
            <p:ph sz="quarter" idx="4"/>
          </p:nvPr>
        </p:nvSpPr>
        <p:spPr/>
        <p:txBody>
          <a:bodyPr>
            <a:normAutofit fontScale="85000" lnSpcReduction="20000"/>
          </a:bodyPr>
          <a:lstStyle/>
          <a:p>
            <a:pPr>
              <a:buFont typeface="Wingdings" panose="05000000000000000000" pitchFamily="2" charset="2"/>
              <a:buChar char="§"/>
            </a:pPr>
            <a:r>
              <a:rPr lang="en-US" dirty="0"/>
              <a:t>Marked Increases since 2020</a:t>
            </a:r>
          </a:p>
          <a:p>
            <a:pPr>
              <a:buFont typeface="Wingdings" panose="05000000000000000000" pitchFamily="2" charset="2"/>
              <a:buChar char="§"/>
            </a:pPr>
            <a:r>
              <a:rPr lang="en-US" dirty="0"/>
              <a:t>Since 2020, only 1/3 are Nebraska-based</a:t>
            </a:r>
          </a:p>
          <a:p>
            <a:pPr lvl="1">
              <a:buFont typeface="Wingdings" panose="05000000000000000000" pitchFamily="2" charset="2"/>
              <a:buChar char="§"/>
            </a:pPr>
            <a:r>
              <a:rPr lang="en-US" dirty="0"/>
              <a:t>Others are national chain companies</a:t>
            </a:r>
          </a:p>
          <a:p>
            <a:pPr lvl="1">
              <a:buFont typeface="Wingdings" panose="05000000000000000000" pitchFamily="2" charset="2"/>
              <a:buChar char="§"/>
            </a:pPr>
            <a:r>
              <a:rPr lang="en-US" dirty="0"/>
              <a:t>This percentage does not include the 4 additional Companies looking to establish, none of which are Nebraska-based.</a:t>
            </a:r>
          </a:p>
          <a:p>
            <a:pPr>
              <a:buFont typeface="Wingdings" panose="05000000000000000000" pitchFamily="2" charset="2"/>
              <a:buChar char="§"/>
            </a:pPr>
            <a:r>
              <a:rPr lang="en-US" dirty="0"/>
              <a:t>Does not include companies in which the BCBA is out of state</a:t>
            </a:r>
          </a:p>
          <a:p>
            <a:pPr>
              <a:buFont typeface="Wingdings" panose="05000000000000000000" pitchFamily="2" charset="2"/>
              <a:buChar char="§"/>
            </a:pPr>
            <a:r>
              <a:rPr lang="en-US" dirty="0"/>
              <a:t>May not include all independent practitioners</a:t>
            </a:r>
          </a:p>
          <a:p>
            <a:endParaRPr lang="en-US" dirty="0"/>
          </a:p>
        </p:txBody>
      </p:sp>
      <p:graphicFrame>
        <p:nvGraphicFramePr>
          <p:cNvPr id="13" name="Content Placeholder 6">
            <a:extLst>
              <a:ext uri="{FF2B5EF4-FFF2-40B4-BE49-F238E27FC236}">
                <a16:creationId xmlns:a16="http://schemas.microsoft.com/office/drawing/2014/main" id="{5B332522-3BE2-4134-801D-3A4AD3EEDD38}"/>
              </a:ext>
            </a:extLst>
          </p:cNvPr>
          <p:cNvGraphicFramePr>
            <a:graphicFrameLocks noChangeAspect="1"/>
          </p:cNvGraphicFramePr>
          <p:nvPr>
            <p:extLst>
              <p:ext uri="{D42A27DB-BD31-4B8C-83A1-F6EECF244321}">
                <p14:modId xmlns:p14="http://schemas.microsoft.com/office/powerpoint/2010/main" val="851941982"/>
              </p:ext>
            </p:extLst>
          </p:nvPr>
        </p:nvGraphicFramePr>
        <p:xfrm>
          <a:off x="543859" y="2793682"/>
          <a:ext cx="5295153" cy="3329678"/>
        </p:xfrm>
        <a:graphic>
          <a:graphicData uri="http://schemas.openxmlformats.org/presentationml/2006/ole">
            <mc:AlternateContent xmlns:mc="http://schemas.openxmlformats.org/markup-compatibility/2006">
              <mc:Choice xmlns:v="urn:schemas-microsoft-com:vml" Requires="v">
                <p:oleObj spid="_x0000_s1027" name="Prism 8" r:id="rId3" imgW="4264561" imgH="2680513" progId="Prism8.Document">
                  <p:embed/>
                </p:oleObj>
              </mc:Choice>
              <mc:Fallback>
                <p:oleObj name="Prism 8" r:id="rId3" imgW="4264561" imgH="2680513" progId="Prism8.Document">
                  <p:embed/>
                  <p:pic>
                    <p:nvPicPr>
                      <p:cNvPr id="13" name="Content Placeholder 6">
                        <a:extLst>
                          <a:ext uri="{FF2B5EF4-FFF2-40B4-BE49-F238E27FC236}">
                            <a16:creationId xmlns:a16="http://schemas.microsoft.com/office/drawing/2014/main" id="{5B332522-3BE2-4134-801D-3A4AD3EEDD38}"/>
                          </a:ext>
                        </a:extLst>
                      </p:cNvPr>
                      <p:cNvPicPr/>
                      <p:nvPr/>
                    </p:nvPicPr>
                    <p:blipFill>
                      <a:blip r:embed="rId4"/>
                      <a:stretch>
                        <a:fillRect/>
                      </a:stretch>
                    </p:blipFill>
                    <p:spPr>
                      <a:xfrm>
                        <a:off x="543859" y="2793682"/>
                        <a:ext cx="5295153" cy="3329678"/>
                      </a:xfrm>
                      <a:prstGeom prst="rect">
                        <a:avLst/>
                      </a:prstGeom>
                    </p:spPr>
                  </p:pic>
                </p:oleObj>
              </mc:Fallback>
            </mc:AlternateContent>
          </a:graphicData>
        </a:graphic>
      </p:graphicFrame>
    </p:spTree>
    <p:extLst>
      <p:ext uri="{BB962C8B-B14F-4D97-AF65-F5344CB8AC3E}">
        <p14:creationId xmlns:p14="http://schemas.microsoft.com/office/powerpoint/2010/main" val="13357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a:xfrm>
            <a:off x="1108822" y="478578"/>
            <a:ext cx="10058400" cy="4062326"/>
          </a:xfrm>
        </p:spPr>
        <p:txBody>
          <a:bodyPr vert="horz" lIns="91440" tIns="45720" rIns="91440" bIns="45720" rtlCol="0" anchor="b">
            <a:normAutofit/>
          </a:bodyPr>
          <a:lstStyle/>
          <a:p>
            <a:r>
              <a:rPr lang="en-US" sz="6700" dirty="0"/>
              <a:t>Criterion 2 – Does Not Impose Hardship or Diminish Supply, or Create Barriers</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type="body" idx="1"/>
          </p:nvPr>
        </p:nvSpPr>
        <p:spPr>
          <a:xfrm>
            <a:off x="901810" y="5107455"/>
            <a:ext cx="10507248" cy="1179606"/>
          </a:xfrm>
        </p:spPr>
        <p:txBody>
          <a:bodyPr vert="horz" lIns="91440" tIns="45720" rIns="91440" bIns="45720" rtlCol="0" anchor="t" anchorCtr="0">
            <a:noAutofit/>
          </a:bodyPr>
          <a:lstStyle/>
          <a:p>
            <a:pPr marL="285750" indent="-285750">
              <a:lnSpc>
                <a:spcPct val="90000"/>
              </a:lnSpc>
              <a:buFont typeface="Wingdings" panose="020F0502020204030204" pitchFamily="34" charset="0"/>
              <a:buChar char="§"/>
            </a:pPr>
            <a:r>
              <a:rPr lang="en-US" sz="1800" dirty="0"/>
              <a:t>172 NAC.4.003.02. Regulation of the health profession does not impose significant new economic hardship on the public, significantly diminish the supply of qualified practitioners, or otherwise create barriers to service that are not consistent with the public welfare and interest.</a:t>
            </a:r>
            <a:endParaRPr lang="en-US"/>
          </a:p>
          <a:p>
            <a:pPr marL="0" lvl="2">
              <a:lnSpc>
                <a:spcPct val="90000"/>
              </a:lnSpc>
              <a:spcBef>
                <a:spcPts val="1200"/>
              </a:spcBef>
              <a:spcAft>
                <a:spcPts val="200"/>
              </a:spcAft>
              <a:buClr>
                <a:schemeClr val="accent1"/>
              </a:buClr>
              <a:buSzPct val="100000"/>
            </a:pPr>
            <a:endParaRPr lang="en-US" sz="1200" cap="all" spc="200">
              <a:solidFill>
                <a:schemeClr val="tx1"/>
              </a:solidFill>
            </a:endParaRPr>
          </a:p>
          <a:p>
            <a:pPr marL="0" lvl="2">
              <a:lnSpc>
                <a:spcPct val="90000"/>
              </a:lnSpc>
              <a:spcBef>
                <a:spcPts val="1200"/>
              </a:spcBef>
              <a:spcAft>
                <a:spcPts val="200"/>
              </a:spcAft>
              <a:buClr>
                <a:schemeClr val="accent1"/>
              </a:buClr>
              <a:buSzPct val="100000"/>
            </a:pPr>
            <a:endParaRPr lang="en-US" sz="1200" cap="all" spc="200">
              <a:solidFill>
                <a:schemeClr val="tx1"/>
              </a:solidFill>
            </a:endParaRPr>
          </a:p>
        </p:txBody>
      </p:sp>
      <p:cxnSp>
        <p:nvCxnSpPr>
          <p:cNvPr id="19" name="Straight Connector 18">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4095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sp>
        <p:nvSpPr>
          <p:cNvPr id="3" name="Content Placeholder 2">
            <a:extLst>
              <a:ext uri="{FF2B5EF4-FFF2-40B4-BE49-F238E27FC236}">
                <a16:creationId xmlns:a16="http://schemas.microsoft.com/office/drawing/2014/main" id="{989E1525-A9A7-4687-96AA-43CB95CB1C39}"/>
              </a:ext>
            </a:extLst>
          </p:cNvPr>
          <p:cNvSpPr>
            <a:spLocks noGrp="1"/>
          </p:cNvSpPr>
          <p:nvPr>
            <p:ph idx="1"/>
          </p:nvPr>
        </p:nvSpPr>
        <p:spPr/>
        <p:txBody>
          <a:bodyPr vert="horz" lIns="0" tIns="45720" rIns="0" bIns="45720" rtlCol="0" anchor="t">
            <a:normAutofit/>
          </a:bodyPr>
          <a:lstStyle/>
          <a:p>
            <a:pPr>
              <a:buFont typeface="Wingdings"/>
              <a:buChar char="§"/>
            </a:pPr>
            <a:r>
              <a:rPr lang="en-US" dirty="0"/>
              <a:t>Regulation of this profession will not cause harm or danger to the public’s safety.</a:t>
            </a:r>
          </a:p>
          <a:p>
            <a:pPr>
              <a:buFont typeface="Wingdings"/>
              <a:buChar char="§"/>
            </a:pPr>
            <a:r>
              <a:rPr lang="en-US" dirty="0"/>
              <a:t>It would provide consumers an avenue of assurance their providers have met minimum standards to be providing services. </a:t>
            </a:r>
          </a:p>
          <a:p>
            <a:pPr>
              <a:buFont typeface="Wingdings"/>
              <a:buChar char="§"/>
            </a:pPr>
            <a:r>
              <a:rPr lang="en-US" dirty="0"/>
              <a:t>34 States have licensure for behavior analysts </a:t>
            </a:r>
          </a:p>
          <a:p>
            <a:pPr marL="486410" lvl="1" indent="-285750">
              <a:buFont typeface="Wingdings"/>
              <a:buChar char="§"/>
            </a:pPr>
            <a:r>
              <a:rPr lang="en-US" dirty="0"/>
              <a:t>An additional 4 states have current bills that have been introduced</a:t>
            </a:r>
          </a:p>
          <a:p>
            <a:pPr marL="486410" lvl="1" indent="-285750">
              <a:buFont typeface="Wingdings"/>
              <a:buChar char="§"/>
            </a:pPr>
            <a:r>
              <a:rPr lang="en-US" dirty="0"/>
              <a:t>All states surrounding Nebraska, except Colorado, have licensure for behavior analysts</a:t>
            </a:r>
          </a:p>
        </p:txBody>
      </p:sp>
      <p:sp>
        <p:nvSpPr>
          <p:cNvPr id="4" name="TextBox 3">
            <a:extLst>
              <a:ext uri="{FF2B5EF4-FFF2-40B4-BE49-F238E27FC236}">
                <a16:creationId xmlns:a16="http://schemas.microsoft.com/office/drawing/2014/main" id="{0CCBCB36-00E8-4B33-817C-80573E5A5782}"/>
              </a:ext>
            </a:extLst>
          </p:cNvPr>
          <p:cNvSpPr txBox="1"/>
          <p:nvPr/>
        </p:nvSpPr>
        <p:spPr>
          <a:xfrm>
            <a:off x="502024" y="5994400"/>
            <a:ext cx="3838743" cy="276999"/>
          </a:xfrm>
          <a:prstGeom prst="rect">
            <a:avLst/>
          </a:prstGeom>
          <a:noFill/>
        </p:spPr>
        <p:txBody>
          <a:bodyPr wrap="none" rtlCol="0">
            <a:spAutoFit/>
          </a:bodyPr>
          <a:lstStyle/>
          <a:p>
            <a:r>
              <a:rPr lang="en-US" sz="1200" dirty="0"/>
              <a:t>https://www.bacb.com/u-s-licensure-of-behavior-analysts/</a:t>
            </a:r>
          </a:p>
        </p:txBody>
      </p:sp>
    </p:spTree>
    <p:extLst>
      <p:ext uri="{BB962C8B-B14F-4D97-AF65-F5344CB8AC3E}">
        <p14:creationId xmlns:p14="http://schemas.microsoft.com/office/powerpoint/2010/main" val="9600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dirty="0"/>
              <a:t>Distinct Profession</a:t>
            </a:r>
          </a:p>
        </p:txBody>
      </p:sp>
      <p:sp>
        <p:nvSpPr>
          <p:cNvPr id="3" name="Content Placeholder 2">
            <a:extLst>
              <a:ext uri="{FF2B5EF4-FFF2-40B4-BE49-F238E27FC236}">
                <a16:creationId xmlns:a16="http://schemas.microsoft.com/office/drawing/2014/main" id="{1B3E92C8-C69D-4094-BA06-6A1A5E4EC55C}"/>
              </a:ext>
            </a:extLst>
          </p:cNvPr>
          <p:cNvSpPr>
            <a:spLocks noGrp="1"/>
          </p:cNvSpPr>
          <p:nvPr>
            <p:ph idx="1"/>
          </p:nvPr>
        </p:nvSpPr>
        <p:spPr>
          <a:xfrm>
            <a:off x="1097279" y="2108201"/>
            <a:ext cx="10843083" cy="3760891"/>
          </a:xfrm>
        </p:spPr>
        <p:txBody>
          <a:bodyPr vert="horz" lIns="0" tIns="45720" rIns="0" bIns="45720" rtlCol="0" anchor="t">
            <a:normAutofit fontScale="92500" lnSpcReduction="20000"/>
          </a:bodyPr>
          <a:lstStyle/>
          <a:p>
            <a:pPr>
              <a:buFont typeface="Wingdings" panose="05000000000000000000" pitchFamily="2" charset="2"/>
              <a:buChar char="§"/>
            </a:pPr>
            <a:r>
              <a:rPr lang="en-US" dirty="0"/>
              <a:t>Behavior is the primary focus with thousands of studies identifying and validating laws of behavior</a:t>
            </a:r>
          </a:p>
          <a:p>
            <a:pPr>
              <a:buFont typeface="Wingdings" panose="05000000000000000000" pitchFamily="2" charset="2"/>
              <a:buChar char="§"/>
            </a:pPr>
            <a:r>
              <a:rPr lang="en-US" dirty="0"/>
              <a:t>Treatments based on the principles of behavior analysis have empirical support across various populations </a:t>
            </a:r>
          </a:p>
          <a:p>
            <a:pPr>
              <a:buFont typeface="Wingdings" panose="05000000000000000000" pitchFamily="2" charset="2"/>
              <a:buChar char="§"/>
            </a:pPr>
            <a:r>
              <a:rPr lang="en-US" dirty="0"/>
              <a:t>University training programs specific to this profession </a:t>
            </a:r>
          </a:p>
          <a:p>
            <a:pPr>
              <a:buFont typeface="Wingdings" panose="05000000000000000000" pitchFamily="2" charset="2"/>
              <a:buChar char="§"/>
            </a:pPr>
            <a:r>
              <a:rPr lang="en-US" dirty="0"/>
              <a:t>This profession has its own peer-reviewed literature base and profession-specific educational textbooks</a:t>
            </a:r>
          </a:p>
          <a:p>
            <a:pPr>
              <a:buFont typeface="Wingdings" panose="05000000000000000000" pitchFamily="2" charset="2"/>
              <a:buChar char="§"/>
            </a:pPr>
            <a:r>
              <a:rPr lang="en-US" dirty="0"/>
              <a:t>34 states currently have some form of licensing laws for behavior analysts </a:t>
            </a:r>
          </a:p>
          <a:p>
            <a:pPr>
              <a:buFont typeface="Wingdings" panose="05000000000000000000" pitchFamily="2" charset="2"/>
              <a:buChar char="§"/>
            </a:pPr>
            <a:r>
              <a:rPr lang="en-US" dirty="0"/>
              <a:t>CPT codes published by the American Medical Association approved distinct codes for behavior analysis</a:t>
            </a:r>
          </a:p>
          <a:p>
            <a:pPr>
              <a:buFont typeface="Wingdings" panose="05000000000000000000" pitchFamily="2" charset="2"/>
              <a:buChar char="§"/>
            </a:pPr>
            <a:r>
              <a:rPr lang="en-US" dirty="0"/>
              <a:t>National Provider Identifier Database (NPID) recognizes </a:t>
            </a:r>
            <a:r>
              <a:rPr lang="en-US" i="1" dirty="0"/>
              <a:t>Behavior Analyst </a:t>
            </a:r>
            <a:r>
              <a:rPr lang="en-US" dirty="0"/>
              <a:t>as a distinct profession</a:t>
            </a:r>
          </a:p>
          <a:p>
            <a:pPr>
              <a:buFont typeface="Wingdings" panose="05000000000000000000" pitchFamily="2" charset="2"/>
              <a:buChar char="§"/>
            </a:pPr>
            <a:r>
              <a:rPr lang="en-US" dirty="0"/>
              <a:t>Scope of Practice influenced by a profession-specific job task analysis. – Nearly no overlap with other professions</a:t>
            </a:r>
          </a:p>
        </p:txBody>
      </p:sp>
      <p:sp>
        <p:nvSpPr>
          <p:cNvPr id="4" name="TextBox 3">
            <a:extLst>
              <a:ext uri="{FF2B5EF4-FFF2-40B4-BE49-F238E27FC236}">
                <a16:creationId xmlns:a16="http://schemas.microsoft.com/office/drawing/2014/main" id="{6373AF93-30CC-44DB-8796-305387B1A945}"/>
              </a:ext>
            </a:extLst>
          </p:cNvPr>
          <p:cNvSpPr txBox="1"/>
          <p:nvPr/>
        </p:nvSpPr>
        <p:spPr>
          <a:xfrm>
            <a:off x="7657074" y="286603"/>
            <a:ext cx="4283288" cy="369332"/>
          </a:xfrm>
          <a:prstGeom prst="rect">
            <a:avLst/>
          </a:prstGeom>
          <a:noFill/>
        </p:spPr>
        <p:txBody>
          <a:bodyPr wrap="none" rtlCol="0">
            <a:spAutoFit/>
          </a:bodyPr>
          <a:lstStyle/>
          <a:p>
            <a:r>
              <a:rPr lang="en-US" dirty="0"/>
              <a:t>Pp 1-3 of Supplemental Information Sheet </a:t>
            </a:r>
          </a:p>
        </p:txBody>
      </p:sp>
      <p:sp>
        <p:nvSpPr>
          <p:cNvPr id="5" name="TextBox 4">
            <a:extLst>
              <a:ext uri="{FF2B5EF4-FFF2-40B4-BE49-F238E27FC236}">
                <a16:creationId xmlns:a16="http://schemas.microsoft.com/office/drawing/2014/main" id="{3DCE3D24-7F49-47F1-9683-B0DE15F66620}"/>
              </a:ext>
            </a:extLst>
          </p:cNvPr>
          <p:cNvSpPr txBox="1"/>
          <p:nvPr/>
        </p:nvSpPr>
        <p:spPr>
          <a:xfrm>
            <a:off x="316753" y="6042212"/>
            <a:ext cx="3095719" cy="276999"/>
          </a:xfrm>
          <a:prstGeom prst="rect">
            <a:avLst/>
          </a:prstGeom>
          <a:noFill/>
        </p:spPr>
        <p:txBody>
          <a:bodyPr wrap="none" rtlCol="0">
            <a:spAutoFit/>
          </a:bodyPr>
          <a:lstStyle/>
          <a:p>
            <a:r>
              <a:rPr lang="en-US" sz="1200" dirty="0"/>
              <a:t>APBA, Behavior Analysis is a distinct discipline </a:t>
            </a:r>
          </a:p>
        </p:txBody>
      </p:sp>
    </p:spTree>
    <p:extLst>
      <p:ext uri="{BB962C8B-B14F-4D97-AF65-F5344CB8AC3E}">
        <p14:creationId xmlns:p14="http://schemas.microsoft.com/office/powerpoint/2010/main" val="1746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pic>
        <p:nvPicPr>
          <p:cNvPr id="4" name="Picture 3">
            <a:extLst>
              <a:ext uri="{FF2B5EF4-FFF2-40B4-BE49-F238E27FC236}">
                <a16:creationId xmlns:a16="http://schemas.microsoft.com/office/drawing/2014/main" id="{A50C1ADA-FBA6-4A88-8B13-04B20A899CE6}"/>
              </a:ext>
            </a:extLst>
          </p:cNvPr>
          <p:cNvPicPr/>
          <p:nvPr/>
        </p:nvPicPr>
        <p:blipFill>
          <a:blip r:embed="rId3"/>
          <a:stretch>
            <a:fillRect/>
          </a:stretch>
        </p:blipFill>
        <p:spPr>
          <a:xfrm>
            <a:off x="1834012" y="1952812"/>
            <a:ext cx="7674934" cy="4131732"/>
          </a:xfrm>
          <a:prstGeom prst="rect">
            <a:avLst/>
          </a:prstGeom>
        </p:spPr>
      </p:pic>
      <p:sp>
        <p:nvSpPr>
          <p:cNvPr id="5" name="TextBox 4">
            <a:extLst>
              <a:ext uri="{FF2B5EF4-FFF2-40B4-BE49-F238E27FC236}">
                <a16:creationId xmlns:a16="http://schemas.microsoft.com/office/drawing/2014/main" id="{E182433E-CA30-4953-875C-65AC2C5A01C1}"/>
              </a:ext>
            </a:extLst>
          </p:cNvPr>
          <p:cNvSpPr txBox="1"/>
          <p:nvPr/>
        </p:nvSpPr>
        <p:spPr>
          <a:xfrm>
            <a:off x="352612" y="6084544"/>
            <a:ext cx="3838743" cy="276999"/>
          </a:xfrm>
          <a:prstGeom prst="rect">
            <a:avLst/>
          </a:prstGeom>
          <a:noFill/>
        </p:spPr>
        <p:txBody>
          <a:bodyPr wrap="none" rtlCol="0">
            <a:spAutoFit/>
          </a:bodyPr>
          <a:lstStyle/>
          <a:p>
            <a:r>
              <a:rPr lang="en-US" sz="1200" dirty="0"/>
              <a:t>https://www.bacb.com/u-s-licensure-of-behavior-analysts/</a:t>
            </a:r>
          </a:p>
        </p:txBody>
      </p:sp>
      <p:sp>
        <p:nvSpPr>
          <p:cNvPr id="6" name="TextBox 5">
            <a:extLst>
              <a:ext uri="{FF2B5EF4-FFF2-40B4-BE49-F238E27FC236}">
                <a16:creationId xmlns:a16="http://schemas.microsoft.com/office/drawing/2014/main" id="{C628E138-0CDD-4A70-8D85-F2BFB61E4071}"/>
              </a:ext>
            </a:extLst>
          </p:cNvPr>
          <p:cNvSpPr txBox="1"/>
          <p:nvPr/>
        </p:nvSpPr>
        <p:spPr>
          <a:xfrm>
            <a:off x="7959402" y="101937"/>
            <a:ext cx="4031616" cy="369332"/>
          </a:xfrm>
          <a:prstGeom prst="rect">
            <a:avLst/>
          </a:prstGeom>
          <a:noFill/>
        </p:spPr>
        <p:txBody>
          <a:bodyPr wrap="none" rtlCol="0">
            <a:spAutoFit/>
          </a:bodyPr>
          <a:lstStyle/>
          <a:p>
            <a:r>
              <a:rPr lang="en-US" dirty="0"/>
              <a:t>P 11 of Supplemental Information Sheet </a:t>
            </a:r>
          </a:p>
        </p:txBody>
      </p:sp>
    </p:spTree>
    <p:extLst>
      <p:ext uri="{BB962C8B-B14F-4D97-AF65-F5344CB8AC3E}">
        <p14:creationId xmlns:p14="http://schemas.microsoft.com/office/powerpoint/2010/main" val="2717876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sp>
        <p:nvSpPr>
          <p:cNvPr id="3" name="Content Placeholder 2">
            <a:extLst>
              <a:ext uri="{FF2B5EF4-FFF2-40B4-BE49-F238E27FC236}">
                <a16:creationId xmlns:a16="http://schemas.microsoft.com/office/drawing/2014/main" id="{989E1525-A9A7-4687-96AA-43CB95CB1C39}"/>
              </a:ext>
            </a:extLst>
          </p:cNvPr>
          <p:cNvSpPr>
            <a:spLocks noGrp="1"/>
          </p:cNvSpPr>
          <p:nvPr>
            <p:ph idx="1"/>
          </p:nvPr>
        </p:nvSpPr>
        <p:spPr/>
        <p:txBody>
          <a:bodyPr vert="horz" lIns="0" tIns="45720" rIns="0" bIns="45720" rtlCol="0" anchor="t">
            <a:normAutofit/>
          </a:bodyPr>
          <a:lstStyle/>
          <a:p>
            <a:pPr>
              <a:buFont typeface="Wingdings"/>
              <a:buChar char="§"/>
            </a:pPr>
            <a:r>
              <a:rPr lang="en-US" dirty="0"/>
              <a:t>As of February 2022, there were 167 BCBAs and BCBA-Ds in Nebraska</a:t>
            </a:r>
          </a:p>
          <a:p>
            <a:pPr>
              <a:buFont typeface="Wingdings"/>
              <a:buChar char="§"/>
            </a:pPr>
            <a:r>
              <a:rPr lang="en-US" dirty="0"/>
              <a:t>2021 Job market analysis found 265 job postings seeking a BCBA</a:t>
            </a:r>
          </a:p>
          <a:p>
            <a:pPr lvl="1">
              <a:buFont typeface="Wingdings"/>
              <a:buChar char="§"/>
            </a:pPr>
            <a:r>
              <a:rPr lang="en-US" dirty="0"/>
              <a:t>42% demand increase since 2020</a:t>
            </a:r>
          </a:p>
          <a:p>
            <a:pPr lvl="1">
              <a:buFont typeface="Wingdings"/>
              <a:buChar char="§"/>
            </a:pPr>
            <a:r>
              <a:rPr lang="en-US" dirty="0"/>
              <a:t>There are not enough BCBAs to meet demand - Yet</a:t>
            </a:r>
          </a:p>
        </p:txBody>
      </p:sp>
      <p:sp>
        <p:nvSpPr>
          <p:cNvPr id="4" name="TextBox 3">
            <a:extLst>
              <a:ext uri="{FF2B5EF4-FFF2-40B4-BE49-F238E27FC236}">
                <a16:creationId xmlns:a16="http://schemas.microsoft.com/office/drawing/2014/main" id="{8CE13E29-436E-4573-A083-4906C1B070F8}"/>
              </a:ext>
            </a:extLst>
          </p:cNvPr>
          <p:cNvSpPr txBox="1"/>
          <p:nvPr/>
        </p:nvSpPr>
        <p:spPr>
          <a:xfrm>
            <a:off x="394287" y="5824434"/>
            <a:ext cx="3838743" cy="276999"/>
          </a:xfrm>
          <a:prstGeom prst="rect">
            <a:avLst/>
          </a:prstGeom>
          <a:noFill/>
        </p:spPr>
        <p:txBody>
          <a:bodyPr wrap="none" rtlCol="0">
            <a:spAutoFit/>
          </a:bodyPr>
          <a:lstStyle/>
          <a:p>
            <a:r>
              <a:rPr lang="en-US" sz="1200" dirty="0"/>
              <a:t>https://www.bacb.com/u-s-licensure-of-behavior-analysts/</a:t>
            </a:r>
          </a:p>
        </p:txBody>
      </p:sp>
      <p:sp>
        <p:nvSpPr>
          <p:cNvPr id="5" name="TextBox 4">
            <a:extLst>
              <a:ext uri="{FF2B5EF4-FFF2-40B4-BE49-F238E27FC236}">
                <a16:creationId xmlns:a16="http://schemas.microsoft.com/office/drawing/2014/main" id="{472C0FD2-69C4-4504-9E0B-1421B6547C0B}"/>
              </a:ext>
            </a:extLst>
          </p:cNvPr>
          <p:cNvSpPr txBox="1"/>
          <p:nvPr/>
        </p:nvSpPr>
        <p:spPr>
          <a:xfrm>
            <a:off x="394287" y="6101433"/>
            <a:ext cx="5638082" cy="276999"/>
          </a:xfrm>
          <a:prstGeom prst="rect">
            <a:avLst/>
          </a:prstGeom>
          <a:noFill/>
        </p:spPr>
        <p:txBody>
          <a:bodyPr wrap="none" rtlCol="0">
            <a:spAutoFit/>
          </a:bodyPr>
          <a:lstStyle/>
          <a:p>
            <a:r>
              <a:rPr lang="en-US" sz="1200" dirty="0"/>
              <a:t>https://www.bacb.com/wp-content/uploads/2022/02/BurningGlass2022_220208.pdf</a:t>
            </a:r>
          </a:p>
        </p:txBody>
      </p:sp>
      <p:sp>
        <p:nvSpPr>
          <p:cNvPr id="6" name="TextBox 5">
            <a:extLst>
              <a:ext uri="{FF2B5EF4-FFF2-40B4-BE49-F238E27FC236}">
                <a16:creationId xmlns:a16="http://schemas.microsoft.com/office/drawing/2014/main" id="{DB35E987-86A0-49BB-9835-2BE08672F6C8}"/>
              </a:ext>
            </a:extLst>
          </p:cNvPr>
          <p:cNvSpPr txBox="1"/>
          <p:nvPr/>
        </p:nvSpPr>
        <p:spPr>
          <a:xfrm>
            <a:off x="7517544" y="101937"/>
            <a:ext cx="4547527" cy="369332"/>
          </a:xfrm>
          <a:prstGeom prst="rect">
            <a:avLst/>
          </a:prstGeom>
          <a:noFill/>
        </p:spPr>
        <p:txBody>
          <a:bodyPr wrap="none" rtlCol="0">
            <a:spAutoFit/>
          </a:bodyPr>
          <a:lstStyle/>
          <a:p>
            <a:r>
              <a:rPr lang="en-US" dirty="0"/>
              <a:t>Pp 12-13 of Supplemental Information Sheet </a:t>
            </a:r>
          </a:p>
        </p:txBody>
      </p:sp>
    </p:spTree>
    <p:extLst>
      <p:ext uri="{BB962C8B-B14F-4D97-AF65-F5344CB8AC3E}">
        <p14:creationId xmlns:p14="http://schemas.microsoft.com/office/powerpoint/2010/main" val="305768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sp>
        <p:nvSpPr>
          <p:cNvPr id="3" name="Content Placeholder 2">
            <a:extLst>
              <a:ext uri="{FF2B5EF4-FFF2-40B4-BE49-F238E27FC236}">
                <a16:creationId xmlns:a16="http://schemas.microsoft.com/office/drawing/2014/main" id="{989E1525-A9A7-4687-96AA-43CB95CB1C39}"/>
              </a:ext>
            </a:extLst>
          </p:cNvPr>
          <p:cNvSpPr>
            <a:spLocks noGrp="1"/>
          </p:cNvSpPr>
          <p:nvPr>
            <p:ph idx="1"/>
          </p:nvPr>
        </p:nvSpPr>
        <p:spPr/>
        <p:txBody>
          <a:bodyPr vert="horz" lIns="0" tIns="45720" rIns="0" bIns="45720" rtlCol="0" anchor="t">
            <a:normAutofit/>
          </a:bodyPr>
          <a:lstStyle/>
          <a:p>
            <a:pPr>
              <a:buFont typeface="Wingdings"/>
              <a:buChar char="§"/>
            </a:pPr>
            <a:r>
              <a:rPr lang="en-US" dirty="0"/>
              <a:t>Based on current certification trends, there will be substantially more BCBAs in the upcoming years. </a:t>
            </a:r>
          </a:p>
          <a:p>
            <a:pPr>
              <a:buFont typeface="Wingdings"/>
              <a:buChar char="§"/>
            </a:pPr>
            <a:r>
              <a:rPr lang="en-US" dirty="0"/>
              <a:t>By the end of 2021 there were 54,23 BCBAs</a:t>
            </a:r>
          </a:p>
          <a:p>
            <a:pPr lvl="1">
              <a:buFont typeface="Wingdings"/>
              <a:buChar char="§"/>
            </a:pPr>
            <a:r>
              <a:rPr lang="en-US" dirty="0"/>
              <a:t>10,460 of these passed in 2021 alone</a:t>
            </a:r>
          </a:p>
          <a:p>
            <a:pPr lvl="1">
              <a:buFont typeface="Wingdings"/>
              <a:buChar char="§"/>
            </a:pPr>
            <a:r>
              <a:rPr lang="en-US" dirty="0"/>
              <a:t>1/5 of the BCBA workforce became </a:t>
            </a:r>
          </a:p>
          <a:p>
            <a:pPr marL="201168" lvl="1" indent="0">
              <a:buNone/>
            </a:pPr>
            <a:r>
              <a:rPr lang="en-US" dirty="0"/>
              <a:t>   certified last year</a:t>
            </a:r>
          </a:p>
          <a:p>
            <a:pPr lvl="1">
              <a:buFont typeface="Wingdings"/>
              <a:buChar char="§"/>
            </a:pPr>
            <a:r>
              <a:rPr lang="en-US" dirty="0"/>
              <a:t>No signs of leveling off </a:t>
            </a:r>
          </a:p>
        </p:txBody>
      </p:sp>
      <p:pic>
        <p:nvPicPr>
          <p:cNvPr id="4" name="Picture 3">
            <a:extLst>
              <a:ext uri="{FF2B5EF4-FFF2-40B4-BE49-F238E27FC236}">
                <a16:creationId xmlns:a16="http://schemas.microsoft.com/office/drawing/2014/main" id="{D00D961D-D6C5-4EB4-AA49-B9FBBB3C0834}"/>
              </a:ext>
            </a:extLst>
          </p:cNvPr>
          <p:cNvPicPr/>
          <p:nvPr/>
        </p:nvPicPr>
        <p:blipFill>
          <a:blip r:embed="rId3"/>
          <a:stretch>
            <a:fillRect/>
          </a:stretch>
        </p:blipFill>
        <p:spPr>
          <a:xfrm>
            <a:off x="6007099" y="2660650"/>
            <a:ext cx="5774513" cy="3420533"/>
          </a:xfrm>
          <a:prstGeom prst="rect">
            <a:avLst/>
          </a:prstGeom>
        </p:spPr>
      </p:pic>
      <p:sp>
        <p:nvSpPr>
          <p:cNvPr id="5" name="TextBox 4">
            <a:extLst>
              <a:ext uri="{FF2B5EF4-FFF2-40B4-BE49-F238E27FC236}">
                <a16:creationId xmlns:a16="http://schemas.microsoft.com/office/drawing/2014/main" id="{78F94F67-DC8B-4EF6-9013-F9DF248C211E}"/>
              </a:ext>
            </a:extLst>
          </p:cNvPr>
          <p:cNvSpPr txBox="1"/>
          <p:nvPr/>
        </p:nvSpPr>
        <p:spPr>
          <a:xfrm>
            <a:off x="7959402" y="101937"/>
            <a:ext cx="4031616" cy="369332"/>
          </a:xfrm>
          <a:prstGeom prst="rect">
            <a:avLst/>
          </a:prstGeom>
          <a:noFill/>
        </p:spPr>
        <p:txBody>
          <a:bodyPr wrap="none" rtlCol="0">
            <a:spAutoFit/>
          </a:bodyPr>
          <a:lstStyle/>
          <a:p>
            <a:r>
              <a:rPr lang="en-US" dirty="0"/>
              <a:t>P 14 of Supplemental Information Sheet </a:t>
            </a:r>
          </a:p>
        </p:txBody>
      </p:sp>
      <p:sp>
        <p:nvSpPr>
          <p:cNvPr id="6" name="TextBox 5">
            <a:extLst>
              <a:ext uri="{FF2B5EF4-FFF2-40B4-BE49-F238E27FC236}">
                <a16:creationId xmlns:a16="http://schemas.microsoft.com/office/drawing/2014/main" id="{CFBAC375-9545-448F-AC43-3344FF94F8F4}"/>
              </a:ext>
            </a:extLst>
          </p:cNvPr>
          <p:cNvSpPr txBox="1"/>
          <p:nvPr/>
        </p:nvSpPr>
        <p:spPr>
          <a:xfrm>
            <a:off x="362576" y="6081183"/>
            <a:ext cx="3002489" cy="276999"/>
          </a:xfrm>
          <a:prstGeom prst="rect">
            <a:avLst/>
          </a:prstGeom>
          <a:noFill/>
        </p:spPr>
        <p:txBody>
          <a:bodyPr wrap="none" rtlCol="0">
            <a:spAutoFit/>
          </a:bodyPr>
          <a:lstStyle/>
          <a:p>
            <a:r>
              <a:rPr lang="en-US" sz="1200" dirty="0"/>
              <a:t>https://www.bacb.com/bacb-certificant-data/</a:t>
            </a:r>
          </a:p>
        </p:txBody>
      </p:sp>
    </p:spTree>
    <p:extLst>
      <p:ext uri="{BB962C8B-B14F-4D97-AF65-F5344CB8AC3E}">
        <p14:creationId xmlns:p14="http://schemas.microsoft.com/office/powerpoint/2010/main" val="7168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sp>
        <p:nvSpPr>
          <p:cNvPr id="3" name="Content Placeholder 2">
            <a:extLst>
              <a:ext uri="{FF2B5EF4-FFF2-40B4-BE49-F238E27FC236}">
                <a16:creationId xmlns:a16="http://schemas.microsoft.com/office/drawing/2014/main" id="{989E1525-A9A7-4687-96AA-43CB95CB1C39}"/>
              </a:ext>
            </a:extLst>
          </p:cNvPr>
          <p:cNvSpPr>
            <a:spLocks noGrp="1"/>
          </p:cNvSpPr>
          <p:nvPr>
            <p:ph idx="1"/>
          </p:nvPr>
        </p:nvSpPr>
        <p:spPr/>
        <p:txBody>
          <a:bodyPr vert="horz" lIns="0" tIns="45720" rIns="0" bIns="45720" rtlCol="0" anchor="t">
            <a:normAutofit/>
          </a:bodyPr>
          <a:lstStyle/>
          <a:p>
            <a:pPr>
              <a:buFont typeface="Wingdings"/>
              <a:buChar char="§"/>
            </a:pPr>
            <a:r>
              <a:rPr lang="en-US" dirty="0"/>
              <a:t>No concern with BCBAs meeting the demand, but many will be green </a:t>
            </a:r>
          </a:p>
          <a:p>
            <a:pPr lvl="1">
              <a:buFont typeface="Wingdings"/>
              <a:buChar char="§"/>
            </a:pPr>
            <a:r>
              <a:rPr lang="en-US" dirty="0"/>
              <a:t>Protections need to be in place for largely young practitioner base</a:t>
            </a:r>
          </a:p>
          <a:p>
            <a:pPr>
              <a:buFont typeface="Wingdings"/>
              <a:buChar char="§"/>
            </a:pPr>
            <a:r>
              <a:rPr lang="en-US" dirty="0"/>
              <a:t>Proposed qualifications for determining minimum competency is that of the current qualifications required to become a BCBA</a:t>
            </a:r>
          </a:p>
          <a:p>
            <a:pPr lvl="1">
              <a:buFont typeface="Wingdings"/>
              <a:buChar char="§"/>
            </a:pPr>
            <a:r>
              <a:rPr lang="en-US" dirty="0"/>
              <a:t>Includes completion of specific coursework requirements, required practicum hours and passing a national certification exam held to such rigor the pass rate is around 60%. </a:t>
            </a:r>
          </a:p>
          <a:p>
            <a:pPr lvl="2">
              <a:buFont typeface="Wingdings"/>
              <a:buChar char="§"/>
            </a:pPr>
            <a:r>
              <a:rPr lang="en-US" dirty="0"/>
              <a:t>Specific information provided in the first portion of this presentation </a:t>
            </a:r>
          </a:p>
        </p:txBody>
      </p:sp>
    </p:spTree>
    <p:extLst>
      <p:ext uri="{BB962C8B-B14F-4D97-AF65-F5344CB8AC3E}">
        <p14:creationId xmlns:p14="http://schemas.microsoft.com/office/powerpoint/2010/main" val="187717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C622-B037-4D61-AD97-F3ADAFCF2FCD}"/>
              </a:ext>
            </a:extLst>
          </p:cNvPr>
          <p:cNvSpPr>
            <a:spLocks noGrp="1"/>
          </p:cNvSpPr>
          <p:nvPr>
            <p:ph type="title"/>
          </p:nvPr>
        </p:nvSpPr>
        <p:spPr/>
        <p:txBody>
          <a:bodyPr/>
          <a:lstStyle/>
          <a:p>
            <a:r>
              <a:rPr lang="en-US" dirty="0"/>
              <a:t>Criterion 2 – Does Not Impose Hardship or Diminish Supply, or Create Barriers</a:t>
            </a:r>
          </a:p>
        </p:txBody>
      </p:sp>
      <p:sp>
        <p:nvSpPr>
          <p:cNvPr id="3" name="Content Placeholder 2">
            <a:extLst>
              <a:ext uri="{FF2B5EF4-FFF2-40B4-BE49-F238E27FC236}">
                <a16:creationId xmlns:a16="http://schemas.microsoft.com/office/drawing/2014/main" id="{989E1525-A9A7-4687-96AA-43CB95CB1C39}"/>
              </a:ext>
            </a:extLst>
          </p:cNvPr>
          <p:cNvSpPr>
            <a:spLocks noGrp="1"/>
          </p:cNvSpPr>
          <p:nvPr>
            <p:ph idx="1"/>
          </p:nvPr>
        </p:nvSpPr>
        <p:spPr/>
        <p:txBody>
          <a:bodyPr vert="horz" lIns="0" tIns="45720" rIns="0" bIns="45720" rtlCol="0" anchor="t">
            <a:normAutofit/>
          </a:bodyPr>
          <a:lstStyle/>
          <a:p>
            <a:pPr>
              <a:buFont typeface="Wingdings"/>
              <a:buChar char="§"/>
            </a:pPr>
            <a:r>
              <a:rPr lang="en-US" dirty="0"/>
              <a:t>Licensure removes barriers caregivers have in reporting concerns to a local body that can investigate and enforce sanctions and remove licenses. </a:t>
            </a:r>
          </a:p>
          <a:p>
            <a:pPr>
              <a:buFont typeface="Wingdings"/>
              <a:buChar char="§"/>
            </a:pPr>
            <a:r>
              <a:rPr lang="en-US" dirty="0"/>
              <a:t>Ensure consumers there is quality control for practitioners working with largely vulnerable populations</a:t>
            </a:r>
          </a:p>
          <a:p>
            <a:pPr>
              <a:buFont typeface="Wingdings"/>
              <a:buChar char="§"/>
            </a:pPr>
            <a:r>
              <a:rPr lang="en-US" dirty="0"/>
              <a:t>Scope of practice is distinct from other professions</a:t>
            </a:r>
          </a:p>
          <a:p>
            <a:pPr lvl="1">
              <a:buFont typeface="Wingdings"/>
              <a:buChar char="§"/>
            </a:pPr>
            <a:r>
              <a:rPr lang="en-US" dirty="0"/>
              <a:t>Exemptions addresses concerns with consumers accessing quality services from quality professions practicing under their scope</a:t>
            </a:r>
          </a:p>
          <a:p>
            <a:pPr lvl="1">
              <a:buFont typeface="Wingdings"/>
              <a:buChar char="§"/>
            </a:pPr>
            <a:r>
              <a:rPr lang="en-US" dirty="0"/>
              <a:t>Will not compete with other professions. Behavior Analysis is a distinct profession with an ethics code that requires collaborating with other professions</a:t>
            </a:r>
          </a:p>
        </p:txBody>
      </p:sp>
    </p:spTree>
    <p:extLst>
      <p:ext uri="{BB962C8B-B14F-4D97-AF65-F5344CB8AC3E}">
        <p14:creationId xmlns:p14="http://schemas.microsoft.com/office/powerpoint/2010/main" val="18522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FE7624-21F7-4391-BA6A-71F3B1AB782E}"/>
              </a:ext>
            </a:extLst>
          </p:cNvPr>
          <p:cNvSpPr>
            <a:spLocks noGrp="1"/>
          </p:cNvSpPr>
          <p:nvPr>
            <p:ph type="title"/>
          </p:nvPr>
        </p:nvSpPr>
        <p:spPr>
          <a:xfrm>
            <a:off x="1096963" y="758826"/>
            <a:ext cx="10058400" cy="4062326"/>
          </a:xfrm>
        </p:spPr>
        <p:txBody>
          <a:bodyPr vert="horz" lIns="91440" tIns="45720" rIns="91440" bIns="45720" rtlCol="0" anchor="b">
            <a:normAutofit/>
          </a:bodyPr>
          <a:lstStyle/>
          <a:p>
            <a:r>
              <a:rPr lang="en-US" sz="9600"/>
              <a:t>Criterion 3 – Need for Public Assurance</a:t>
            </a:r>
          </a:p>
        </p:txBody>
      </p:sp>
      <p:sp>
        <p:nvSpPr>
          <p:cNvPr id="8" name="Content Placeholder 7">
            <a:extLst>
              <a:ext uri="{FF2B5EF4-FFF2-40B4-BE49-F238E27FC236}">
                <a16:creationId xmlns:a16="http://schemas.microsoft.com/office/drawing/2014/main" id="{0D65A33F-6D56-4FE5-A4D0-260F71A805DA}"/>
              </a:ext>
            </a:extLst>
          </p:cNvPr>
          <p:cNvSpPr>
            <a:spLocks noGrp="1"/>
          </p:cNvSpPr>
          <p:nvPr>
            <p:ph type="body" idx="1"/>
          </p:nvPr>
        </p:nvSpPr>
        <p:spPr>
          <a:xfrm>
            <a:off x="1100138" y="5305783"/>
            <a:ext cx="10058400" cy="793389"/>
          </a:xfrm>
        </p:spPr>
        <p:txBody>
          <a:bodyPr vert="horz" lIns="91440" tIns="45720" rIns="91440" bIns="45720" rtlCol="0" anchor="t">
            <a:normAutofit/>
          </a:bodyPr>
          <a:lstStyle/>
          <a:p>
            <a:pPr marL="342900" indent="-342900">
              <a:lnSpc>
                <a:spcPct val="90000"/>
              </a:lnSpc>
              <a:buFont typeface="Wingdings" panose="020F0502020204030204" pitchFamily="34" charset="0"/>
              <a:buChar char="§"/>
            </a:pPr>
            <a:r>
              <a:rPr lang="en-US" dirty="0"/>
              <a:t>172 NAC.4.003.03. The public needs assurance from the state of initial and continuing professional ability..</a:t>
            </a:r>
          </a:p>
          <a:p>
            <a:pPr marL="0" lvl="2">
              <a:lnSpc>
                <a:spcPct val="90000"/>
              </a:lnSpc>
              <a:spcBef>
                <a:spcPts val="1200"/>
              </a:spcBef>
              <a:spcAft>
                <a:spcPts val="200"/>
              </a:spcAft>
              <a:buClr>
                <a:schemeClr val="accent1"/>
              </a:buClr>
              <a:buSzPct val="100000"/>
            </a:pPr>
            <a:endParaRPr lang="en-US" sz="2400" cap="all" spc="200">
              <a:solidFill>
                <a:schemeClr val="tx1"/>
              </a:solidFill>
            </a:endParaRPr>
          </a:p>
          <a:p>
            <a:pPr marL="0" lvl="2">
              <a:lnSpc>
                <a:spcPct val="90000"/>
              </a:lnSpc>
              <a:spcBef>
                <a:spcPts val="1200"/>
              </a:spcBef>
              <a:spcAft>
                <a:spcPts val="200"/>
              </a:spcAft>
              <a:buClr>
                <a:schemeClr val="accent1"/>
              </a:buClr>
              <a:buSzPct val="100000"/>
            </a:pPr>
            <a:endParaRPr lang="en-US" sz="2400" cap="all" spc="200">
              <a:solidFill>
                <a:schemeClr val="tx1"/>
              </a:solidFill>
            </a:endParaRPr>
          </a:p>
        </p:txBody>
      </p:sp>
      <p:cxnSp>
        <p:nvCxnSpPr>
          <p:cNvPr id="19" name="Straight Connector 18">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5945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7E1-3357-415F-9D46-86F999BA31C5}"/>
              </a:ext>
            </a:extLst>
          </p:cNvPr>
          <p:cNvSpPr>
            <a:spLocks noGrp="1"/>
          </p:cNvSpPr>
          <p:nvPr>
            <p:ph type="title"/>
          </p:nvPr>
        </p:nvSpPr>
        <p:spPr/>
        <p:txBody>
          <a:bodyPr/>
          <a:lstStyle/>
          <a:p>
            <a:r>
              <a:rPr lang="en-US" dirty="0"/>
              <a:t>Criterion 3 – Need for Public Assurance</a:t>
            </a:r>
          </a:p>
        </p:txBody>
      </p:sp>
      <p:sp>
        <p:nvSpPr>
          <p:cNvPr id="3" name="Content Placeholder 2">
            <a:extLst>
              <a:ext uri="{FF2B5EF4-FFF2-40B4-BE49-F238E27FC236}">
                <a16:creationId xmlns:a16="http://schemas.microsoft.com/office/drawing/2014/main" id="{5D1A5E29-A589-4DB6-B90A-F2383D09AB4F}"/>
              </a:ext>
            </a:extLst>
          </p:cNvPr>
          <p:cNvSpPr>
            <a:spLocks noGrp="1"/>
          </p:cNvSpPr>
          <p:nvPr>
            <p:ph idx="1"/>
          </p:nvPr>
        </p:nvSpPr>
        <p:spPr/>
        <p:txBody>
          <a:bodyPr vert="horz" lIns="0" tIns="45720" rIns="0" bIns="45720" rtlCol="0" anchor="t">
            <a:normAutofit/>
          </a:bodyPr>
          <a:lstStyle/>
          <a:p>
            <a:pPr>
              <a:buFont typeface="Wingdings"/>
              <a:buChar char="§"/>
            </a:pPr>
            <a:r>
              <a:rPr lang="en-US" dirty="0"/>
              <a:t>Certification alone does not protect the consumer in Nebraska</a:t>
            </a:r>
          </a:p>
          <a:p>
            <a:pPr lvl="1">
              <a:buFont typeface="Wingdings"/>
              <a:buChar char="§"/>
            </a:pPr>
            <a:r>
              <a:rPr lang="en-US" dirty="0"/>
              <a:t>If a person does not hold a board credential, the board does not have jurisdiction over that person. The state is expected to have protections in place. </a:t>
            </a:r>
          </a:p>
          <a:p>
            <a:pPr>
              <a:buFont typeface="Wingdings"/>
              <a:buChar char="§"/>
            </a:pPr>
            <a:r>
              <a:rPr lang="en-US" dirty="0"/>
              <a:t>BCBA and BCBA-D are qualified to practice independently. </a:t>
            </a:r>
          </a:p>
          <a:p>
            <a:pPr>
              <a:buFont typeface="Wingdings"/>
              <a:buChar char="§"/>
            </a:pPr>
            <a:r>
              <a:rPr lang="en-US" dirty="0"/>
              <a:t>Members of the public have the autonomy to choose their behavior analytic provider </a:t>
            </a:r>
          </a:p>
          <a:p>
            <a:pPr lvl="1">
              <a:buFont typeface="Wingdings"/>
              <a:buChar char="§"/>
            </a:pPr>
            <a:r>
              <a:rPr lang="en-US" dirty="0"/>
              <a:t>As it currently stands, anyone in Nebraska can claim to be a provider for a family or individual for the purpose of obtaining them as a client, even though the provider has not met competency to practice. </a:t>
            </a:r>
          </a:p>
          <a:p>
            <a:pPr lvl="1">
              <a:buFont typeface="Wingdings"/>
              <a:buChar char="§"/>
            </a:pPr>
            <a:r>
              <a:rPr lang="en-US" dirty="0"/>
              <a:t>If a person not board certified is claiming to hold a board certification, the certification board can issue a cease and desist, but the board does not hold disciplinary jurisdiction over the person</a:t>
            </a:r>
          </a:p>
        </p:txBody>
      </p:sp>
    </p:spTree>
    <p:extLst>
      <p:ext uri="{BB962C8B-B14F-4D97-AF65-F5344CB8AC3E}">
        <p14:creationId xmlns:p14="http://schemas.microsoft.com/office/powerpoint/2010/main" val="227010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07E1-3357-415F-9D46-86F999BA31C5}"/>
              </a:ext>
            </a:extLst>
          </p:cNvPr>
          <p:cNvSpPr>
            <a:spLocks noGrp="1"/>
          </p:cNvSpPr>
          <p:nvPr>
            <p:ph type="title"/>
          </p:nvPr>
        </p:nvSpPr>
        <p:spPr/>
        <p:txBody>
          <a:bodyPr/>
          <a:lstStyle/>
          <a:p>
            <a:r>
              <a:rPr lang="en-US" dirty="0"/>
              <a:t>Criterion 3 – Need for Public Assurance</a:t>
            </a:r>
          </a:p>
        </p:txBody>
      </p:sp>
      <p:sp>
        <p:nvSpPr>
          <p:cNvPr id="3" name="Content Placeholder 2">
            <a:extLst>
              <a:ext uri="{FF2B5EF4-FFF2-40B4-BE49-F238E27FC236}">
                <a16:creationId xmlns:a16="http://schemas.microsoft.com/office/drawing/2014/main" id="{5D1A5E29-A589-4DB6-B90A-F2383D09AB4F}"/>
              </a:ext>
            </a:extLst>
          </p:cNvPr>
          <p:cNvSpPr>
            <a:spLocks noGrp="1"/>
          </p:cNvSpPr>
          <p:nvPr>
            <p:ph idx="1"/>
          </p:nvPr>
        </p:nvSpPr>
        <p:spPr/>
        <p:txBody>
          <a:bodyPr vert="horz" lIns="0" tIns="45720" rIns="0" bIns="45720" rtlCol="0" anchor="t">
            <a:normAutofit/>
          </a:bodyPr>
          <a:lstStyle/>
          <a:p>
            <a:pPr>
              <a:buFont typeface="Wingdings"/>
              <a:buChar char="§"/>
            </a:pPr>
            <a:r>
              <a:rPr lang="en-US" dirty="0"/>
              <a:t>The national Certification board was established in 1999 and took sole oversight of certification at the national level in 2005. Because the profession has only been issuing all national credentials for 17 years, many members of the general public do not know how to verify if their provider holds a credential indicating minimum competencies </a:t>
            </a:r>
          </a:p>
          <a:p>
            <a:pPr>
              <a:buFont typeface="Wingdings"/>
              <a:buChar char="§"/>
            </a:pPr>
            <a:r>
              <a:rPr lang="en-US" dirty="0"/>
              <a:t>Licensure would make the process of finding a quality provider easier on a family or person seeking behavior analytic services. They would only need to verify their license. Should a potential provider not be licensed, there would be an avenue for reporting and disciplinary action.  </a:t>
            </a:r>
          </a:p>
        </p:txBody>
      </p:sp>
      <p:sp>
        <p:nvSpPr>
          <p:cNvPr id="4" name="TextBox 3">
            <a:extLst>
              <a:ext uri="{FF2B5EF4-FFF2-40B4-BE49-F238E27FC236}">
                <a16:creationId xmlns:a16="http://schemas.microsoft.com/office/drawing/2014/main" id="{E4A793D8-13E9-4CC5-8B31-ECD45355FF9F}"/>
              </a:ext>
            </a:extLst>
          </p:cNvPr>
          <p:cNvSpPr txBox="1"/>
          <p:nvPr/>
        </p:nvSpPr>
        <p:spPr>
          <a:xfrm>
            <a:off x="609599" y="6018305"/>
            <a:ext cx="2475037" cy="276999"/>
          </a:xfrm>
          <a:prstGeom prst="rect">
            <a:avLst/>
          </a:prstGeom>
          <a:noFill/>
        </p:spPr>
        <p:txBody>
          <a:bodyPr wrap="none" rtlCol="0">
            <a:spAutoFit/>
          </a:bodyPr>
          <a:lstStyle/>
          <a:p>
            <a:r>
              <a:rPr lang="en-US" sz="1200" dirty="0"/>
              <a:t>Johnston, </a:t>
            </a:r>
            <a:r>
              <a:rPr lang="en-US" sz="1200" dirty="0" err="1"/>
              <a:t>Carr</a:t>
            </a:r>
            <a:r>
              <a:rPr lang="en-US" sz="1200" dirty="0"/>
              <a:t>, &amp; </a:t>
            </a:r>
            <a:r>
              <a:rPr lang="en-US" sz="1200" dirty="0" err="1"/>
              <a:t>Mellichamp</a:t>
            </a:r>
            <a:r>
              <a:rPr lang="en-US" sz="1200" dirty="0"/>
              <a:t>, 2017</a:t>
            </a:r>
          </a:p>
        </p:txBody>
      </p:sp>
    </p:spTree>
    <p:extLst>
      <p:ext uri="{BB962C8B-B14F-4D97-AF65-F5344CB8AC3E}">
        <p14:creationId xmlns:p14="http://schemas.microsoft.com/office/powerpoint/2010/main" val="359848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6417F-8A40-437F-9DC8-B41800F33A64}"/>
              </a:ext>
            </a:extLst>
          </p:cNvPr>
          <p:cNvSpPr>
            <a:spLocks noGrp="1"/>
          </p:cNvSpPr>
          <p:nvPr>
            <p:ph type="title"/>
          </p:nvPr>
        </p:nvSpPr>
        <p:spPr>
          <a:xfrm>
            <a:off x="1096963" y="758826"/>
            <a:ext cx="10058400" cy="4062326"/>
          </a:xfrm>
        </p:spPr>
        <p:txBody>
          <a:bodyPr vert="horz" lIns="91440" tIns="45720" rIns="91440" bIns="45720" rtlCol="0" anchor="b">
            <a:normAutofit/>
          </a:bodyPr>
          <a:lstStyle/>
          <a:p>
            <a:r>
              <a:rPr lang="en-US" sz="9600">
                <a:solidFill>
                  <a:schemeClr val="tx1">
                    <a:lumMod val="85000"/>
                    <a:lumOff val="15000"/>
                  </a:schemeClr>
                </a:solidFill>
              </a:rPr>
              <a:t>Criterion 4 – More Effective Alternative</a:t>
            </a:r>
          </a:p>
        </p:txBody>
      </p:sp>
      <p:sp>
        <p:nvSpPr>
          <p:cNvPr id="3" name="Content Placeholder 2">
            <a:extLst>
              <a:ext uri="{FF2B5EF4-FFF2-40B4-BE49-F238E27FC236}">
                <a16:creationId xmlns:a16="http://schemas.microsoft.com/office/drawing/2014/main" id="{F4AF0B70-9448-4CCD-A89D-117EBE1A8840}"/>
              </a:ext>
            </a:extLst>
          </p:cNvPr>
          <p:cNvSpPr>
            <a:spLocks noGrp="1"/>
          </p:cNvSpPr>
          <p:nvPr>
            <p:ph idx="1"/>
          </p:nvPr>
        </p:nvSpPr>
        <p:spPr>
          <a:xfrm>
            <a:off x="1100138" y="5305783"/>
            <a:ext cx="10058400" cy="793389"/>
          </a:xfrm>
        </p:spPr>
        <p:txBody>
          <a:bodyPr vert="horz" lIns="91440" tIns="45720" rIns="91440" bIns="45720" rtlCol="0" anchor="t">
            <a:normAutofit lnSpcReduction="10000"/>
          </a:bodyPr>
          <a:lstStyle/>
          <a:p>
            <a:pPr>
              <a:lnSpc>
                <a:spcPct val="100000"/>
              </a:lnSpc>
              <a:buFont typeface="Wingdings" panose="020F0502020204030204" pitchFamily="34" charset="0"/>
              <a:buChar char="§"/>
            </a:pPr>
            <a:r>
              <a:rPr lang="en-US" sz="2400" cap="all" spc="200" dirty="0">
                <a:ea typeface="+mn-lt"/>
                <a:cs typeface="+mn-lt"/>
              </a:rPr>
              <a:t>172 NAC.4.003.04. Criterion Four. The public cannot be protected by a more effective alternative.</a:t>
            </a:r>
            <a:endParaRPr lang="en-US" dirty="0"/>
          </a:p>
        </p:txBody>
      </p:sp>
      <p:cxnSp>
        <p:nvCxnSpPr>
          <p:cNvPr id="14" name="Straight Connector 13">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7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1B77-80E5-4B19-B319-C77CE70F8B1A}"/>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8D9C6733-7BC6-4784-945C-2C9254ECD7CB}"/>
              </a:ext>
            </a:extLst>
          </p:cNvPr>
          <p:cNvSpPr>
            <a:spLocks noGrp="1"/>
          </p:cNvSpPr>
          <p:nvPr>
            <p:ph idx="1"/>
          </p:nvPr>
        </p:nvSpPr>
        <p:spPr/>
        <p:txBody>
          <a:bodyPr vert="horz" lIns="0" tIns="45720" rIns="0" bIns="45720" rtlCol="0" anchor="t">
            <a:normAutofit/>
          </a:bodyPr>
          <a:lstStyle/>
          <a:p>
            <a:pPr>
              <a:buFont typeface="Wingdings"/>
              <a:buChar char="§"/>
            </a:pPr>
            <a:r>
              <a:rPr lang="en-US" dirty="0"/>
              <a:t>This profession systematically changes variables to produce changes in others’ behaviors. This is powerful and needs a level of oversight from professionals skilled in the profession. </a:t>
            </a:r>
          </a:p>
          <a:p>
            <a:pPr>
              <a:buFont typeface="Wingdings"/>
              <a:buChar char="§"/>
            </a:pPr>
            <a:r>
              <a:rPr lang="en-US" dirty="0"/>
              <a:t>When implemented incorrectly, the consequences can terribly life-altering for the individual </a:t>
            </a:r>
          </a:p>
          <a:p>
            <a:pPr marL="0" indent="0">
              <a:buNone/>
            </a:pPr>
            <a:endParaRPr lang="en-US" dirty="0"/>
          </a:p>
          <a:p>
            <a:pPr>
              <a:buFont typeface="Wingdings"/>
              <a:buChar char="§"/>
            </a:pPr>
            <a:endParaRPr lang="en-US" dirty="0"/>
          </a:p>
          <a:p>
            <a:pPr>
              <a:buFont typeface="Wingdings"/>
              <a:buChar char="§"/>
            </a:pPr>
            <a:r>
              <a:rPr lang="en-US" dirty="0"/>
              <a:t>We believe the level of licensure is the level needed to protect consumers from unqualified practitioners, especially in future years as the demand continues to grow. </a:t>
            </a:r>
          </a:p>
        </p:txBody>
      </p:sp>
    </p:spTree>
    <p:extLst>
      <p:ext uri="{BB962C8B-B14F-4D97-AF65-F5344CB8AC3E}">
        <p14:creationId xmlns:p14="http://schemas.microsoft.com/office/powerpoint/2010/main" val="97791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dirty="0"/>
              <a:t>Distinct Profession</a:t>
            </a:r>
          </a:p>
        </p:txBody>
      </p:sp>
      <p:sp>
        <p:nvSpPr>
          <p:cNvPr id="3" name="Content Placeholder 2">
            <a:extLst>
              <a:ext uri="{FF2B5EF4-FFF2-40B4-BE49-F238E27FC236}">
                <a16:creationId xmlns:a16="http://schemas.microsoft.com/office/drawing/2014/main" id="{1B3E92C8-C69D-4094-BA06-6A1A5E4EC55C}"/>
              </a:ext>
            </a:extLst>
          </p:cNvPr>
          <p:cNvSpPr>
            <a:spLocks noGrp="1"/>
          </p:cNvSpPr>
          <p:nvPr>
            <p:ph idx="1"/>
          </p:nvPr>
        </p:nvSpPr>
        <p:spPr>
          <a:xfrm>
            <a:off x="1097279" y="2108201"/>
            <a:ext cx="10843083" cy="3760891"/>
          </a:xfrm>
        </p:spPr>
        <p:txBody>
          <a:bodyPr vert="horz" lIns="0" tIns="45720" rIns="0" bIns="45720" rtlCol="0" anchor="t">
            <a:normAutofit/>
          </a:bodyPr>
          <a:lstStyle/>
          <a:p>
            <a:pPr>
              <a:buFont typeface="Wingdings" panose="05000000000000000000" pitchFamily="2" charset="2"/>
              <a:buChar char="§"/>
            </a:pPr>
            <a:r>
              <a:rPr lang="en-US" dirty="0"/>
              <a:t>Seven dimensions </a:t>
            </a:r>
          </a:p>
          <a:p>
            <a:pPr lvl="1">
              <a:buFont typeface="Wingdings" panose="05000000000000000000" pitchFamily="2" charset="2"/>
              <a:buChar char="§"/>
            </a:pPr>
            <a:r>
              <a:rPr lang="en-US" dirty="0"/>
              <a:t>Applied</a:t>
            </a:r>
          </a:p>
          <a:p>
            <a:pPr lvl="1">
              <a:buFont typeface="Wingdings" panose="05000000000000000000" pitchFamily="2" charset="2"/>
              <a:buChar char="§"/>
            </a:pPr>
            <a:r>
              <a:rPr lang="en-US" dirty="0"/>
              <a:t>Behavioral </a:t>
            </a:r>
          </a:p>
          <a:p>
            <a:pPr lvl="1">
              <a:buFont typeface="Wingdings" panose="05000000000000000000" pitchFamily="2" charset="2"/>
              <a:buChar char="§"/>
            </a:pPr>
            <a:r>
              <a:rPr lang="en-US" dirty="0"/>
              <a:t>Analytical</a:t>
            </a:r>
          </a:p>
          <a:p>
            <a:pPr lvl="1">
              <a:buFont typeface="Wingdings" panose="05000000000000000000" pitchFamily="2" charset="2"/>
              <a:buChar char="§"/>
            </a:pPr>
            <a:r>
              <a:rPr lang="en-US" dirty="0"/>
              <a:t>Technological</a:t>
            </a:r>
          </a:p>
          <a:p>
            <a:pPr lvl="1">
              <a:buFont typeface="Wingdings" panose="05000000000000000000" pitchFamily="2" charset="2"/>
              <a:buChar char="§"/>
            </a:pPr>
            <a:r>
              <a:rPr lang="en-US" dirty="0"/>
              <a:t>Conceptually Systematic </a:t>
            </a:r>
          </a:p>
          <a:p>
            <a:pPr lvl="1">
              <a:buFont typeface="Wingdings" panose="05000000000000000000" pitchFamily="2" charset="2"/>
              <a:buChar char="§"/>
            </a:pPr>
            <a:r>
              <a:rPr lang="en-US" dirty="0"/>
              <a:t>Effective</a:t>
            </a:r>
          </a:p>
          <a:p>
            <a:pPr lvl="1">
              <a:buFont typeface="Wingdings" panose="05000000000000000000" pitchFamily="2" charset="2"/>
              <a:buChar char="§"/>
            </a:pPr>
            <a:r>
              <a:rPr lang="en-US" dirty="0"/>
              <a:t>Generalized  </a:t>
            </a:r>
          </a:p>
        </p:txBody>
      </p:sp>
      <p:sp>
        <p:nvSpPr>
          <p:cNvPr id="4" name="TextBox 3">
            <a:extLst>
              <a:ext uri="{FF2B5EF4-FFF2-40B4-BE49-F238E27FC236}">
                <a16:creationId xmlns:a16="http://schemas.microsoft.com/office/drawing/2014/main" id="{54CD5D59-2C9E-4EC3-AB05-C0F25B670900}"/>
              </a:ext>
            </a:extLst>
          </p:cNvPr>
          <p:cNvSpPr txBox="1"/>
          <p:nvPr/>
        </p:nvSpPr>
        <p:spPr>
          <a:xfrm>
            <a:off x="8025143" y="285974"/>
            <a:ext cx="3951723" cy="369332"/>
          </a:xfrm>
          <a:prstGeom prst="rect">
            <a:avLst/>
          </a:prstGeom>
          <a:noFill/>
        </p:spPr>
        <p:txBody>
          <a:bodyPr wrap="none" rtlCol="0">
            <a:spAutoFit/>
          </a:bodyPr>
          <a:lstStyle/>
          <a:p>
            <a:r>
              <a:rPr lang="en-US" dirty="0"/>
              <a:t>P. 4 of Supplemental Information Sheet </a:t>
            </a:r>
          </a:p>
        </p:txBody>
      </p:sp>
      <p:sp>
        <p:nvSpPr>
          <p:cNvPr id="5" name="TextBox 4">
            <a:extLst>
              <a:ext uri="{FF2B5EF4-FFF2-40B4-BE49-F238E27FC236}">
                <a16:creationId xmlns:a16="http://schemas.microsoft.com/office/drawing/2014/main" id="{F8D45AA0-E16A-4A4A-B771-70A784CE9684}"/>
              </a:ext>
            </a:extLst>
          </p:cNvPr>
          <p:cNvSpPr txBox="1"/>
          <p:nvPr/>
        </p:nvSpPr>
        <p:spPr>
          <a:xfrm>
            <a:off x="659219" y="6018028"/>
            <a:ext cx="9870394" cy="320729"/>
          </a:xfrm>
          <a:prstGeom prst="rect">
            <a:avLst/>
          </a:prstGeom>
          <a:noFill/>
        </p:spPr>
        <p:txBody>
          <a:bodyPr wrap="none" rtlCol="0">
            <a:spAutoFit/>
          </a:bodyPr>
          <a:lstStyle/>
          <a:p>
            <a:pPr marL="457200" marR="0" fontAlgn="base">
              <a:lnSpc>
                <a:spcPts val="195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Baer, D.M., Wolf, M.M., &amp; </a:t>
            </a:r>
            <a:r>
              <a:rPr lang="en-US" sz="1200" dirty="0" err="1">
                <a:effectLst/>
                <a:latin typeface="Times New Roman" panose="02020603050405020304" pitchFamily="18" charset="0"/>
                <a:ea typeface="Times New Roman" panose="02020603050405020304" pitchFamily="18" charset="0"/>
              </a:rPr>
              <a:t>Risley</a:t>
            </a:r>
            <a:r>
              <a:rPr lang="en-US" sz="1200" dirty="0">
                <a:effectLst/>
                <a:latin typeface="Times New Roman" panose="02020603050405020304" pitchFamily="18" charset="0"/>
                <a:ea typeface="Times New Roman" panose="02020603050405020304" pitchFamily="18" charset="0"/>
              </a:rPr>
              <a:t>, T.R. (1968) Some current dimensions of applied behavior analysis. </a:t>
            </a:r>
            <a:r>
              <a:rPr lang="en-US" sz="1200" i="1" dirty="0">
                <a:effectLst/>
                <a:latin typeface="Times New Roman" panose="02020603050405020304" pitchFamily="18" charset="0"/>
                <a:ea typeface="Times New Roman" panose="02020603050405020304" pitchFamily="18" charset="0"/>
              </a:rPr>
              <a:t>Journal of Applied Behavior Analysis, 1 </a:t>
            </a:r>
            <a:r>
              <a:rPr lang="en-US" sz="1200" dirty="0">
                <a:effectLst/>
                <a:latin typeface="Times New Roman" panose="02020603050405020304" pitchFamily="18" charset="0"/>
                <a:ea typeface="Times New Roman" panose="02020603050405020304" pitchFamily="18" charset="0"/>
              </a:rPr>
              <a:t>91-97</a:t>
            </a:r>
          </a:p>
        </p:txBody>
      </p:sp>
    </p:spTree>
    <p:extLst>
      <p:ext uri="{BB962C8B-B14F-4D97-AF65-F5344CB8AC3E}">
        <p14:creationId xmlns:p14="http://schemas.microsoft.com/office/powerpoint/2010/main" val="5870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1B77-80E5-4B19-B319-C77CE70F8B1A}"/>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8D9C6733-7BC6-4784-945C-2C9254ECD7CB}"/>
              </a:ext>
            </a:extLst>
          </p:cNvPr>
          <p:cNvSpPr>
            <a:spLocks noGrp="1"/>
          </p:cNvSpPr>
          <p:nvPr>
            <p:ph idx="1"/>
          </p:nvPr>
        </p:nvSpPr>
        <p:spPr/>
        <p:txBody>
          <a:bodyPr vert="horz" lIns="0" tIns="45720" rIns="0" bIns="45720" rtlCol="0" anchor="t">
            <a:normAutofit/>
          </a:bodyPr>
          <a:lstStyle/>
          <a:p>
            <a:pPr>
              <a:buFont typeface="Wingdings"/>
              <a:buChar char="§"/>
            </a:pPr>
            <a:r>
              <a:rPr lang="en-US" dirty="0"/>
              <a:t>Sample of logistics with a stand-alone board</a:t>
            </a:r>
          </a:p>
          <a:p>
            <a:pPr>
              <a:buFont typeface="Wingdings"/>
              <a:buChar char="§"/>
            </a:pPr>
            <a:r>
              <a:rPr lang="en-US" dirty="0"/>
              <a:t>Kentucky began providing licenses in 2011 </a:t>
            </a:r>
          </a:p>
          <a:p>
            <a:pPr lvl="1">
              <a:buFont typeface="Wingdings"/>
              <a:buChar char="§"/>
            </a:pPr>
            <a:r>
              <a:rPr lang="en-US" dirty="0"/>
              <a:t>2011 - 20 licenses issued</a:t>
            </a:r>
          </a:p>
          <a:p>
            <a:pPr lvl="1">
              <a:buFont typeface="Wingdings"/>
              <a:buChar char="§"/>
            </a:pPr>
            <a:r>
              <a:rPr lang="en-US" dirty="0"/>
              <a:t>2020 – nearly 400 issued</a:t>
            </a:r>
          </a:p>
          <a:p>
            <a:pPr lvl="1">
              <a:buFont typeface="Wingdings"/>
              <a:buChar char="§"/>
            </a:pPr>
            <a:r>
              <a:rPr lang="en-US" dirty="0"/>
              <a:t>Each fiscal year since the onset of licensure the cost of revenue has been greater than the cost of expenses</a:t>
            </a:r>
          </a:p>
          <a:p>
            <a:pPr lvl="2">
              <a:buFont typeface="Wingdings"/>
              <a:buChar char="§"/>
            </a:pPr>
            <a:r>
              <a:rPr lang="en-US" dirty="0"/>
              <a:t>Cash carried over into the next fiscal year</a:t>
            </a:r>
          </a:p>
          <a:p>
            <a:pPr lvl="1">
              <a:buFont typeface="Wingdings"/>
              <a:buChar char="§"/>
            </a:pPr>
            <a:endParaRPr lang="en-US" dirty="0"/>
          </a:p>
        </p:txBody>
      </p:sp>
      <p:sp>
        <p:nvSpPr>
          <p:cNvPr id="4" name="TextBox 3">
            <a:extLst>
              <a:ext uri="{FF2B5EF4-FFF2-40B4-BE49-F238E27FC236}">
                <a16:creationId xmlns:a16="http://schemas.microsoft.com/office/drawing/2014/main" id="{4ABA1CDC-52FC-4038-8B6E-50093AC4419B}"/>
              </a:ext>
            </a:extLst>
          </p:cNvPr>
          <p:cNvSpPr txBox="1"/>
          <p:nvPr/>
        </p:nvSpPr>
        <p:spPr>
          <a:xfrm>
            <a:off x="7959402" y="101937"/>
            <a:ext cx="4031616" cy="369332"/>
          </a:xfrm>
          <a:prstGeom prst="rect">
            <a:avLst/>
          </a:prstGeom>
          <a:noFill/>
        </p:spPr>
        <p:txBody>
          <a:bodyPr wrap="none" rtlCol="0">
            <a:spAutoFit/>
          </a:bodyPr>
          <a:lstStyle/>
          <a:p>
            <a:r>
              <a:rPr lang="en-US" dirty="0"/>
              <a:t>P 15 of Supplemental Information Sheet </a:t>
            </a:r>
          </a:p>
        </p:txBody>
      </p:sp>
      <p:sp>
        <p:nvSpPr>
          <p:cNvPr id="5" name="TextBox 4">
            <a:extLst>
              <a:ext uri="{FF2B5EF4-FFF2-40B4-BE49-F238E27FC236}">
                <a16:creationId xmlns:a16="http://schemas.microsoft.com/office/drawing/2014/main" id="{5D88B390-06EB-432C-BAE6-69C474216E86}"/>
              </a:ext>
            </a:extLst>
          </p:cNvPr>
          <p:cNvSpPr txBox="1"/>
          <p:nvPr/>
        </p:nvSpPr>
        <p:spPr>
          <a:xfrm>
            <a:off x="410388" y="5896517"/>
            <a:ext cx="4883196" cy="276999"/>
          </a:xfrm>
          <a:prstGeom prst="rect">
            <a:avLst/>
          </a:prstGeom>
          <a:noFill/>
        </p:spPr>
        <p:txBody>
          <a:bodyPr wrap="none" rtlCol="0">
            <a:spAutoFit/>
          </a:bodyPr>
          <a:lstStyle/>
          <a:p>
            <a:r>
              <a:rPr lang="en-US" sz="1200" dirty="0"/>
              <a:t>https://aba.ky.gov/Documents/March%202021%20ABA%20Newsletter.pdf</a:t>
            </a:r>
          </a:p>
        </p:txBody>
      </p:sp>
    </p:spTree>
    <p:extLst>
      <p:ext uri="{BB962C8B-B14F-4D97-AF65-F5344CB8AC3E}">
        <p14:creationId xmlns:p14="http://schemas.microsoft.com/office/powerpoint/2010/main" val="431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1B77-80E5-4B19-B319-C77CE70F8B1A}"/>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8D9C6733-7BC6-4784-945C-2C9254ECD7CB}"/>
              </a:ext>
            </a:extLst>
          </p:cNvPr>
          <p:cNvSpPr>
            <a:spLocks noGrp="1"/>
          </p:cNvSpPr>
          <p:nvPr>
            <p:ph idx="1"/>
          </p:nvPr>
        </p:nvSpPr>
        <p:spPr/>
        <p:txBody>
          <a:bodyPr vert="horz" lIns="0" tIns="45720" rIns="0" bIns="45720" rtlCol="0" anchor="t">
            <a:normAutofit/>
          </a:bodyPr>
          <a:lstStyle/>
          <a:p>
            <a:pPr marL="0" indent="0">
              <a:buNone/>
            </a:pPr>
            <a:r>
              <a:rPr lang="en-US" dirty="0"/>
              <a:t>. </a:t>
            </a:r>
          </a:p>
          <a:p>
            <a:pPr lvl="1">
              <a:buFont typeface="Wingdings"/>
              <a:buChar char="§"/>
            </a:pPr>
            <a:endParaRPr lang="en-US" dirty="0"/>
          </a:p>
        </p:txBody>
      </p:sp>
      <p:pic>
        <p:nvPicPr>
          <p:cNvPr id="4" name="Picture 3">
            <a:extLst>
              <a:ext uri="{FF2B5EF4-FFF2-40B4-BE49-F238E27FC236}">
                <a16:creationId xmlns:a16="http://schemas.microsoft.com/office/drawing/2014/main" id="{CD77137F-B0C3-4095-A88D-899EA7DF5100}"/>
              </a:ext>
            </a:extLst>
          </p:cNvPr>
          <p:cNvPicPr/>
          <p:nvPr/>
        </p:nvPicPr>
        <p:blipFill>
          <a:blip r:embed="rId2"/>
          <a:stretch>
            <a:fillRect/>
          </a:stretch>
        </p:blipFill>
        <p:spPr>
          <a:xfrm>
            <a:off x="2772265" y="1922026"/>
            <a:ext cx="5943600" cy="4060825"/>
          </a:xfrm>
          <a:prstGeom prst="rect">
            <a:avLst/>
          </a:prstGeom>
        </p:spPr>
      </p:pic>
      <p:sp>
        <p:nvSpPr>
          <p:cNvPr id="5" name="TextBox 4">
            <a:extLst>
              <a:ext uri="{FF2B5EF4-FFF2-40B4-BE49-F238E27FC236}">
                <a16:creationId xmlns:a16="http://schemas.microsoft.com/office/drawing/2014/main" id="{546CD69D-7970-4B63-BE8A-4E7D378046F4}"/>
              </a:ext>
            </a:extLst>
          </p:cNvPr>
          <p:cNvSpPr txBox="1"/>
          <p:nvPr/>
        </p:nvSpPr>
        <p:spPr>
          <a:xfrm>
            <a:off x="7959402" y="101937"/>
            <a:ext cx="4031616" cy="369332"/>
          </a:xfrm>
          <a:prstGeom prst="rect">
            <a:avLst/>
          </a:prstGeom>
          <a:noFill/>
        </p:spPr>
        <p:txBody>
          <a:bodyPr wrap="none" rtlCol="0">
            <a:spAutoFit/>
          </a:bodyPr>
          <a:lstStyle/>
          <a:p>
            <a:r>
              <a:rPr lang="en-US" dirty="0"/>
              <a:t>P 15 of Supplemental Information Sheet </a:t>
            </a:r>
          </a:p>
        </p:txBody>
      </p:sp>
      <p:sp>
        <p:nvSpPr>
          <p:cNvPr id="6" name="TextBox 5">
            <a:extLst>
              <a:ext uri="{FF2B5EF4-FFF2-40B4-BE49-F238E27FC236}">
                <a16:creationId xmlns:a16="http://schemas.microsoft.com/office/drawing/2014/main" id="{1CD4897F-9C83-4B75-A472-D43A7A292F33}"/>
              </a:ext>
            </a:extLst>
          </p:cNvPr>
          <p:cNvSpPr txBox="1"/>
          <p:nvPr/>
        </p:nvSpPr>
        <p:spPr>
          <a:xfrm>
            <a:off x="240239" y="6101433"/>
            <a:ext cx="4883196" cy="276999"/>
          </a:xfrm>
          <a:prstGeom prst="rect">
            <a:avLst/>
          </a:prstGeom>
          <a:noFill/>
        </p:spPr>
        <p:txBody>
          <a:bodyPr wrap="none" rtlCol="0">
            <a:spAutoFit/>
          </a:bodyPr>
          <a:lstStyle/>
          <a:p>
            <a:r>
              <a:rPr lang="en-US" sz="1200" dirty="0"/>
              <a:t>https://aba.ky.gov/Documents/March%202021%20ABA%20Newsletter.pdf</a:t>
            </a:r>
          </a:p>
        </p:txBody>
      </p:sp>
    </p:spTree>
    <p:extLst>
      <p:ext uri="{BB962C8B-B14F-4D97-AF65-F5344CB8AC3E}">
        <p14:creationId xmlns:p14="http://schemas.microsoft.com/office/powerpoint/2010/main" val="4120941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1B77-80E5-4B19-B319-C77CE70F8B1A}"/>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8D9C6733-7BC6-4784-945C-2C9254ECD7CB}"/>
              </a:ext>
            </a:extLst>
          </p:cNvPr>
          <p:cNvSpPr>
            <a:spLocks noGrp="1"/>
          </p:cNvSpPr>
          <p:nvPr>
            <p:ph idx="1"/>
          </p:nvPr>
        </p:nvSpPr>
        <p:spPr/>
        <p:txBody>
          <a:bodyPr vert="horz" lIns="0" tIns="45720" rIns="0" bIns="45720" rtlCol="0" anchor="t">
            <a:normAutofit/>
          </a:bodyPr>
          <a:lstStyle/>
          <a:p>
            <a:r>
              <a:rPr lang="en-US" dirty="0"/>
              <a:t>Problematic behaviors associated with various diagnoses such as autism, Intellectual Disability, Brain Injury are costly and often result in unnecessary use of psychotropic medication, hospital resources and residential services. </a:t>
            </a:r>
            <a:r>
              <a:rPr lang="en-US" sz="1000" dirty="0"/>
              <a:t>(e.g., Houghton, Ong, &amp; </a:t>
            </a:r>
            <a:r>
              <a:rPr lang="en-US" sz="1000" dirty="0" err="1"/>
              <a:t>Bolognai</a:t>
            </a:r>
            <a:r>
              <a:rPr lang="en-US" sz="1000" dirty="0"/>
              <a:t>, 2017; Mandell, 2008; Montes &amp; </a:t>
            </a:r>
            <a:r>
              <a:rPr lang="en-US" sz="1000" dirty="0" err="1"/>
              <a:t>Halterman</a:t>
            </a:r>
            <a:r>
              <a:rPr lang="en-US" sz="1000" dirty="0"/>
              <a:t>, 2008; </a:t>
            </a:r>
            <a:r>
              <a:rPr lang="en-US" sz="1000" dirty="0" err="1"/>
              <a:t>Tsakanikos</a:t>
            </a:r>
            <a:r>
              <a:rPr lang="en-US" sz="1000" dirty="0"/>
              <a:t>, Costello, Holt, </a:t>
            </a:r>
            <a:r>
              <a:rPr lang="en-US" sz="1000" dirty="0" err="1"/>
              <a:t>Sturmey</a:t>
            </a:r>
            <a:r>
              <a:rPr lang="en-US" sz="1000" dirty="0"/>
              <a:t>, &amp; </a:t>
            </a:r>
            <a:r>
              <a:rPr lang="en-US" sz="1000" dirty="0" err="1"/>
              <a:t>Bouras</a:t>
            </a:r>
            <a:r>
              <a:rPr lang="en-US" sz="1000" dirty="0"/>
              <a:t>, 2006)</a:t>
            </a:r>
          </a:p>
          <a:p>
            <a:r>
              <a:rPr lang="en-US" dirty="0"/>
              <a:t>Competently designed and delivered ABA-based interventions are effective at reducing the problematic behaviors that are costly to families and to taxpayers </a:t>
            </a:r>
            <a:r>
              <a:rPr lang="en-US" sz="1000" dirty="0"/>
              <a:t>(e.g., Campbell, 2003; Hagopian, </a:t>
            </a:r>
            <a:r>
              <a:rPr lang="en-US" sz="1000" dirty="0" err="1"/>
              <a:t>Rooker</a:t>
            </a:r>
            <a:r>
              <a:rPr lang="en-US" sz="1000" dirty="0"/>
              <a:t>, &amp; </a:t>
            </a:r>
            <a:r>
              <a:rPr lang="en-US" sz="1000" dirty="0" err="1"/>
              <a:t>Rolider</a:t>
            </a:r>
            <a:r>
              <a:rPr lang="en-US" sz="1000" dirty="0"/>
              <a:t>, 2011; </a:t>
            </a:r>
            <a:r>
              <a:rPr lang="en-US" sz="1000" dirty="0" err="1"/>
              <a:t>Hassiotis</a:t>
            </a:r>
            <a:r>
              <a:rPr lang="en-US" sz="1000" dirty="0"/>
              <a:t>, </a:t>
            </a:r>
            <a:r>
              <a:rPr lang="en-US" sz="1000" dirty="0" err="1"/>
              <a:t>Canagasabey</a:t>
            </a:r>
            <a:r>
              <a:rPr lang="en-US" sz="1000" dirty="0"/>
              <a:t>, </a:t>
            </a:r>
            <a:r>
              <a:rPr lang="en-US" sz="1000" dirty="0" err="1"/>
              <a:t>Robotham</a:t>
            </a:r>
            <a:r>
              <a:rPr lang="en-US" sz="1000" dirty="0"/>
              <a:t>, Marston, &amp; Romeo, 2010; </a:t>
            </a:r>
            <a:r>
              <a:rPr lang="en-US" sz="1000" dirty="0" err="1"/>
              <a:t>Heyvaert</a:t>
            </a:r>
            <a:r>
              <a:rPr lang="en-US" sz="1000" dirty="0"/>
              <a:t>, </a:t>
            </a:r>
            <a:r>
              <a:rPr lang="en-US" sz="1000" dirty="0" err="1"/>
              <a:t>Maes</a:t>
            </a:r>
            <a:r>
              <a:rPr lang="en-US" sz="1000" dirty="0"/>
              <a:t>, Van den </a:t>
            </a:r>
            <a:r>
              <a:rPr lang="en-US" sz="1000" dirty="0" err="1"/>
              <a:t>Noortgate</a:t>
            </a:r>
            <a:r>
              <a:rPr lang="en-US" sz="1000" dirty="0"/>
              <a:t>, </a:t>
            </a:r>
            <a:r>
              <a:rPr lang="en-US" sz="1000" dirty="0" err="1"/>
              <a:t>Kuppens</a:t>
            </a:r>
            <a:r>
              <a:rPr lang="en-US" sz="1000" dirty="0"/>
              <a:t>, &amp; </a:t>
            </a:r>
            <a:r>
              <a:rPr lang="en-US" sz="1000" dirty="0" err="1"/>
              <a:t>Onghena</a:t>
            </a:r>
            <a:r>
              <a:rPr lang="en-US" sz="1000" dirty="0"/>
              <a:t>, 2012; Lang et al., 2009; Ontario Association for </a:t>
            </a:r>
            <a:r>
              <a:rPr lang="en-US" sz="1000" dirty="0" err="1"/>
              <a:t>Behaviour</a:t>
            </a:r>
            <a:r>
              <a:rPr lang="en-US" sz="1000" dirty="0"/>
              <a:t> Analysis, 2019)</a:t>
            </a:r>
          </a:p>
          <a:p>
            <a:r>
              <a:rPr lang="en-US" dirty="0"/>
              <a:t>Incompetent interventionists can actually increase these problematic behaviors </a:t>
            </a:r>
            <a:r>
              <a:rPr lang="en-US" sz="1000" dirty="0"/>
              <a:t>(e.g., </a:t>
            </a:r>
            <a:r>
              <a:rPr lang="en-US" sz="1000" dirty="0" err="1"/>
              <a:t>Lovaas</a:t>
            </a:r>
            <a:r>
              <a:rPr lang="en-US" sz="1000" dirty="0"/>
              <a:t>, Freitag, Gold, &amp; </a:t>
            </a:r>
            <a:r>
              <a:rPr lang="en-US" sz="1000" dirty="0" err="1"/>
              <a:t>Kassorla</a:t>
            </a:r>
            <a:r>
              <a:rPr lang="en-US" sz="1000" dirty="0"/>
              <a:t>, 1965; </a:t>
            </a:r>
            <a:r>
              <a:rPr lang="en-US" sz="1000" dirty="0" err="1"/>
              <a:t>Lovaas</a:t>
            </a:r>
            <a:r>
              <a:rPr lang="en-US" sz="1000" dirty="0"/>
              <a:t> &amp; Simmons, 1969; Mason &amp; Iwata, 1990; also see Hanley, Iwata, &amp; McCord, 2003)</a:t>
            </a:r>
          </a:p>
          <a:p>
            <a:endParaRPr lang="en-US" sz="1000" dirty="0"/>
          </a:p>
        </p:txBody>
      </p:sp>
      <p:sp>
        <p:nvSpPr>
          <p:cNvPr id="4" name="TextBox 3">
            <a:extLst>
              <a:ext uri="{FF2B5EF4-FFF2-40B4-BE49-F238E27FC236}">
                <a16:creationId xmlns:a16="http://schemas.microsoft.com/office/drawing/2014/main" id="{9A86836B-7110-4F04-B56A-E55C12E663BD}"/>
              </a:ext>
            </a:extLst>
          </p:cNvPr>
          <p:cNvSpPr txBox="1"/>
          <p:nvPr/>
        </p:nvSpPr>
        <p:spPr>
          <a:xfrm>
            <a:off x="7959402" y="101937"/>
            <a:ext cx="4031616" cy="369332"/>
          </a:xfrm>
          <a:prstGeom prst="rect">
            <a:avLst/>
          </a:prstGeom>
          <a:noFill/>
        </p:spPr>
        <p:txBody>
          <a:bodyPr wrap="none" rtlCol="0">
            <a:spAutoFit/>
          </a:bodyPr>
          <a:lstStyle/>
          <a:p>
            <a:r>
              <a:rPr lang="en-US" dirty="0"/>
              <a:t>P 16 of Supplemental Information Sheet </a:t>
            </a:r>
          </a:p>
        </p:txBody>
      </p:sp>
    </p:spTree>
    <p:extLst>
      <p:ext uri="{BB962C8B-B14F-4D97-AF65-F5344CB8AC3E}">
        <p14:creationId xmlns:p14="http://schemas.microsoft.com/office/powerpoint/2010/main" val="39683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1B77-80E5-4B19-B319-C77CE70F8B1A}"/>
              </a:ext>
            </a:extLst>
          </p:cNvPr>
          <p:cNvSpPr>
            <a:spLocks noGrp="1"/>
          </p:cNvSpPr>
          <p:nvPr>
            <p:ph type="title"/>
          </p:nvPr>
        </p:nvSpPr>
        <p:spPr/>
        <p:txBody>
          <a:bodyPr/>
          <a:lstStyle/>
          <a:p>
            <a:r>
              <a:rPr lang="en-US" dirty="0"/>
              <a:t>Criterion 4</a:t>
            </a:r>
          </a:p>
        </p:txBody>
      </p:sp>
      <p:sp>
        <p:nvSpPr>
          <p:cNvPr id="3" name="Content Placeholder 2">
            <a:extLst>
              <a:ext uri="{FF2B5EF4-FFF2-40B4-BE49-F238E27FC236}">
                <a16:creationId xmlns:a16="http://schemas.microsoft.com/office/drawing/2014/main" id="{8D9C6733-7BC6-4784-945C-2C9254ECD7CB}"/>
              </a:ext>
            </a:extLst>
          </p:cNvPr>
          <p:cNvSpPr>
            <a:spLocks noGrp="1"/>
          </p:cNvSpPr>
          <p:nvPr>
            <p:ph idx="1"/>
          </p:nvPr>
        </p:nvSpPr>
        <p:spPr/>
        <p:txBody>
          <a:bodyPr vert="horz" lIns="0" tIns="45720" rIns="0" bIns="45720" rtlCol="0" anchor="t">
            <a:normAutofit lnSpcReduction="10000"/>
          </a:bodyPr>
          <a:lstStyle/>
          <a:p>
            <a:r>
              <a:rPr lang="en-US" dirty="0"/>
              <a:t>Quality early and intensive ABA treatment produces moderate to large improvements in overall functioning </a:t>
            </a:r>
            <a:r>
              <a:rPr lang="en-US" sz="1000" dirty="0"/>
              <a:t>(e.g., see </a:t>
            </a:r>
            <a:r>
              <a:rPr lang="en-US" sz="1000" dirty="0" err="1"/>
              <a:t>Eldevik</a:t>
            </a:r>
            <a:r>
              <a:rPr lang="en-US" sz="1000" dirty="0"/>
              <a:t> et al., 2009, 2010; Green, 2011; </a:t>
            </a:r>
            <a:r>
              <a:rPr lang="en-US" sz="1000" dirty="0" err="1"/>
              <a:t>Klintwall</a:t>
            </a:r>
            <a:r>
              <a:rPr lang="en-US" sz="1000" dirty="0"/>
              <a:t>, </a:t>
            </a:r>
            <a:r>
              <a:rPr lang="en-US" sz="1000" dirty="0" err="1"/>
              <a:t>Eldevik</a:t>
            </a:r>
            <a:r>
              <a:rPr lang="en-US" sz="1000" dirty="0"/>
              <a:t>, &amp; </a:t>
            </a:r>
            <a:r>
              <a:rPr lang="en-US" sz="1000" dirty="0" err="1"/>
              <a:t>Eikeseth</a:t>
            </a:r>
            <a:r>
              <a:rPr lang="en-US" sz="1000" dirty="0"/>
              <a:t>, 2015; </a:t>
            </a:r>
            <a:r>
              <a:rPr lang="en-US" sz="1000" dirty="0" err="1"/>
              <a:t>Virues</a:t>
            </a:r>
            <a:r>
              <a:rPr lang="en-US" sz="1000" dirty="0"/>
              <a:t>-Ortega, Rodriguez, &amp; Yu, 2013).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early ABA services also results in the decreased costs for the family and taxpayers  saving education and healthcare systems valuable money and resources for other needs. </a:t>
            </a:r>
            <a:r>
              <a:rPr lang="en-US" sz="1000" dirty="0"/>
              <a:t>(Chasson, Harris, &amp; Neely, 2007; Jacobson, </a:t>
            </a:r>
            <a:r>
              <a:rPr lang="en-US" sz="1000" dirty="0" err="1"/>
              <a:t>Mulick</a:t>
            </a:r>
            <a:r>
              <a:rPr lang="en-US" sz="1000" dirty="0"/>
              <a:t>, &amp; Green, 1998; Motiwala, Gupta, &amp; Lilly, 2006).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Unqualified interventions claiming to be behavioral using unsupported claims produced no improvements for children. </a:t>
            </a:r>
            <a:r>
              <a:rPr lang="en-US" sz="1000" dirty="0"/>
              <a:t>(Bibby et al., 2002; </a:t>
            </a:r>
            <a:r>
              <a:rPr lang="en-US" sz="1000" dirty="0" err="1"/>
              <a:t>Mudford</a:t>
            </a:r>
            <a:r>
              <a:rPr lang="en-US" sz="1000" dirty="0"/>
              <a:t> et al., 2001). </a:t>
            </a:r>
          </a:p>
          <a:p>
            <a:endParaRPr lang="en-US" u="sng" dirty="0"/>
          </a:p>
          <a:p>
            <a:r>
              <a:rPr lang="en-US" u="sng" dirty="0"/>
              <a:t>The trajectory of these children’s lives were forever altered because they received bad services from unqualified people</a:t>
            </a:r>
            <a:r>
              <a:rPr lang="en-US" dirty="0"/>
              <a:t>. </a:t>
            </a:r>
          </a:p>
          <a:p>
            <a:endParaRPr lang="en-US" dirty="0"/>
          </a:p>
          <a:p>
            <a:pPr marL="0" indent="0">
              <a:buNone/>
            </a:pPr>
            <a:endParaRPr lang="en-US" dirty="0"/>
          </a:p>
        </p:txBody>
      </p:sp>
      <p:sp>
        <p:nvSpPr>
          <p:cNvPr id="4" name="TextBox 3">
            <a:extLst>
              <a:ext uri="{FF2B5EF4-FFF2-40B4-BE49-F238E27FC236}">
                <a16:creationId xmlns:a16="http://schemas.microsoft.com/office/drawing/2014/main" id="{9A86836B-7110-4F04-B56A-E55C12E663BD}"/>
              </a:ext>
            </a:extLst>
          </p:cNvPr>
          <p:cNvSpPr txBox="1"/>
          <p:nvPr/>
        </p:nvSpPr>
        <p:spPr>
          <a:xfrm>
            <a:off x="7959402" y="101937"/>
            <a:ext cx="4031616" cy="369332"/>
          </a:xfrm>
          <a:prstGeom prst="rect">
            <a:avLst/>
          </a:prstGeom>
          <a:noFill/>
        </p:spPr>
        <p:txBody>
          <a:bodyPr wrap="none" rtlCol="0">
            <a:spAutoFit/>
          </a:bodyPr>
          <a:lstStyle/>
          <a:p>
            <a:r>
              <a:rPr lang="en-US" dirty="0"/>
              <a:t>P 16 of Supplemental Information Sheet </a:t>
            </a:r>
          </a:p>
        </p:txBody>
      </p:sp>
    </p:spTree>
    <p:extLst>
      <p:ext uri="{BB962C8B-B14F-4D97-AF65-F5344CB8AC3E}">
        <p14:creationId xmlns:p14="http://schemas.microsoft.com/office/powerpoint/2010/main" val="368802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601567C-4815-45C4-A8C8-DEF236232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63FD3-97F5-4DA8-8A0B-CEB163E9E1C8}"/>
              </a:ext>
            </a:extLst>
          </p:cNvPr>
          <p:cNvSpPr>
            <a:spLocks noGrp="1"/>
          </p:cNvSpPr>
          <p:nvPr>
            <p:ph type="title"/>
          </p:nvPr>
        </p:nvSpPr>
        <p:spPr>
          <a:xfrm>
            <a:off x="1096963" y="758826"/>
            <a:ext cx="10058400" cy="4062326"/>
          </a:xfrm>
        </p:spPr>
        <p:txBody>
          <a:bodyPr vert="horz" lIns="91440" tIns="45720" rIns="91440" bIns="45720" rtlCol="0" anchor="b">
            <a:normAutofit/>
          </a:bodyPr>
          <a:lstStyle/>
          <a:p>
            <a:r>
              <a:rPr lang="en-US" sz="9600">
                <a:solidFill>
                  <a:schemeClr val="tx1">
                    <a:lumMod val="85000"/>
                    <a:lumOff val="15000"/>
                  </a:schemeClr>
                </a:solidFill>
              </a:rPr>
              <a:t>Thank You</a:t>
            </a:r>
          </a:p>
        </p:txBody>
      </p:sp>
      <p:cxnSp>
        <p:nvCxnSpPr>
          <p:cNvPr id="13" name="Straight Connector 12">
            <a:extLst>
              <a:ext uri="{FF2B5EF4-FFF2-40B4-BE49-F238E27FC236}">
                <a16:creationId xmlns:a16="http://schemas.microsoft.com/office/drawing/2014/main" id="{9D2BBCA2-F039-47DF-B36F-39D7E7CC00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1458" y="5063468"/>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77711D3-2534-4918-8661-020829D71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2801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63FD3-97F5-4DA8-8A0B-CEB163E9E1C8}"/>
              </a:ext>
            </a:extLst>
          </p:cNvPr>
          <p:cNvSpPr>
            <a:spLocks noGrp="1"/>
          </p:cNvSpPr>
          <p:nvPr>
            <p:ph type="title"/>
          </p:nvPr>
        </p:nvSpPr>
        <p:spPr>
          <a:xfrm>
            <a:off x="5136385" y="815303"/>
            <a:ext cx="6125311" cy="5054008"/>
          </a:xfrm>
        </p:spPr>
        <p:txBody>
          <a:bodyPr vert="horz" lIns="91440" tIns="45720" rIns="91440" bIns="45720" rtlCol="0" anchor="ctr">
            <a:normAutofit/>
          </a:bodyPr>
          <a:lstStyle/>
          <a:p>
            <a:r>
              <a:rPr lang="en-US" sz="8000">
                <a:solidFill>
                  <a:schemeClr val="tx1">
                    <a:lumMod val="85000"/>
                    <a:lumOff val="15000"/>
                  </a:schemeClr>
                </a:solidFill>
              </a:rPr>
              <a:t>Questions?</a:t>
            </a:r>
          </a:p>
        </p:txBody>
      </p:sp>
      <p:cxnSp>
        <p:nvCxnSpPr>
          <p:cNvPr id="13" name="Straight Connector 12">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328" y="1563203"/>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DB7FA66-7966-4A39-A523-95F344095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79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a:t>Pathways to becoming a BCBA</a:t>
            </a:r>
            <a:endParaRPr lang="en-US" dirty="0"/>
          </a:p>
        </p:txBody>
      </p:sp>
      <p:pic>
        <p:nvPicPr>
          <p:cNvPr id="6" name="Content Placeholder 5">
            <a:extLst>
              <a:ext uri="{FF2B5EF4-FFF2-40B4-BE49-F238E27FC236}">
                <a16:creationId xmlns:a16="http://schemas.microsoft.com/office/drawing/2014/main" id="{A0720662-1471-4B1F-8EE5-9585D2B512EF}"/>
              </a:ext>
            </a:extLst>
          </p:cNvPr>
          <p:cNvPicPr>
            <a:picLocks noGrp="1" noChangeAspect="1"/>
          </p:cNvPicPr>
          <p:nvPr>
            <p:ph idx="1"/>
          </p:nvPr>
        </p:nvPicPr>
        <p:blipFill>
          <a:blip r:embed="rId2"/>
          <a:stretch>
            <a:fillRect/>
          </a:stretch>
        </p:blipFill>
        <p:spPr>
          <a:xfrm>
            <a:off x="229813" y="2771420"/>
            <a:ext cx="5683005" cy="2930300"/>
          </a:xfrm>
        </p:spPr>
      </p:pic>
      <p:sp>
        <p:nvSpPr>
          <p:cNvPr id="4" name="TextBox 3">
            <a:extLst>
              <a:ext uri="{FF2B5EF4-FFF2-40B4-BE49-F238E27FC236}">
                <a16:creationId xmlns:a16="http://schemas.microsoft.com/office/drawing/2014/main" id="{ACDAC90E-9962-4E28-92B8-D1F853D8C918}"/>
              </a:ext>
            </a:extLst>
          </p:cNvPr>
          <p:cNvSpPr txBox="1"/>
          <p:nvPr/>
        </p:nvSpPr>
        <p:spPr>
          <a:xfrm>
            <a:off x="487935" y="6083769"/>
            <a:ext cx="5424883" cy="276999"/>
          </a:xfrm>
          <a:prstGeom prst="rect">
            <a:avLst/>
          </a:prstGeom>
          <a:noFill/>
        </p:spPr>
        <p:txBody>
          <a:bodyPr wrap="none" rtlCol="0">
            <a:spAutoFit/>
          </a:bodyPr>
          <a:lstStyle/>
          <a:p>
            <a:r>
              <a:rPr lang="en-US" sz="1200" dirty="0"/>
              <a:t>https://www.bacb.com/wp-content/uploads/2022/01/BCBAHandbook_220415.pdf</a:t>
            </a:r>
          </a:p>
        </p:txBody>
      </p:sp>
      <p:pic>
        <p:nvPicPr>
          <p:cNvPr id="8" name="Picture 7">
            <a:extLst>
              <a:ext uri="{FF2B5EF4-FFF2-40B4-BE49-F238E27FC236}">
                <a16:creationId xmlns:a16="http://schemas.microsoft.com/office/drawing/2014/main" id="{26E9DE1E-514C-4934-8CDC-543E3CE9F46B}"/>
              </a:ext>
            </a:extLst>
          </p:cNvPr>
          <p:cNvPicPr>
            <a:picLocks noChangeAspect="1"/>
          </p:cNvPicPr>
          <p:nvPr/>
        </p:nvPicPr>
        <p:blipFill>
          <a:blip r:embed="rId3"/>
          <a:stretch>
            <a:fillRect/>
          </a:stretch>
        </p:blipFill>
        <p:spPr>
          <a:xfrm>
            <a:off x="6286500" y="2907655"/>
            <a:ext cx="5453901" cy="2340330"/>
          </a:xfrm>
          <a:prstGeom prst="rect">
            <a:avLst/>
          </a:prstGeom>
        </p:spPr>
      </p:pic>
      <p:cxnSp>
        <p:nvCxnSpPr>
          <p:cNvPr id="10" name="Straight Connector 9">
            <a:extLst>
              <a:ext uri="{FF2B5EF4-FFF2-40B4-BE49-F238E27FC236}">
                <a16:creationId xmlns:a16="http://schemas.microsoft.com/office/drawing/2014/main" id="{D34051E4-ABA1-4BD8-8E0B-BAFDE9D53171}"/>
              </a:ext>
            </a:extLst>
          </p:cNvPr>
          <p:cNvCxnSpPr/>
          <p:nvPr/>
        </p:nvCxnSpPr>
        <p:spPr>
          <a:xfrm>
            <a:off x="5982668" y="1898650"/>
            <a:ext cx="0" cy="392430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38A6E44-6614-48F0-967A-A403A9BF7364}"/>
              </a:ext>
            </a:extLst>
          </p:cNvPr>
          <p:cNvSpPr txBox="1"/>
          <p:nvPr/>
        </p:nvSpPr>
        <p:spPr>
          <a:xfrm>
            <a:off x="8025143" y="285974"/>
            <a:ext cx="3951723" cy="369332"/>
          </a:xfrm>
          <a:prstGeom prst="rect">
            <a:avLst/>
          </a:prstGeom>
          <a:noFill/>
        </p:spPr>
        <p:txBody>
          <a:bodyPr wrap="none" rtlCol="0">
            <a:spAutoFit/>
          </a:bodyPr>
          <a:lstStyle/>
          <a:p>
            <a:r>
              <a:rPr lang="en-US" dirty="0"/>
              <a:t>P. 5 of Supplemental Information Sheet </a:t>
            </a:r>
          </a:p>
        </p:txBody>
      </p:sp>
    </p:spTree>
    <p:extLst>
      <p:ext uri="{BB962C8B-B14F-4D97-AF65-F5344CB8AC3E}">
        <p14:creationId xmlns:p14="http://schemas.microsoft.com/office/powerpoint/2010/main" val="8302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a:t>Pathways to becoming a BCBA</a:t>
            </a:r>
            <a:endParaRPr lang="en-US" dirty="0"/>
          </a:p>
        </p:txBody>
      </p:sp>
      <p:sp>
        <p:nvSpPr>
          <p:cNvPr id="4" name="TextBox 3">
            <a:extLst>
              <a:ext uri="{FF2B5EF4-FFF2-40B4-BE49-F238E27FC236}">
                <a16:creationId xmlns:a16="http://schemas.microsoft.com/office/drawing/2014/main" id="{ACDAC90E-9962-4E28-92B8-D1F853D8C918}"/>
              </a:ext>
            </a:extLst>
          </p:cNvPr>
          <p:cNvSpPr txBox="1"/>
          <p:nvPr/>
        </p:nvSpPr>
        <p:spPr>
          <a:xfrm>
            <a:off x="222936" y="6083769"/>
            <a:ext cx="5424883" cy="276999"/>
          </a:xfrm>
          <a:prstGeom prst="rect">
            <a:avLst/>
          </a:prstGeom>
          <a:noFill/>
        </p:spPr>
        <p:txBody>
          <a:bodyPr wrap="none" rtlCol="0">
            <a:spAutoFit/>
          </a:bodyPr>
          <a:lstStyle/>
          <a:p>
            <a:r>
              <a:rPr lang="en-US" sz="1200" dirty="0"/>
              <a:t>https://www.bacb.com/wp-content/uploads/2022/01/BCBAHandbook_220415.pdf</a:t>
            </a:r>
          </a:p>
        </p:txBody>
      </p:sp>
      <p:cxnSp>
        <p:nvCxnSpPr>
          <p:cNvPr id="10" name="Straight Connector 9">
            <a:extLst>
              <a:ext uri="{FF2B5EF4-FFF2-40B4-BE49-F238E27FC236}">
                <a16:creationId xmlns:a16="http://schemas.microsoft.com/office/drawing/2014/main" id="{D34051E4-ABA1-4BD8-8E0B-BAFDE9D53171}"/>
              </a:ext>
            </a:extLst>
          </p:cNvPr>
          <p:cNvCxnSpPr/>
          <p:nvPr/>
        </p:nvCxnSpPr>
        <p:spPr>
          <a:xfrm>
            <a:off x="5982668" y="1898650"/>
            <a:ext cx="0" cy="392430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38A6E44-6614-48F0-967A-A403A9BF7364}"/>
              </a:ext>
            </a:extLst>
          </p:cNvPr>
          <p:cNvSpPr txBox="1"/>
          <p:nvPr/>
        </p:nvSpPr>
        <p:spPr>
          <a:xfrm>
            <a:off x="8069593" y="209550"/>
            <a:ext cx="3951723" cy="369332"/>
          </a:xfrm>
          <a:prstGeom prst="rect">
            <a:avLst/>
          </a:prstGeom>
          <a:noFill/>
        </p:spPr>
        <p:txBody>
          <a:bodyPr wrap="none" rtlCol="0">
            <a:spAutoFit/>
          </a:bodyPr>
          <a:lstStyle/>
          <a:p>
            <a:r>
              <a:rPr lang="en-US" dirty="0"/>
              <a:t>P. 5 of Supplemental Information Sheet </a:t>
            </a:r>
          </a:p>
        </p:txBody>
      </p:sp>
      <p:pic>
        <p:nvPicPr>
          <p:cNvPr id="9" name="Picture 8">
            <a:extLst>
              <a:ext uri="{FF2B5EF4-FFF2-40B4-BE49-F238E27FC236}">
                <a16:creationId xmlns:a16="http://schemas.microsoft.com/office/drawing/2014/main" id="{9AC2FEF5-0B2F-4344-BB29-1B62EFA22F1E}"/>
              </a:ext>
            </a:extLst>
          </p:cNvPr>
          <p:cNvPicPr>
            <a:picLocks noChangeAspect="1"/>
          </p:cNvPicPr>
          <p:nvPr/>
        </p:nvPicPr>
        <p:blipFill rotWithShape="1">
          <a:blip r:embed="rId2"/>
          <a:srcRect r="2937"/>
          <a:stretch/>
        </p:blipFill>
        <p:spPr>
          <a:xfrm>
            <a:off x="1220796" y="2019752"/>
            <a:ext cx="4074390" cy="1663729"/>
          </a:xfrm>
          <a:prstGeom prst="rect">
            <a:avLst/>
          </a:prstGeom>
        </p:spPr>
      </p:pic>
      <p:pic>
        <p:nvPicPr>
          <p:cNvPr id="12" name="Picture 11">
            <a:extLst>
              <a:ext uri="{FF2B5EF4-FFF2-40B4-BE49-F238E27FC236}">
                <a16:creationId xmlns:a16="http://schemas.microsoft.com/office/drawing/2014/main" id="{10038CD2-96CD-4A19-BBE1-58F1E84963D1}"/>
              </a:ext>
            </a:extLst>
          </p:cNvPr>
          <p:cNvPicPr>
            <a:picLocks noChangeAspect="1"/>
          </p:cNvPicPr>
          <p:nvPr/>
        </p:nvPicPr>
        <p:blipFill>
          <a:blip r:embed="rId3"/>
          <a:stretch>
            <a:fillRect/>
          </a:stretch>
        </p:blipFill>
        <p:spPr>
          <a:xfrm>
            <a:off x="1264414" y="4038600"/>
            <a:ext cx="3987154" cy="1784350"/>
          </a:xfrm>
          <a:prstGeom prst="rect">
            <a:avLst/>
          </a:prstGeom>
        </p:spPr>
      </p:pic>
      <p:pic>
        <p:nvPicPr>
          <p:cNvPr id="14" name="Picture 13">
            <a:extLst>
              <a:ext uri="{FF2B5EF4-FFF2-40B4-BE49-F238E27FC236}">
                <a16:creationId xmlns:a16="http://schemas.microsoft.com/office/drawing/2014/main" id="{5D259921-D5C9-417C-9D2F-3C03521EACF9}"/>
              </a:ext>
            </a:extLst>
          </p:cNvPr>
          <p:cNvPicPr>
            <a:picLocks noChangeAspect="1"/>
          </p:cNvPicPr>
          <p:nvPr/>
        </p:nvPicPr>
        <p:blipFill>
          <a:blip r:embed="rId4"/>
          <a:stretch>
            <a:fillRect/>
          </a:stretch>
        </p:blipFill>
        <p:spPr>
          <a:xfrm>
            <a:off x="6457950" y="2784007"/>
            <a:ext cx="5116548" cy="2336634"/>
          </a:xfrm>
          <a:prstGeom prst="rect">
            <a:avLst/>
          </a:prstGeom>
        </p:spPr>
      </p:pic>
    </p:spTree>
    <p:extLst>
      <p:ext uri="{BB962C8B-B14F-4D97-AF65-F5344CB8AC3E}">
        <p14:creationId xmlns:p14="http://schemas.microsoft.com/office/powerpoint/2010/main" val="38530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a:t>Pathways to becoming a BCBA</a:t>
            </a:r>
            <a:endParaRPr lang="en-US" dirty="0"/>
          </a:p>
        </p:txBody>
      </p:sp>
      <p:sp>
        <p:nvSpPr>
          <p:cNvPr id="4" name="TextBox 3">
            <a:extLst>
              <a:ext uri="{FF2B5EF4-FFF2-40B4-BE49-F238E27FC236}">
                <a16:creationId xmlns:a16="http://schemas.microsoft.com/office/drawing/2014/main" id="{ACDAC90E-9962-4E28-92B8-D1F853D8C918}"/>
              </a:ext>
            </a:extLst>
          </p:cNvPr>
          <p:cNvSpPr txBox="1"/>
          <p:nvPr/>
        </p:nvSpPr>
        <p:spPr>
          <a:xfrm>
            <a:off x="374800" y="6089746"/>
            <a:ext cx="5424883" cy="276999"/>
          </a:xfrm>
          <a:prstGeom prst="rect">
            <a:avLst/>
          </a:prstGeom>
          <a:noFill/>
        </p:spPr>
        <p:txBody>
          <a:bodyPr wrap="none" rtlCol="0">
            <a:spAutoFit/>
          </a:bodyPr>
          <a:lstStyle/>
          <a:p>
            <a:r>
              <a:rPr lang="en-US" sz="1200" dirty="0"/>
              <a:t>https://www.bacb.com/wp-content/uploads/2022/01/BCBAHandbook_220415.pdf</a:t>
            </a:r>
          </a:p>
        </p:txBody>
      </p:sp>
      <p:cxnSp>
        <p:nvCxnSpPr>
          <p:cNvPr id="10" name="Straight Connector 9">
            <a:extLst>
              <a:ext uri="{FF2B5EF4-FFF2-40B4-BE49-F238E27FC236}">
                <a16:creationId xmlns:a16="http://schemas.microsoft.com/office/drawing/2014/main" id="{D34051E4-ABA1-4BD8-8E0B-BAFDE9D53171}"/>
              </a:ext>
            </a:extLst>
          </p:cNvPr>
          <p:cNvCxnSpPr/>
          <p:nvPr/>
        </p:nvCxnSpPr>
        <p:spPr>
          <a:xfrm>
            <a:off x="5982668" y="1898650"/>
            <a:ext cx="0" cy="392430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38A6E44-6614-48F0-967A-A403A9BF7364}"/>
              </a:ext>
            </a:extLst>
          </p:cNvPr>
          <p:cNvSpPr txBox="1"/>
          <p:nvPr/>
        </p:nvSpPr>
        <p:spPr>
          <a:xfrm>
            <a:off x="8088643" y="285974"/>
            <a:ext cx="3951723" cy="369332"/>
          </a:xfrm>
          <a:prstGeom prst="rect">
            <a:avLst/>
          </a:prstGeom>
          <a:noFill/>
        </p:spPr>
        <p:txBody>
          <a:bodyPr wrap="none" rtlCol="0">
            <a:spAutoFit/>
          </a:bodyPr>
          <a:lstStyle/>
          <a:p>
            <a:r>
              <a:rPr lang="en-US" dirty="0"/>
              <a:t>P. 5 of Supplemental Information Sheet </a:t>
            </a:r>
          </a:p>
        </p:txBody>
      </p:sp>
      <p:pic>
        <p:nvPicPr>
          <p:cNvPr id="5" name="Picture 4">
            <a:extLst>
              <a:ext uri="{FF2B5EF4-FFF2-40B4-BE49-F238E27FC236}">
                <a16:creationId xmlns:a16="http://schemas.microsoft.com/office/drawing/2014/main" id="{B6627DEA-856D-4088-B14D-41C51D8D8A21}"/>
              </a:ext>
            </a:extLst>
          </p:cNvPr>
          <p:cNvPicPr>
            <a:picLocks noChangeAspect="1"/>
          </p:cNvPicPr>
          <p:nvPr/>
        </p:nvPicPr>
        <p:blipFill>
          <a:blip r:embed="rId2"/>
          <a:stretch>
            <a:fillRect/>
          </a:stretch>
        </p:blipFill>
        <p:spPr>
          <a:xfrm>
            <a:off x="374800" y="2634747"/>
            <a:ext cx="5170198" cy="2095311"/>
          </a:xfrm>
          <a:prstGeom prst="rect">
            <a:avLst/>
          </a:prstGeom>
        </p:spPr>
      </p:pic>
      <p:pic>
        <p:nvPicPr>
          <p:cNvPr id="7" name="Picture 6">
            <a:extLst>
              <a:ext uri="{FF2B5EF4-FFF2-40B4-BE49-F238E27FC236}">
                <a16:creationId xmlns:a16="http://schemas.microsoft.com/office/drawing/2014/main" id="{F0EAEC9A-7836-4DD1-8FCF-3AC4D6D444EE}"/>
              </a:ext>
            </a:extLst>
          </p:cNvPr>
          <p:cNvPicPr>
            <a:picLocks noChangeAspect="1"/>
          </p:cNvPicPr>
          <p:nvPr/>
        </p:nvPicPr>
        <p:blipFill>
          <a:blip r:embed="rId3"/>
          <a:stretch>
            <a:fillRect/>
          </a:stretch>
        </p:blipFill>
        <p:spPr>
          <a:xfrm>
            <a:off x="6330950" y="2423896"/>
            <a:ext cx="5588765" cy="2696745"/>
          </a:xfrm>
          <a:prstGeom prst="rect">
            <a:avLst/>
          </a:prstGeom>
        </p:spPr>
      </p:pic>
    </p:spTree>
    <p:extLst>
      <p:ext uri="{BB962C8B-B14F-4D97-AF65-F5344CB8AC3E}">
        <p14:creationId xmlns:p14="http://schemas.microsoft.com/office/powerpoint/2010/main" val="348819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a:t>Pathways to becoming a BCBA</a:t>
            </a:r>
            <a:endParaRPr lang="en-US" dirty="0"/>
          </a:p>
        </p:txBody>
      </p:sp>
      <p:sp>
        <p:nvSpPr>
          <p:cNvPr id="4" name="TextBox 3">
            <a:extLst>
              <a:ext uri="{FF2B5EF4-FFF2-40B4-BE49-F238E27FC236}">
                <a16:creationId xmlns:a16="http://schemas.microsoft.com/office/drawing/2014/main" id="{ACDAC90E-9962-4E28-92B8-D1F853D8C918}"/>
              </a:ext>
            </a:extLst>
          </p:cNvPr>
          <p:cNvSpPr txBox="1"/>
          <p:nvPr/>
        </p:nvSpPr>
        <p:spPr>
          <a:xfrm>
            <a:off x="360273" y="6071816"/>
            <a:ext cx="5424883" cy="276999"/>
          </a:xfrm>
          <a:prstGeom prst="rect">
            <a:avLst/>
          </a:prstGeom>
          <a:noFill/>
        </p:spPr>
        <p:txBody>
          <a:bodyPr wrap="none" rtlCol="0">
            <a:spAutoFit/>
          </a:bodyPr>
          <a:lstStyle/>
          <a:p>
            <a:r>
              <a:rPr lang="en-US" sz="1200" dirty="0"/>
              <a:t>https://www.bacb.com/wp-content/uploads/2022/01/BCBAHandbook_220415.pdf</a:t>
            </a:r>
          </a:p>
        </p:txBody>
      </p:sp>
      <p:cxnSp>
        <p:nvCxnSpPr>
          <p:cNvPr id="10" name="Straight Connector 9">
            <a:extLst>
              <a:ext uri="{FF2B5EF4-FFF2-40B4-BE49-F238E27FC236}">
                <a16:creationId xmlns:a16="http://schemas.microsoft.com/office/drawing/2014/main" id="{D34051E4-ABA1-4BD8-8E0B-BAFDE9D53171}"/>
              </a:ext>
            </a:extLst>
          </p:cNvPr>
          <p:cNvCxnSpPr/>
          <p:nvPr/>
        </p:nvCxnSpPr>
        <p:spPr>
          <a:xfrm>
            <a:off x="5982668" y="1898650"/>
            <a:ext cx="0" cy="392430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38A6E44-6614-48F0-967A-A403A9BF7364}"/>
              </a:ext>
            </a:extLst>
          </p:cNvPr>
          <p:cNvSpPr txBox="1"/>
          <p:nvPr/>
        </p:nvSpPr>
        <p:spPr>
          <a:xfrm>
            <a:off x="7859277" y="285974"/>
            <a:ext cx="3951723" cy="369332"/>
          </a:xfrm>
          <a:prstGeom prst="rect">
            <a:avLst/>
          </a:prstGeom>
          <a:noFill/>
        </p:spPr>
        <p:txBody>
          <a:bodyPr wrap="none" rtlCol="0">
            <a:spAutoFit/>
          </a:bodyPr>
          <a:lstStyle/>
          <a:p>
            <a:r>
              <a:rPr lang="en-US" dirty="0"/>
              <a:t>P. 6 of Supplemental Information Sheet </a:t>
            </a:r>
          </a:p>
        </p:txBody>
      </p:sp>
      <p:pic>
        <p:nvPicPr>
          <p:cNvPr id="5" name="Picture 4">
            <a:extLst>
              <a:ext uri="{FF2B5EF4-FFF2-40B4-BE49-F238E27FC236}">
                <a16:creationId xmlns:a16="http://schemas.microsoft.com/office/drawing/2014/main" id="{21A26627-08AD-4F54-A2AC-BE877643EF67}"/>
              </a:ext>
            </a:extLst>
          </p:cNvPr>
          <p:cNvPicPr>
            <a:picLocks noChangeAspect="1"/>
          </p:cNvPicPr>
          <p:nvPr/>
        </p:nvPicPr>
        <p:blipFill>
          <a:blip r:embed="rId2"/>
          <a:stretch>
            <a:fillRect/>
          </a:stretch>
        </p:blipFill>
        <p:spPr>
          <a:xfrm>
            <a:off x="360273" y="2738205"/>
            <a:ext cx="5104769" cy="2245188"/>
          </a:xfrm>
          <a:prstGeom prst="rect">
            <a:avLst/>
          </a:prstGeom>
        </p:spPr>
      </p:pic>
      <p:pic>
        <p:nvPicPr>
          <p:cNvPr id="7" name="Picture 6">
            <a:extLst>
              <a:ext uri="{FF2B5EF4-FFF2-40B4-BE49-F238E27FC236}">
                <a16:creationId xmlns:a16="http://schemas.microsoft.com/office/drawing/2014/main" id="{137AA2F8-CE16-42D4-BD1D-827ACF9511BF}"/>
              </a:ext>
            </a:extLst>
          </p:cNvPr>
          <p:cNvPicPr>
            <a:picLocks noChangeAspect="1"/>
          </p:cNvPicPr>
          <p:nvPr/>
        </p:nvPicPr>
        <p:blipFill>
          <a:blip r:embed="rId3"/>
          <a:stretch>
            <a:fillRect/>
          </a:stretch>
        </p:blipFill>
        <p:spPr>
          <a:xfrm>
            <a:off x="6276497" y="2471206"/>
            <a:ext cx="5534503" cy="2779187"/>
          </a:xfrm>
          <a:prstGeom prst="rect">
            <a:avLst/>
          </a:prstGeom>
        </p:spPr>
      </p:pic>
    </p:spTree>
    <p:extLst>
      <p:ext uri="{BB962C8B-B14F-4D97-AF65-F5344CB8AC3E}">
        <p14:creationId xmlns:p14="http://schemas.microsoft.com/office/powerpoint/2010/main" val="19482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dirty="0"/>
              <a:t>Changes in Eligibility – 2032</a:t>
            </a:r>
          </a:p>
        </p:txBody>
      </p:sp>
      <p:pic>
        <p:nvPicPr>
          <p:cNvPr id="6" name="Content Placeholder 5">
            <a:extLst>
              <a:ext uri="{FF2B5EF4-FFF2-40B4-BE49-F238E27FC236}">
                <a16:creationId xmlns:a16="http://schemas.microsoft.com/office/drawing/2014/main" id="{A0720662-1471-4B1F-8EE5-9585D2B512EF}"/>
              </a:ext>
            </a:extLst>
          </p:cNvPr>
          <p:cNvPicPr>
            <a:picLocks noGrp="1" noChangeAspect="1"/>
          </p:cNvPicPr>
          <p:nvPr>
            <p:ph idx="1"/>
          </p:nvPr>
        </p:nvPicPr>
        <p:blipFill>
          <a:blip r:embed="rId3"/>
          <a:stretch>
            <a:fillRect/>
          </a:stretch>
        </p:blipFill>
        <p:spPr>
          <a:xfrm>
            <a:off x="229813" y="2771420"/>
            <a:ext cx="5683005" cy="2930300"/>
          </a:xfrm>
        </p:spPr>
      </p:pic>
      <p:sp>
        <p:nvSpPr>
          <p:cNvPr id="4" name="TextBox 3">
            <a:extLst>
              <a:ext uri="{FF2B5EF4-FFF2-40B4-BE49-F238E27FC236}">
                <a16:creationId xmlns:a16="http://schemas.microsoft.com/office/drawing/2014/main" id="{ACDAC90E-9962-4E28-92B8-D1F853D8C918}"/>
              </a:ext>
            </a:extLst>
          </p:cNvPr>
          <p:cNvSpPr txBox="1"/>
          <p:nvPr/>
        </p:nvSpPr>
        <p:spPr>
          <a:xfrm>
            <a:off x="229447" y="6101698"/>
            <a:ext cx="2841868" cy="276999"/>
          </a:xfrm>
          <a:prstGeom prst="rect">
            <a:avLst/>
          </a:prstGeom>
          <a:noFill/>
        </p:spPr>
        <p:txBody>
          <a:bodyPr wrap="none" rtlCol="0">
            <a:spAutoFit/>
          </a:bodyPr>
          <a:lstStyle/>
          <a:p>
            <a:r>
              <a:rPr lang="en-US" sz="1200" dirty="0"/>
              <a:t>https://www.bacb.com/upcoming-changes/</a:t>
            </a:r>
          </a:p>
        </p:txBody>
      </p:sp>
      <p:pic>
        <p:nvPicPr>
          <p:cNvPr id="8" name="Picture 7">
            <a:extLst>
              <a:ext uri="{FF2B5EF4-FFF2-40B4-BE49-F238E27FC236}">
                <a16:creationId xmlns:a16="http://schemas.microsoft.com/office/drawing/2014/main" id="{26E9DE1E-514C-4934-8CDC-543E3CE9F46B}"/>
              </a:ext>
            </a:extLst>
          </p:cNvPr>
          <p:cNvPicPr>
            <a:picLocks noChangeAspect="1"/>
          </p:cNvPicPr>
          <p:nvPr/>
        </p:nvPicPr>
        <p:blipFill>
          <a:blip r:embed="rId4"/>
          <a:stretch>
            <a:fillRect/>
          </a:stretch>
        </p:blipFill>
        <p:spPr>
          <a:xfrm>
            <a:off x="6286500" y="2907655"/>
            <a:ext cx="5453901" cy="2340330"/>
          </a:xfrm>
          <a:prstGeom prst="rect">
            <a:avLst/>
          </a:prstGeom>
        </p:spPr>
      </p:pic>
      <p:cxnSp>
        <p:nvCxnSpPr>
          <p:cNvPr id="10" name="Straight Connector 9">
            <a:extLst>
              <a:ext uri="{FF2B5EF4-FFF2-40B4-BE49-F238E27FC236}">
                <a16:creationId xmlns:a16="http://schemas.microsoft.com/office/drawing/2014/main" id="{D34051E4-ABA1-4BD8-8E0B-BAFDE9D53171}"/>
              </a:ext>
            </a:extLst>
          </p:cNvPr>
          <p:cNvCxnSpPr/>
          <p:nvPr/>
        </p:nvCxnSpPr>
        <p:spPr>
          <a:xfrm>
            <a:off x="5982668" y="1898650"/>
            <a:ext cx="0" cy="3924300"/>
          </a:xfrm>
          <a:prstGeom prst="line">
            <a:avLst/>
          </a:prstGeom>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038A6E44-6614-48F0-967A-A403A9BF7364}"/>
              </a:ext>
            </a:extLst>
          </p:cNvPr>
          <p:cNvSpPr txBox="1"/>
          <p:nvPr/>
        </p:nvSpPr>
        <p:spPr>
          <a:xfrm>
            <a:off x="8025143" y="285974"/>
            <a:ext cx="3951723" cy="369332"/>
          </a:xfrm>
          <a:prstGeom prst="rect">
            <a:avLst/>
          </a:prstGeom>
          <a:noFill/>
        </p:spPr>
        <p:txBody>
          <a:bodyPr wrap="none" rtlCol="0">
            <a:spAutoFit/>
          </a:bodyPr>
          <a:lstStyle/>
          <a:p>
            <a:r>
              <a:rPr lang="en-US" dirty="0"/>
              <a:t>P. 6 of Supplemental Information Sheet </a:t>
            </a:r>
          </a:p>
        </p:txBody>
      </p:sp>
    </p:spTree>
    <p:extLst>
      <p:ext uri="{BB962C8B-B14F-4D97-AF65-F5344CB8AC3E}">
        <p14:creationId xmlns:p14="http://schemas.microsoft.com/office/powerpoint/2010/main" val="912689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A0E1-6071-45DB-B95B-B97F3EDDED3A}"/>
              </a:ext>
            </a:extLst>
          </p:cNvPr>
          <p:cNvSpPr>
            <a:spLocks noGrp="1"/>
          </p:cNvSpPr>
          <p:nvPr>
            <p:ph type="title"/>
          </p:nvPr>
        </p:nvSpPr>
        <p:spPr/>
        <p:txBody>
          <a:bodyPr/>
          <a:lstStyle/>
          <a:p>
            <a:r>
              <a:rPr lang="en-US" dirty="0"/>
              <a:t>Criteria Definitions – 172 NAC 4. 003</a:t>
            </a:r>
          </a:p>
        </p:txBody>
      </p:sp>
      <p:sp>
        <p:nvSpPr>
          <p:cNvPr id="3" name="Content Placeholder 2">
            <a:extLst>
              <a:ext uri="{FF2B5EF4-FFF2-40B4-BE49-F238E27FC236}">
                <a16:creationId xmlns:a16="http://schemas.microsoft.com/office/drawing/2014/main" id="{1B3E92C8-C69D-4094-BA06-6A1A5E4EC55C}"/>
              </a:ext>
            </a:extLst>
          </p:cNvPr>
          <p:cNvSpPr>
            <a:spLocks noGrp="1"/>
          </p:cNvSpPr>
          <p:nvPr>
            <p:ph idx="1"/>
          </p:nvPr>
        </p:nvSpPr>
        <p:spPr/>
        <p:txBody>
          <a:bodyPr vert="horz" lIns="0" tIns="45720" rIns="0" bIns="45720" rtlCol="0" anchor="t">
            <a:normAutofit/>
          </a:bodyPr>
          <a:lstStyle/>
          <a:p>
            <a:pPr>
              <a:buFont typeface="Wingdings" panose="05000000000000000000" pitchFamily="2" charset="2"/>
              <a:buChar char="§"/>
            </a:pPr>
            <a:r>
              <a:rPr lang="en-US" dirty="0"/>
              <a:t>003.01. Criterion One. Unregulated practice can clearly harm or endanger the health, safety, or welfare of the public.</a:t>
            </a:r>
          </a:p>
          <a:p>
            <a:pPr>
              <a:buFont typeface="Wingdings" panose="05000000000000000000" pitchFamily="2" charset="2"/>
              <a:buChar char="§"/>
            </a:pPr>
            <a:r>
              <a:rPr lang="en-US" dirty="0"/>
              <a:t>003.02. Criterion Two. Regulation of the health profession does not impose significant new economic hardship on the public, significantly diminish the supply of qualified practitioners, or otherwise create barriers to service that are not consistent with the public welfare and interest.</a:t>
            </a:r>
          </a:p>
          <a:p>
            <a:pPr>
              <a:buFont typeface="Wingdings" panose="05000000000000000000" pitchFamily="2" charset="2"/>
              <a:buChar char="§"/>
            </a:pPr>
            <a:r>
              <a:rPr lang="en-US" dirty="0"/>
              <a:t>003.03. Criterion Three. The public needs assurance from the state of initial and continuing professional ability.</a:t>
            </a:r>
          </a:p>
          <a:p>
            <a:pPr>
              <a:buFont typeface="Wingdings" panose="05000000000000000000" pitchFamily="2" charset="2"/>
              <a:buChar char="§"/>
            </a:pPr>
            <a:r>
              <a:rPr lang="en-US" dirty="0"/>
              <a:t>003.04. Criterion Four. The public cannot be protected by a more effective alternative.</a:t>
            </a:r>
          </a:p>
        </p:txBody>
      </p:sp>
    </p:spTree>
    <p:extLst>
      <p:ext uri="{BB962C8B-B14F-4D97-AF65-F5344CB8AC3E}">
        <p14:creationId xmlns:p14="http://schemas.microsoft.com/office/powerpoint/2010/main" val="195503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6ce7fe98-d59e-4104-9acb-37793e18d4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003E6C7BFD074CB25D2832DE052C92" ma:contentTypeVersion="1" ma:contentTypeDescription="Create a new document." ma:contentTypeScope="" ma:versionID="960d2f4b6961da57a9f3dd16cca8292b">
  <xsd:schema xmlns:xsd="http://www.w3.org/2001/XMLSchema" xmlns:xs="http://www.w3.org/2001/XMLSchema" xmlns:p="http://schemas.microsoft.com/office/2006/metadata/properties" xmlns:ns2="6ce7fe98-d59e-4104-9acb-37793e18d467" targetNamespace="http://schemas.microsoft.com/office/2006/metadata/properties" ma:root="true" ma:fieldsID="b5d4243766a36e827dcd9e3a05f21f0f" ns2:_="">
    <xsd:import namespace="6ce7fe98-d59e-4104-9acb-37793e18d467"/>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7fe98-d59e-4104-9acb-37793e18d467"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Director's Report"/>
          <xsd:enumeration value="Board of Health Report"/>
          <xsd:enumeration value="Technical Committee Report"/>
          <xsd:enumeration value="Agenda"/>
          <xsd:enumeration value="Minutes"/>
          <xsd:enumeration value="Related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file>

<file path=customXml/itemProps2.xml><?xml version="1.0" encoding="utf-8"?>
<ds:datastoreItem xmlns:ds="http://schemas.openxmlformats.org/officeDocument/2006/customXml" ds:itemID="{31F006B4-A9E1-4F39-85C8-FB836F919348}"/>
</file>

<file path=customXml/itemProps3.xml><?xml version="1.0" encoding="utf-8"?>
<ds:datastoreItem xmlns:ds="http://schemas.openxmlformats.org/officeDocument/2006/customXml" ds:itemID="{35C6C60D-740F-4E4C-AAB7-08E46131D78B}"/>
</file>

<file path=docProps/app.xml><?xml version="1.0" encoding="utf-8"?>
<Properties xmlns="http://schemas.openxmlformats.org/officeDocument/2006/extended-properties" xmlns:vt="http://schemas.openxmlformats.org/officeDocument/2006/docPropsVTypes">
  <Template>{AE9F1C4F-25F8-457F-BA53-3E6FE7635A7E}tf11437505_win32</Template>
  <TotalTime>8454</TotalTime>
  <Words>3611</Words>
  <Application>Microsoft Office PowerPoint</Application>
  <PresentationFormat>Widescreen</PresentationFormat>
  <Paragraphs>256</Paragraphs>
  <Slides>35</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Georgia Pro Cond Light</vt:lpstr>
      <vt:lpstr>Speak Pro</vt:lpstr>
      <vt:lpstr>Times New Roman</vt:lpstr>
      <vt:lpstr>Wingdings</vt:lpstr>
      <vt:lpstr>RetrospectVTI</vt:lpstr>
      <vt:lpstr>Prism 8</vt:lpstr>
      <vt:lpstr>Criteria and Standards for a New Credential – Behavior Analysts </vt:lpstr>
      <vt:lpstr>Distinct Profession</vt:lpstr>
      <vt:lpstr>Distinct Profession</vt:lpstr>
      <vt:lpstr>Pathways to becoming a BCBA</vt:lpstr>
      <vt:lpstr>Pathways to becoming a BCBA</vt:lpstr>
      <vt:lpstr>Pathways to becoming a BCBA</vt:lpstr>
      <vt:lpstr>Pathways to becoming a BCBA</vt:lpstr>
      <vt:lpstr>Changes in Eligibility – 2032</vt:lpstr>
      <vt:lpstr>Criteria Definitions – 172 NAC 4. 003</vt:lpstr>
      <vt:lpstr>Criterion 1 – Protection from Harm</vt:lpstr>
      <vt:lpstr>Criterion 1 – Protection from Harm</vt:lpstr>
      <vt:lpstr>Criterion 1 – Protection from Harm</vt:lpstr>
      <vt:lpstr>Criterion 1 – Protection from Harm</vt:lpstr>
      <vt:lpstr>Criterion 1 – Protection from Harm</vt:lpstr>
      <vt:lpstr>Criterion 1 – Protection from Harm</vt:lpstr>
      <vt:lpstr>Criterion 1 – Protection from Harm</vt:lpstr>
      <vt:lpstr>Criterion 1 – Protection from Harm</vt:lpstr>
      <vt:lpstr>Criterion 2 – Does Not Impose Hardship or Diminish Supply, or Create Barriers</vt:lpstr>
      <vt:lpstr>Criterion 2 – Does Not Impose Hardship or Diminish Supply, or Create Barriers</vt:lpstr>
      <vt:lpstr>Criterion 2 – Does Not Impose Hardship or Diminish Supply, or Create Barriers</vt:lpstr>
      <vt:lpstr>Criterion 2 – Does Not Impose Hardship or Diminish Supply, or Create Barriers</vt:lpstr>
      <vt:lpstr>Criterion 2 – Does Not Impose Hardship or Diminish Supply, or Create Barriers</vt:lpstr>
      <vt:lpstr>Criterion 2 – Does Not Impose Hardship or Diminish Supply, or Create Barriers</vt:lpstr>
      <vt:lpstr>Criterion 2 – Does Not Impose Hardship or Diminish Supply, or Create Barriers</vt:lpstr>
      <vt:lpstr>Criterion 3 – Need for Public Assurance</vt:lpstr>
      <vt:lpstr>Criterion 3 – Need for Public Assurance</vt:lpstr>
      <vt:lpstr>Criterion 3 – Need for Public Assurance</vt:lpstr>
      <vt:lpstr>Criterion 4 – More Effective Alternative</vt:lpstr>
      <vt:lpstr>Criterion 4</vt:lpstr>
      <vt:lpstr>Criterion 4</vt:lpstr>
      <vt:lpstr>Criterion 4</vt:lpstr>
      <vt:lpstr>Criterion 4</vt:lpstr>
      <vt:lpstr>Criterion 4</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Criteria and Standards for a New Credential - Behavior Analysts</dc:title>
  <dc:creator>Dawson, Desiree J</dc:creator>
  <cp:lastModifiedBy>Sorensen, Beth</cp:lastModifiedBy>
  <cp:revision>271</cp:revision>
  <dcterms:created xsi:type="dcterms:W3CDTF">2022-01-17T22:12:28Z</dcterms:created>
  <dcterms:modified xsi:type="dcterms:W3CDTF">2022-06-09T18:10:01Z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0x01010075003E6C7BFD074CB25D2832DE052C92</vt:lpwstr>
  </property>
  <property fmtid="{D5CDD505-2E9C-101B-9397-08002B2CF9AE}" pid="3" name="DHHSInternetWCP">
    <vt:lpwstr/>
  </property>
  <property fmtid="{D5CDD505-2E9C-101B-9397-08002B2CF9AE}" pid="4" name="Order">
    <vt:r8>52200</vt:r8>
  </property>
  <property fmtid="{D5CDD505-2E9C-101B-9397-08002B2CF9AE}" pid="5" name="xd_Signature">
    <vt:bool>false</vt:bool>
  </property>
  <property fmtid="{D5CDD505-2E9C-101B-9397-08002B2CF9AE}" pid="6" name="xd_ProgID">
    <vt:lpwstr/>
  </property>
  <property fmtid="{D5CDD505-2E9C-101B-9397-08002B2CF9AE}" pid="7" name="SharedWithUsers">
    <vt:lpwstr/>
  </property>
  <property fmtid="{D5CDD505-2E9C-101B-9397-08002B2CF9AE}" pid="8" name="_SourceUrl">
    <vt:lpwstr/>
  </property>
  <property fmtid="{D5CDD505-2E9C-101B-9397-08002B2CF9AE}" pid="9" name="_SharedFileIndex">
    <vt:lpwstr/>
  </property>
  <property fmtid="{D5CDD505-2E9C-101B-9397-08002B2CF9AE}" pid="10" name="DHHSInternetTopic">
    <vt:lpwstr/>
  </property>
  <property fmtid="{D5CDD505-2E9C-101B-9397-08002B2CF9AE}" pid="11" name="DHHSInternetPCM">
    <vt:lpwstr/>
  </property>
  <property fmtid="{D5CDD505-2E9C-101B-9397-08002B2CF9AE}" pid="12" name="TemplateUrl">
    <vt:lpwstr/>
  </property>
  <property fmtid="{D5CDD505-2E9C-101B-9397-08002B2CF9AE}" pid="13" name="ComplianceAssetId">
    <vt:lpwstr/>
  </property>
  <property fmtid="{D5CDD505-2E9C-101B-9397-08002B2CF9AE}" pid="14" name="DHHSInternetDivision">
    <vt:lpwstr/>
  </property>
</Properties>
</file>