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44"/>
  </p:notesMasterIdLst>
  <p:sldIdLst>
    <p:sldId id="266" r:id="rId5"/>
    <p:sldId id="309" r:id="rId6"/>
    <p:sldId id="341" r:id="rId7"/>
    <p:sldId id="340" r:id="rId8"/>
    <p:sldId id="323" r:id="rId9"/>
    <p:sldId id="333" r:id="rId10"/>
    <p:sldId id="310" r:id="rId11"/>
    <p:sldId id="311" r:id="rId12"/>
    <p:sldId id="312" r:id="rId13"/>
    <p:sldId id="334" r:id="rId14"/>
    <p:sldId id="319" r:id="rId15"/>
    <p:sldId id="326" r:id="rId16"/>
    <p:sldId id="325" r:id="rId17"/>
    <p:sldId id="335" r:id="rId18"/>
    <p:sldId id="327" r:id="rId19"/>
    <p:sldId id="328" r:id="rId20"/>
    <p:sldId id="339" r:id="rId21"/>
    <p:sldId id="329" r:id="rId22"/>
    <p:sldId id="330" r:id="rId23"/>
    <p:sldId id="337" r:id="rId24"/>
    <p:sldId id="344" r:id="rId25"/>
    <p:sldId id="338" r:id="rId26"/>
    <p:sldId id="356" r:id="rId27"/>
    <p:sldId id="343" r:id="rId28"/>
    <p:sldId id="347" r:id="rId29"/>
    <p:sldId id="360" r:id="rId30"/>
    <p:sldId id="348" r:id="rId31"/>
    <p:sldId id="359" r:id="rId32"/>
    <p:sldId id="351" r:id="rId33"/>
    <p:sldId id="352" r:id="rId34"/>
    <p:sldId id="353" r:id="rId35"/>
    <p:sldId id="354" r:id="rId36"/>
    <p:sldId id="355" r:id="rId37"/>
    <p:sldId id="357" r:id="rId38"/>
    <p:sldId id="358" r:id="rId39"/>
    <p:sldId id="345" r:id="rId40"/>
    <p:sldId id="346" r:id="rId41"/>
    <p:sldId id="342" r:id="rId42"/>
    <p:sldId id="361"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wson, Desiree J" initials="DDJ" lastIdx="3" clrIdx="0">
    <p:extLst>
      <p:ext uri="{19B8F6BF-5375-455C-9EA6-DF929625EA0E}">
        <p15:presenceInfo xmlns:p15="http://schemas.microsoft.com/office/powerpoint/2012/main" userId="S::desiree.dawson@unmc.edu::691f3d03-9693-4318-b8ee-898c6983abf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293B6"/>
    <a:srgbClr val="EB9A07"/>
    <a:srgbClr val="9B89A9"/>
    <a:srgbClr val="5879C4"/>
    <a:srgbClr val="BF695D"/>
    <a:srgbClr val="67B5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03" autoAdjust="0"/>
    <p:restoredTop sz="71544" autoAdjust="0"/>
  </p:normalViewPr>
  <p:slideViewPr>
    <p:cSldViewPr snapToGrid="0">
      <p:cViewPr varScale="1">
        <p:scale>
          <a:sx n="102" d="100"/>
          <a:sy n="102" d="100"/>
        </p:scale>
        <p:origin x="78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s>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svg"/><Relationship Id="rId1" Type="http://schemas.openxmlformats.org/officeDocument/2006/relationships/image" Target="../media/image8.png"/><Relationship Id="rId4" Type="http://schemas.openxmlformats.org/officeDocument/2006/relationships/image" Target="../media/image16.svg"/></Relationships>
</file>

<file path=ppt/diagrams/_rels/data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8.svg"/><Relationship Id="rId1" Type="http://schemas.openxmlformats.org/officeDocument/2006/relationships/image" Target="../media/image10.png"/><Relationship Id="rId4" Type="http://schemas.openxmlformats.org/officeDocument/2006/relationships/image" Target="../media/image20.svg"/></Relationships>
</file>

<file path=ppt/diagrams/_rels/data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2.svg"/><Relationship Id="rId1" Type="http://schemas.openxmlformats.org/officeDocument/2006/relationships/image" Target="../media/image12.png"/><Relationship Id="rId4" Type="http://schemas.openxmlformats.org/officeDocument/2006/relationships/image" Target="../media/image24.sv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svg"/><Relationship Id="rId1" Type="http://schemas.openxmlformats.org/officeDocument/2006/relationships/image" Target="../media/image8.png"/><Relationship Id="rId4" Type="http://schemas.openxmlformats.org/officeDocument/2006/relationships/image" Target="../media/image16.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8.svg"/><Relationship Id="rId1" Type="http://schemas.openxmlformats.org/officeDocument/2006/relationships/image" Target="../media/image10.png"/><Relationship Id="rId4" Type="http://schemas.openxmlformats.org/officeDocument/2006/relationships/image" Target="../media/image20.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2.svg"/><Relationship Id="rId1" Type="http://schemas.openxmlformats.org/officeDocument/2006/relationships/image" Target="../media/image12.png"/><Relationship Id="rId4" Type="http://schemas.openxmlformats.org/officeDocument/2006/relationships/image" Target="../media/image24.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7A5222-315A-4F59-9BBC-B11E881601BF}"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9537BCA6-E2E6-402F-9C11-6D262583CCD0}">
      <dgm:prSet/>
      <dgm:spPr/>
      <dgm:t>
        <a:bodyPr/>
        <a:lstStyle/>
        <a:p>
          <a:pPr>
            <a:lnSpc>
              <a:spcPct val="100000"/>
            </a:lnSpc>
          </a:pPr>
          <a:r>
            <a:rPr lang="en-US" dirty="0"/>
            <a:t>In-depth, natural science of how organisms learn, react, and respond to the environment around them</a:t>
          </a:r>
        </a:p>
      </dgm:t>
    </dgm:pt>
    <dgm:pt modelId="{A554D67F-0E94-4BF1-A79F-8773C0A64252}" type="parTrans" cxnId="{F03B666D-D2C1-4586-A547-7579859685FB}">
      <dgm:prSet/>
      <dgm:spPr/>
      <dgm:t>
        <a:bodyPr/>
        <a:lstStyle/>
        <a:p>
          <a:endParaRPr lang="en-US"/>
        </a:p>
      </dgm:t>
    </dgm:pt>
    <dgm:pt modelId="{ED962E4B-E4FF-4D8A-91AC-166058E22051}" type="sibTrans" cxnId="{F03B666D-D2C1-4586-A547-7579859685FB}">
      <dgm:prSet/>
      <dgm:spPr/>
      <dgm:t>
        <a:bodyPr/>
        <a:lstStyle/>
        <a:p>
          <a:pPr>
            <a:lnSpc>
              <a:spcPct val="100000"/>
            </a:lnSpc>
          </a:pPr>
          <a:endParaRPr lang="en-US"/>
        </a:p>
      </dgm:t>
    </dgm:pt>
    <dgm:pt modelId="{D4B0D352-2201-46E3-B704-45164E692E15}">
      <dgm:prSet/>
      <dgm:spPr/>
      <dgm:t>
        <a:bodyPr/>
        <a:lstStyle/>
        <a:p>
          <a:pPr>
            <a:lnSpc>
              <a:spcPct val="100000"/>
            </a:lnSpc>
          </a:pPr>
          <a:r>
            <a:rPr lang="en-US" dirty="0"/>
            <a:t>Interested in socially significant behaviors based on the principles of operant and respondent conditioning </a:t>
          </a:r>
        </a:p>
      </dgm:t>
    </dgm:pt>
    <dgm:pt modelId="{138F882F-0CC5-464D-9C7B-1E185EFF8429}" type="parTrans" cxnId="{658B0082-44EA-48B4-8977-200B906D43A7}">
      <dgm:prSet/>
      <dgm:spPr/>
      <dgm:t>
        <a:bodyPr/>
        <a:lstStyle/>
        <a:p>
          <a:endParaRPr lang="en-US"/>
        </a:p>
      </dgm:t>
    </dgm:pt>
    <dgm:pt modelId="{C40114A7-6D5D-4BAE-98E7-5103B1489BA8}" type="sibTrans" cxnId="{658B0082-44EA-48B4-8977-200B906D43A7}">
      <dgm:prSet/>
      <dgm:spPr/>
      <dgm:t>
        <a:bodyPr/>
        <a:lstStyle/>
        <a:p>
          <a:endParaRPr lang="en-US"/>
        </a:p>
      </dgm:t>
    </dgm:pt>
    <dgm:pt modelId="{354B38F3-74E9-44AB-AB0E-EA6BB5464FEF}" type="pres">
      <dgm:prSet presAssocID="{767A5222-315A-4F59-9BBC-B11E881601BF}" presName="root" presStyleCnt="0">
        <dgm:presLayoutVars>
          <dgm:dir/>
          <dgm:resizeHandles val="exact"/>
        </dgm:presLayoutVars>
      </dgm:prSet>
      <dgm:spPr/>
      <dgm:t>
        <a:bodyPr/>
        <a:lstStyle/>
        <a:p>
          <a:endParaRPr lang="en-US"/>
        </a:p>
      </dgm:t>
    </dgm:pt>
    <dgm:pt modelId="{28B9A992-0EA6-43FD-A4E3-1ED8FD9C56F5}" type="pres">
      <dgm:prSet presAssocID="{767A5222-315A-4F59-9BBC-B11E881601BF}" presName="container" presStyleCnt="0">
        <dgm:presLayoutVars>
          <dgm:dir/>
          <dgm:resizeHandles val="exact"/>
        </dgm:presLayoutVars>
      </dgm:prSet>
      <dgm:spPr/>
    </dgm:pt>
    <dgm:pt modelId="{4213E84A-625B-48A2-B11F-E55092B3408A}" type="pres">
      <dgm:prSet presAssocID="{9537BCA6-E2E6-402F-9C11-6D262583CCD0}" presName="compNode" presStyleCnt="0"/>
      <dgm:spPr/>
    </dgm:pt>
    <dgm:pt modelId="{9DF94BA9-C3DD-40DD-898D-AC5B39A0DFA6}" type="pres">
      <dgm:prSet presAssocID="{9537BCA6-E2E6-402F-9C11-6D262583CCD0}" presName="iconBgRect" presStyleLbl="bgShp" presStyleIdx="0" presStyleCnt="2"/>
      <dgm:spPr>
        <a:solidFill>
          <a:schemeClr val="tx2">
            <a:lumMod val="25000"/>
            <a:lumOff val="75000"/>
          </a:schemeClr>
        </a:solidFill>
      </dgm:spPr>
    </dgm:pt>
    <dgm:pt modelId="{3EB084E2-E40B-4180-B710-0F207D8866BD}" type="pres">
      <dgm:prSet presAssocID="{9537BCA6-E2E6-402F-9C11-6D262583CCD0}" presName="iconRect" presStyleLbl="node1" presStyleIdx="0" presStyleCnt="2" custLinFactNeighborX="-2734" custLinFactNeighborY="-68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a:stretch>
        </a:blipFill>
      </dgm:spPr>
      <dgm:extLst>
        <a:ext uri="{E40237B7-FDA0-4F09-8148-C483321AD2D9}">
          <dgm14:cNvPr xmlns:dgm14="http://schemas.microsoft.com/office/drawing/2010/diagram" id="0" name="" descr="Downward trend graph outline"/>
        </a:ext>
      </dgm:extLst>
    </dgm:pt>
    <dgm:pt modelId="{0885B33E-F7F8-41BA-BD91-1254B49669C2}" type="pres">
      <dgm:prSet presAssocID="{9537BCA6-E2E6-402F-9C11-6D262583CCD0}" presName="spaceRect" presStyleCnt="0"/>
      <dgm:spPr/>
    </dgm:pt>
    <dgm:pt modelId="{01011E8E-026C-41DD-BFAB-4D2838E51B3E}" type="pres">
      <dgm:prSet presAssocID="{9537BCA6-E2E6-402F-9C11-6D262583CCD0}" presName="textRect" presStyleLbl="revTx" presStyleIdx="0" presStyleCnt="2">
        <dgm:presLayoutVars>
          <dgm:chMax val="1"/>
          <dgm:chPref val="1"/>
        </dgm:presLayoutVars>
      </dgm:prSet>
      <dgm:spPr/>
      <dgm:t>
        <a:bodyPr/>
        <a:lstStyle/>
        <a:p>
          <a:endParaRPr lang="en-US"/>
        </a:p>
      </dgm:t>
    </dgm:pt>
    <dgm:pt modelId="{84EC67C3-9F6E-47AC-AF30-861B067D3574}" type="pres">
      <dgm:prSet presAssocID="{ED962E4B-E4FF-4D8A-91AC-166058E22051}" presName="sibTrans" presStyleLbl="sibTrans2D1" presStyleIdx="0" presStyleCnt="0"/>
      <dgm:spPr/>
      <dgm:t>
        <a:bodyPr/>
        <a:lstStyle/>
        <a:p>
          <a:endParaRPr lang="en-US"/>
        </a:p>
      </dgm:t>
    </dgm:pt>
    <dgm:pt modelId="{1805D1E2-7ECE-42B9-805F-98E3DB26AF68}" type="pres">
      <dgm:prSet presAssocID="{D4B0D352-2201-46E3-B704-45164E692E15}" presName="compNode" presStyleCnt="0"/>
      <dgm:spPr/>
    </dgm:pt>
    <dgm:pt modelId="{77A48B47-3073-4F96-8DF2-9C4E2D469ACC}" type="pres">
      <dgm:prSet presAssocID="{D4B0D352-2201-46E3-B704-45164E692E15}" presName="iconBgRect" presStyleLbl="bgShp" presStyleIdx="1" presStyleCnt="2"/>
      <dgm:spPr>
        <a:solidFill>
          <a:schemeClr val="tx2">
            <a:lumMod val="25000"/>
            <a:lumOff val="75000"/>
          </a:schemeClr>
        </a:solidFill>
      </dgm:spPr>
    </dgm:pt>
    <dgm:pt modelId="{0A3E185C-35B6-4025-8FA2-42C612B80021}" type="pres">
      <dgm:prSet presAssocID="{D4B0D352-2201-46E3-B704-45164E692E15}" presName="iconRect" presStyleLbl="node1" presStyleIdx="1" presStyleCnt="2" custLinFactNeighborX="0" custLinFactNeighborY="0"/>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dgm:spPr>
      <dgm:extLst>
        <a:ext uri="{E40237B7-FDA0-4F09-8148-C483321AD2D9}">
          <dgm14:cNvPr xmlns:dgm14="http://schemas.microsoft.com/office/drawing/2010/diagram" id="0" name="" descr="Rat"/>
        </a:ext>
      </dgm:extLst>
    </dgm:pt>
    <dgm:pt modelId="{7FEC9912-D1B0-4664-B7B0-DC9EA24EB29D}" type="pres">
      <dgm:prSet presAssocID="{D4B0D352-2201-46E3-B704-45164E692E15}" presName="spaceRect" presStyleCnt="0"/>
      <dgm:spPr/>
    </dgm:pt>
    <dgm:pt modelId="{9D5E57FF-617F-43EF-B82A-A3084A394DB4}" type="pres">
      <dgm:prSet presAssocID="{D4B0D352-2201-46E3-B704-45164E692E15}" presName="textRect" presStyleLbl="revTx" presStyleIdx="1" presStyleCnt="2">
        <dgm:presLayoutVars>
          <dgm:chMax val="1"/>
          <dgm:chPref val="1"/>
        </dgm:presLayoutVars>
      </dgm:prSet>
      <dgm:spPr/>
      <dgm:t>
        <a:bodyPr/>
        <a:lstStyle/>
        <a:p>
          <a:endParaRPr lang="en-US"/>
        </a:p>
      </dgm:t>
    </dgm:pt>
  </dgm:ptLst>
  <dgm:cxnLst>
    <dgm:cxn modelId="{625DF101-01AF-4AF1-AD6C-0919C1E68A25}" type="presOf" srcId="{D4B0D352-2201-46E3-B704-45164E692E15}" destId="{9D5E57FF-617F-43EF-B82A-A3084A394DB4}" srcOrd="0" destOrd="0" presId="urn:microsoft.com/office/officeart/2018/2/layout/IconCircleList"/>
    <dgm:cxn modelId="{D763BA52-1320-40B5-A86A-6C9654821020}" type="presOf" srcId="{ED962E4B-E4FF-4D8A-91AC-166058E22051}" destId="{84EC67C3-9F6E-47AC-AF30-861B067D3574}" srcOrd="0" destOrd="0" presId="urn:microsoft.com/office/officeart/2018/2/layout/IconCircleList"/>
    <dgm:cxn modelId="{F03B666D-D2C1-4586-A547-7579859685FB}" srcId="{767A5222-315A-4F59-9BBC-B11E881601BF}" destId="{9537BCA6-E2E6-402F-9C11-6D262583CCD0}" srcOrd="0" destOrd="0" parTransId="{A554D67F-0E94-4BF1-A79F-8773C0A64252}" sibTransId="{ED962E4B-E4FF-4D8A-91AC-166058E22051}"/>
    <dgm:cxn modelId="{25FF4889-0040-4A05-9C0B-580292B3BBA8}" type="presOf" srcId="{767A5222-315A-4F59-9BBC-B11E881601BF}" destId="{354B38F3-74E9-44AB-AB0E-EA6BB5464FEF}" srcOrd="0" destOrd="0" presId="urn:microsoft.com/office/officeart/2018/2/layout/IconCircleList"/>
    <dgm:cxn modelId="{04875F93-CD21-43D5-9C4E-05FBA0A8A181}" type="presOf" srcId="{9537BCA6-E2E6-402F-9C11-6D262583CCD0}" destId="{01011E8E-026C-41DD-BFAB-4D2838E51B3E}" srcOrd="0" destOrd="0" presId="urn:microsoft.com/office/officeart/2018/2/layout/IconCircleList"/>
    <dgm:cxn modelId="{658B0082-44EA-48B4-8977-200B906D43A7}" srcId="{767A5222-315A-4F59-9BBC-B11E881601BF}" destId="{D4B0D352-2201-46E3-B704-45164E692E15}" srcOrd="1" destOrd="0" parTransId="{138F882F-0CC5-464D-9C7B-1E185EFF8429}" sibTransId="{C40114A7-6D5D-4BAE-98E7-5103B1489BA8}"/>
    <dgm:cxn modelId="{6ED482EC-74AD-4D2E-A531-9C211469BF1F}" type="presParOf" srcId="{354B38F3-74E9-44AB-AB0E-EA6BB5464FEF}" destId="{28B9A992-0EA6-43FD-A4E3-1ED8FD9C56F5}" srcOrd="0" destOrd="0" presId="urn:microsoft.com/office/officeart/2018/2/layout/IconCircleList"/>
    <dgm:cxn modelId="{9E7C6E2D-D0BE-4C97-A34E-5A79A2E3A92A}" type="presParOf" srcId="{28B9A992-0EA6-43FD-A4E3-1ED8FD9C56F5}" destId="{4213E84A-625B-48A2-B11F-E55092B3408A}" srcOrd="0" destOrd="0" presId="urn:microsoft.com/office/officeart/2018/2/layout/IconCircleList"/>
    <dgm:cxn modelId="{9F6212D8-8ECB-4C38-9EC0-E58ECD120E22}" type="presParOf" srcId="{4213E84A-625B-48A2-B11F-E55092B3408A}" destId="{9DF94BA9-C3DD-40DD-898D-AC5B39A0DFA6}" srcOrd="0" destOrd="0" presId="urn:microsoft.com/office/officeart/2018/2/layout/IconCircleList"/>
    <dgm:cxn modelId="{697E4D92-A788-4B3E-A6D1-5327927240E5}" type="presParOf" srcId="{4213E84A-625B-48A2-B11F-E55092B3408A}" destId="{3EB084E2-E40B-4180-B710-0F207D8866BD}" srcOrd="1" destOrd="0" presId="urn:microsoft.com/office/officeart/2018/2/layout/IconCircleList"/>
    <dgm:cxn modelId="{35FD036A-94BF-4AFA-805D-B2A2C12EA822}" type="presParOf" srcId="{4213E84A-625B-48A2-B11F-E55092B3408A}" destId="{0885B33E-F7F8-41BA-BD91-1254B49669C2}" srcOrd="2" destOrd="0" presId="urn:microsoft.com/office/officeart/2018/2/layout/IconCircleList"/>
    <dgm:cxn modelId="{8601A045-E0D7-42FD-898A-0A7B3A0CF427}" type="presParOf" srcId="{4213E84A-625B-48A2-B11F-E55092B3408A}" destId="{01011E8E-026C-41DD-BFAB-4D2838E51B3E}" srcOrd="3" destOrd="0" presId="urn:microsoft.com/office/officeart/2018/2/layout/IconCircleList"/>
    <dgm:cxn modelId="{BC987B70-F2FF-4E1A-8B85-B18496803D67}" type="presParOf" srcId="{28B9A992-0EA6-43FD-A4E3-1ED8FD9C56F5}" destId="{84EC67C3-9F6E-47AC-AF30-861B067D3574}" srcOrd="1" destOrd="0" presId="urn:microsoft.com/office/officeart/2018/2/layout/IconCircleList"/>
    <dgm:cxn modelId="{15658BC6-D41D-48F4-AE6F-5B76F6A23FA3}" type="presParOf" srcId="{28B9A992-0EA6-43FD-A4E3-1ED8FD9C56F5}" destId="{1805D1E2-7ECE-42B9-805F-98E3DB26AF68}" srcOrd="2" destOrd="0" presId="urn:microsoft.com/office/officeart/2018/2/layout/IconCircleList"/>
    <dgm:cxn modelId="{C0AC82B8-4ACA-4C1E-AFAF-070706C74CF5}" type="presParOf" srcId="{1805D1E2-7ECE-42B9-805F-98E3DB26AF68}" destId="{77A48B47-3073-4F96-8DF2-9C4E2D469ACC}" srcOrd="0" destOrd="0" presId="urn:microsoft.com/office/officeart/2018/2/layout/IconCircleList"/>
    <dgm:cxn modelId="{FFAA7E49-3FDB-4158-930B-C94EA963B3D2}" type="presParOf" srcId="{1805D1E2-7ECE-42B9-805F-98E3DB26AF68}" destId="{0A3E185C-35B6-4025-8FA2-42C612B80021}" srcOrd="1" destOrd="0" presId="urn:microsoft.com/office/officeart/2018/2/layout/IconCircleList"/>
    <dgm:cxn modelId="{0B344954-FD39-42B0-8C3D-4FCB52C7E70D}" type="presParOf" srcId="{1805D1E2-7ECE-42B9-805F-98E3DB26AF68}" destId="{7FEC9912-D1B0-4664-B7B0-DC9EA24EB29D}" srcOrd="2" destOrd="0" presId="urn:microsoft.com/office/officeart/2018/2/layout/IconCircleList"/>
    <dgm:cxn modelId="{AA5D44F6-977E-4368-B6CC-7D8C7D6A84B6}" type="presParOf" srcId="{1805D1E2-7ECE-42B9-805F-98E3DB26AF68}" destId="{9D5E57FF-617F-43EF-B82A-A3084A394DB4}"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7A5222-315A-4F59-9BBC-B11E881601BF}"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9537BCA6-E2E6-402F-9C11-6D262583CCD0}">
      <dgm:prSet/>
      <dgm:spPr/>
      <dgm:t>
        <a:bodyPr/>
        <a:lstStyle/>
        <a:p>
          <a:pPr>
            <a:lnSpc>
              <a:spcPct val="100000"/>
            </a:lnSpc>
          </a:pPr>
          <a:r>
            <a:rPr lang="en-US" dirty="0"/>
            <a:t>By itself, behavior analysis is not a mental health field</a:t>
          </a:r>
        </a:p>
      </dgm:t>
    </dgm:pt>
    <dgm:pt modelId="{A554D67F-0E94-4BF1-A79F-8773C0A64252}" type="parTrans" cxnId="{F03B666D-D2C1-4586-A547-7579859685FB}">
      <dgm:prSet/>
      <dgm:spPr/>
      <dgm:t>
        <a:bodyPr/>
        <a:lstStyle/>
        <a:p>
          <a:endParaRPr lang="en-US"/>
        </a:p>
      </dgm:t>
    </dgm:pt>
    <dgm:pt modelId="{ED962E4B-E4FF-4D8A-91AC-166058E22051}" type="sibTrans" cxnId="{F03B666D-D2C1-4586-A547-7579859685FB}">
      <dgm:prSet/>
      <dgm:spPr/>
      <dgm:t>
        <a:bodyPr/>
        <a:lstStyle/>
        <a:p>
          <a:pPr>
            <a:lnSpc>
              <a:spcPct val="100000"/>
            </a:lnSpc>
          </a:pPr>
          <a:endParaRPr lang="en-US"/>
        </a:p>
      </dgm:t>
    </dgm:pt>
    <dgm:pt modelId="{D4B0D352-2201-46E3-B704-45164E692E15}">
      <dgm:prSet/>
      <dgm:spPr/>
      <dgm:t>
        <a:bodyPr/>
        <a:lstStyle/>
        <a:p>
          <a:pPr>
            <a:lnSpc>
              <a:spcPct val="100000"/>
            </a:lnSpc>
          </a:pPr>
          <a:r>
            <a:rPr lang="en-US" dirty="0"/>
            <a:t>Behavior analysis is not simply behavior modification </a:t>
          </a:r>
        </a:p>
      </dgm:t>
    </dgm:pt>
    <dgm:pt modelId="{138F882F-0CC5-464D-9C7B-1E185EFF8429}" type="parTrans" cxnId="{658B0082-44EA-48B4-8977-200B906D43A7}">
      <dgm:prSet/>
      <dgm:spPr/>
      <dgm:t>
        <a:bodyPr/>
        <a:lstStyle/>
        <a:p>
          <a:endParaRPr lang="en-US"/>
        </a:p>
      </dgm:t>
    </dgm:pt>
    <dgm:pt modelId="{C40114A7-6D5D-4BAE-98E7-5103B1489BA8}" type="sibTrans" cxnId="{658B0082-44EA-48B4-8977-200B906D43A7}">
      <dgm:prSet/>
      <dgm:spPr/>
      <dgm:t>
        <a:bodyPr/>
        <a:lstStyle/>
        <a:p>
          <a:endParaRPr lang="en-US"/>
        </a:p>
      </dgm:t>
    </dgm:pt>
    <dgm:pt modelId="{354B38F3-74E9-44AB-AB0E-EA6BB5464FEF}" type="pres">
      <dgm:prSet presAssocID="{767A5222-315A-4F59-9BBC-B11E881601BF}" presName="root" presStyleCnt="0">
        <dgm:presLayoutVars>
          <dgm:dir/>
          <dgm:resizeHandles val="exact"/>
        </dgm:presLayoutVars>
      </dgm:prSet>
      <dgm:spPr/>
      <dgm:t>
        <a:bodyPr/>
        <a:lstStyle/>
        <a:p>
          <a:endParaRPr lang="en-US"/>
        </a:p>
      </dgm:t>
    </dgm:pt>
    <dgm:pt modelId="{28B9A992-0EA6-43FD-A4E3-1ED8FD9C56F5}" type="pres">
      <dgm:prSet presAssocID="{767A5222-315A-4F59-9BBC-B11E881601BF}" presName="container" presStyleCnt="0">
        <dgm:presLayoutVars>
          <dgm:dir/>
          <dgm:resizeHandles val="exact"/>
        </dgm:presLayoutVars>
      </dgm:prSet>
      <dgm:spPr/>
    </dgm:pt>
    <dgm:pt modelId="{4213E84A-625B-48A2-B11F-E55092B3408A}" type="pres">
      <dgm:prSet presAssocID="{9537BCA6-E2E6-402F-9C11-6D262583CCD0}" presName="compNode" presStyleCnt="0"/>
      <dgm:spPr/>
    </dgm:pt>
    <dgm:pt modelId="{9DF94BA9-C3DD-40DD-898D-AC5B39A0DFA6}" type="pres">
      <dgm:prSet presAssocID="{9537BCA6-E2E6-402F-9C11-6D262583CCD0}" presName="iconBgRect" presStyleLbl="bgShp" presStyleIdx="0" presStyleCnt="2"/>
      <dgm:spPr>
        <a:solidFill>
          <a:schemeClr val="tx2">
            <a:lumMod val="25000"/>
            <a:lumOff val="75000"/>
          </a:schemeClr>
        </a:solidFill>
      </dgm:spPr>
    </dgm:pt>
    <dgm:pt modelId="{3EB084E2-E40B-4180-B710-0F207D8866BD}" type="pres">
      <dgm:prSet presAssocID="{9537BCA6-E2E6-402F-9C11-6D262583CCD0}" presName="iconRect" presStyleLbl="node1" presStyleIdx="0" presStyleCnt="2" custLinFactNeighborX="-2734" custLinFactNeighborY="-68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a:stretch>
        </a:blipFill>
      </dgm:spPr>
      <dgm:extLst>
        <a:ext uri="{E40237B7-FDA0-4F09-8148-C483321AD2D9}">
          <dgm14:cNvPr xmlns:dgm14="http://schemas.microsoft.com/office/drawing/2010/diagram" id="0" name="" descr="Brain in head with solid fill"/>
        </a:ext>
      </dgm:extLst>
    </dgm:pt>
    <dgm:pt modelId="{0885B33E-F7F8-41BA-BD91-1254B49669C2}" type="pres">
      <dgm:prSet presAssocID="{9537BCA6-E2E6-402F-9C11-6D262583CCD0}" presName="spaceRect" presStyleCnt="0"/>
      <dgm:spPr/>
    </dgm:pt>
    <dgm:pt modelId="{01011E8E-026C-41DD-BFAB-4D2838E51B3E}" type="pres">
      <dgm:prSet presAssocID="{9537BCA6-E2E6-402F-9C11-6D262583CCD0}" presName="textRect" presStyleLbl="revTx" presStyleIdx="0" presStyleCnt="2">
        <dgm:presLayoutVars>
          <dgm:chMax val="1"/>
          <dgm:chPref val="1"/>
        </dgm:presLayoutVars>
      </dgm:prSet>
      <dgm:spPr/>
      <dgm:t>
        <a:bodyPr/>
        <a:lstStyle/>
        <a:p>
          <a:endParaRPr lang="en-US"/>
        </a:p>
      </dgm:t>
    </dgm:pt>
    <dgm:pt modelId="{84EC67C3-9F6E-47AC-AF30-861B067D3574}" type="pres">
      <dgm:prSet presAssocID="{ED962E4B-E4FF-4D8A-91AC-166058E22051}" presName="sibTrans" presStyleLbl="sibTrans2D1" presStyleIdx="0" presStyleCnt="0"/>
      <dgm:spPr/>
      <dgm:t>
        <a:bodyPr/>
        <a:lstStyle/>
        <a:p>
          <a:endParaRPr lang="en-US"/>
        </a:p>
      </dgm:t>
    </dgm:pt>
    <dgm:pt modelId="{1805D1E2-7ECE-42B9-805F-98E3DB26AF68}" type="pres">
      <dgm:prSet presAssocID="{D4B0D352-2201-46E3-B704-45164E692E15}" presName="compNode" presStyleCnt="0"/>
      <dgm:spPr/>
    </dgm:pt>
    <dgm:pt modelId="{77A48B47-3073-4F96-8DF2-9C4E2D469ACC}" type="pres">
      <dgm:prSet presAssocID="{D4B0D352-2201-46E3-B704-45164E692E15}" presName="iconBgRect" presStyleLbl="bgShp" presStyleIdx="1" presStyleCnt="2"/>
      <dgm:spPr>
        <a:solidFill>
          <a:schemeClr val="tx2">
            <a:lumMod val="25000"/>
            <a:lumOff val="75000"/>
          </a:schemeClr>
        </a:solidFill>
      </dgm:spPr>
    </dgm:pt>
    <dgm:pt modelId="{0A3E185C-35B6-4025-8FA2-42C612B80021}" type="pres">
      <dgm:prSet presAssocID="{D4B0D352-2201-46E3-B704-45164E692E15}" presName="iconRect" presStyleLbl="node1" presStyleIdx="1" presStyleCnt="2"/>
      <dgm:spPr>
        <a:blipFill>
          <a:blip xmlns:r="http://schemas.openxmlformats.org/officeDocument/2006/relationships" r:embed="rId3">
            <a:extLst>
              <a:ext uri="{96DAC541-7B7A-43D3-8B79-37D633B846F1}">
                <asvg:svgBlip xmlns:asvg="http://schemas.microsoft.com/office/drawing/2016/SVG/main" xmlns="" r:embed="rId4"/>
              </a:ext>
            </a:extLst>
          </a:blip>
          <a:srcRect/>
          <a:stretch>
            <a:fillRect/>
          </a:stretch>
        </a:blipFill>
      </dgm:spPr>
      <dgm:extLst>
        <a:ext uri="{E40237B7-FDA0-4F09-8148-C483321AD2D9}">
          <dgm14:cNvPr xmlns:dgm14="http://schemas.microsoft.com/office/drawing/2010/diagram" id="0" name="" descr="Transfer with solid fill"/>
        </a:ext>
      </dgm:extLst>
    </dgm:pt>
    <dgm:pt modelId="{7FEC9912-D1B0-4664-B7B0-DC9EA24EB29D}" type="pres">
      <dgm:prSet presAssocID="{D4B0D352-2201-46E3-B704-45164E692E15}" presName="spaceRect" presStyleCnt="0"/>
      <dgm:spPr/>
    </dgm:pt>
    <dgm:pt modelId="{9D5E57FF-617F-43EF-B82A-A3084A394DB4}" type="pres">
      <dgm:prSet presAssocID="{D4B0D352-2201-46E3-B704-45164E692E15}" presName="textRect" presStyleLbl="revTx" presStyleIdx="1" presStyleCnt="2">
        <dgm:presLayoutVars>
          <dgm:chMax val="1"/>
          <dgm:chPref val="1"/>
        </dgm:presLayoutVars>
      </dgm:prSet>
      <dgm:spPr/>
      <dgm:t>
        <a:bodyPr/>
        <a:lstStyle/>
        <a:p>
          <a:endParaRPr lang="en-US"/>
        </a:p>
      </dgm:t>
    </dgm:pt>
  </dgm:ptLst>
  <dgm:cxnLst>
    <dgm:cxn modelId="{625DF101-01AF-4AF1-AD6C-0919C1E68A25}" type="presOf" srcId="{D4B0D352-2201-46E3-B704-45164E692E15}" destId="{9D5E57FF-617F-43EF-B82A-A3084A394DB4}" srcOrd="0" destOrd="0" presId="urn:microsoft.com/office/officeart/2018/2/layout/IconCircleList"/>
    <dgm:cxn modelId="{D763BA52-1320-40B5-A86A-6C9654821020}" type="presOf" srcId="{ED962E4B-E4FF-4D8A-91AC-166058E22051}" destId="{84EC67C3-9F6E-47AC-AF30-861B067D3574}" srcOrd="0" destOrd="0" presId="urn:microsoft.com/office/officeart/2018/2/layout/IconCircleList"/>
    <dgm:cxn modelId="{F03B666D-D2C1-4586-A547-7579859685FB}" srcId="{767A5222-315A-4F59-9BBC-B11E881601BF}" destId="{9537BCA6-E2E6-402F-9C11-6D262583CCD0}" srcOrd="0" destOrd="0" parTransId="{A554D67F-0E94-4BF1-A79F-8773C0A64252}" sibTransId="{ED962E4B-E4FF-4D8A-91AC-166058E22051}"/>
    <dgm:cxn modelId="{25FF4889-0040-4A05-9C0B-580292B3BBA8}" type="presOf" srcId="{767A5222-315A-4F59-9BBC-B11E881601BF}" destId="{354B38F3-74E9-44AB-AB0E-EA6BB5464FEF}" srcOrd="0" destOrd="0" presId="urn:microsoft.com/office/officeart/2018/2/layout/IconCircleList"/>
    <dgm:cxn modelId="{04875F93-CD21-43D5-9C4E-05FBA0A8A181}" type="presOf" srcId="{9537BCA6-E2E6-402F-9C11-6D262583CCD0}" destId="{01011E8E-026C-41DD-BFAB-4D2838E51B3E}" srcOrd="0" destOrd="0" presId="urn:microsoft.com/office/officeart/2018/2/layout/IconCircleList"/>
    <dgm:cxn modelId="{658B0082-44EA-48B4-8977-200B906D43A7}" srcId="{767A5222-315A-4F59-9BBC-B11E881601BF}" destId="{D4B0D352-2201-46E3-B704-45164E692E15}" srcOrd="1" destOrd="0" parTransId="{138F882F-0CC5-464D-9C7B-1E185EFF8429}" sibTransId="{C40114A7-6D5D-4BAE-98E7-5103B1489BA8}"/>
    <dgm:cxn modelId="{6ED482EC-74AD-4D2E-A531-9C211469BF1F}" type="presParOf" srcId="{354B38F3-74E9-44AB-AB0E-EA6BB5464FEF}" destId="{28B9A992-0EA6-43FD-A4E3-1ED8FD9C56F5}" srcOrd="0" destOrd="0" presId="urn:microsoft.com/office/officeart/2018/2/layout/IconCircleList"/>
    <dgm:cxn modelId="{9E7C6E2D-D0BE-4C97-A34E-5A79A2E3A92A}" type="presParOf" srcId="{28B9A992-0EA6-43FD-A4E3-1ED8FD9C56F5}" destId="{4213E84A-625B-48A2-B11F-E55092B3408A}" srcOrd="0" destOrd="0" presId="urn:microsoft.com/office/officeart/2018/2/layout/IconCircleList"/>
    <dgm:cxn modelId="{9F6212D8-8ECB-4C38-9EC0-E58ECD120E22}" type="presParOf" srcId="{4213E84A-625B-48A2-B11F-E55092B3408A}" destId="{9DF94BA9-C3DD-40DD-898D-AC5B39A0DFA6}" srcOrd="0" destOrd="0" presId="urn:microsoft.com/office/officeart/2018/2/layout/IconCircleList"/>
    <dgm:cxn modelId="{697E4D92-A788-4B3E-A6D1-5327927240E5}" type="presParOf" srcId="{4213E84A-625B-48A2-B11F-E55092B3408A}" destId="{3EB084E2-E40B-4180-B710-0F207D8866BD}" srcOrd="1" destOrd="0" presId="urn:microsoft.com/office/officeart/2018/2/layout/IconCircleList"/>
    <dgm:cxn modelId="{35FD036A-94BF-4AFA-805D-B2A2C12EA822}" type="presParOf" srcId="{4213E84A-625B-48A2-B11F-E55092B3408A}" destId="{0885B33E-F7F8-41BA-BD91-1254B49669C2}" srcOrd="2" destOrd="0" presId="urn:microsoft.com/office/officeart/2018/2/layout/IconCircleList"/>
    <dgm:cxn modelId="{8601A045-E0D7-42FD-898A-0A7B3A0CF427}" type="presParOf" srcId="{4213E84A-625B-48A2-B11F-E55092B3408A}" destId="{01011E8E-026C-41DD-BFAB-4D2838E51B3E}" srcOrd="3" destOrd="0" presId="urn:microsoft.com/office/officeart/2018/2/layout/IconCircleList"/>
    <dgm:cxn modelId="{BC987B70-F2FF-4E1A-8B85-B18496803D67}" type="presParOf" srcId="{28B9A992-0EA6-43FD-A4E3-1ED8FD9C56F5}" destId="{84EC67C3-9F6E-47AC-AF30-861B067D3574}" srcOrd="1" destOrd="0" presId="urn:microsoft.com/office/officeart/2018/2/layout/IconCircleList"/>
    <dgm:cxn modelId="{15658BC6-D41D-48F4-AE6F-5B76F6A23FA3}" type="presParOf" srcId="{28B9A992-0EA6-43FD-A4E3-1ED8FD9C56F5}" destId="{1805D1E2-7ECE-42B9-805F-98E3DB26AF68}" srcOrd="2" destOrd="0" presId="urn:microsoft.com/office/officeart/2018/2/layout/IconCircleList"/>
    <dgm:cxn modelId="{C0AC82B8-4ACA-4C1E-AFAF-070706C74CF5}" type="presParOf" srcId="{1805D1E2-7ECE-42B9-805F-98E3DB26AF68}" destId="{77A48B47-3073-4F96-8DF2-9C4E2D469ACC}" srcOrd="0" destOrd="0" presId="urn:microsoft.com/office/officeart/2018/2/layout/IconCircleList"/>
    <dgm:cxn modelId="{FFAA7E49-3FDB-4158-930B-C94EA963B3D2}" type="presParOf" srcId="{1805D1E2-7ECE-42B9-805F-98E3DB26AF68}" destId="{0A3E185C-35B6-4025-8FA2-42C612B80021}" srcOrd="1" destOrd="0" presId="urn:microsoft.com/office/officeart/2018/2/layout/IconCircleList"/>
    <dgm:cxn modelId="{0B344954-FD39-42B0-8C3D-4FCB52C7E70D}" type="presParOf" srcId="{1805D1E2-7ECE-42B9-805F-98E3DB26AF68}" destId="{7FEC9912-D1B0-4664-B7B0-DC9EA24EB29D}" srcOrd="2" destOrd="0" presId="urn:microsoft.com/office/officeart/2018/2/layout/IconCircleList"/>
    <dgm:cxn modelId="{AA5D44F6-977E-4368-B6CC-7D8C7D6A84B6}" type="presParOf" srcId="{1805D1E2-7ECE-42B9-805F-98E3DB26AF68}" destId="{9D5E57FF-617F-43EF-B82A-A3084A394DB4}"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67A5222-315A-4F59-9BBC-B11E881601BF}"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9537BCA6-E2E6-402F-9C11-6D262583CCD0}">
      <dgm:prSet custT="1"/>
      <dgm:spPr/>
      <dgm:t>
        <a:bodyPr/>
        <a:lstStyle/>
        <a:p>
          <a:pPr>
            <a:lnSpc>
              <a:spcPct val="100000"/>
            </a:lnSpc>
          </a:pPr>
          <a:r>
            <a:rPr lang="en-US" sz="1800" dirty="0"/>
            <a:t>ABA-</a:t>
          </a:r>
          <a:r>
            <a:rPr lang="en-US" sz="1800" u="sng" dirty="0"/>
            <a:t>BASED</a:t>
          </a:r>
          <a:r>
            <a:rPr lang="en-US" sz="1800" dirty="0"/>
            <a:t>-Therapy</a:t>
          </a:r>
        </a:p>
        <a:p>
          <a:pPr>
            <a:lnSpc>
              <a:spcPct val="100000"/>
            </a:lnSpc>
          </a:pPr>
          <a:r>
            <a:rPr lang="en-US" sz="1800" dirty="0"/>
            <a:t>“ABA is a scientific approach for discovering environmental variables that reliably influence socially significant behavior</a:t>
          </a:r>
        </a:p>
      </dgm:t>
    </dgm:pt>
    <dgm:pt modelId="{A554D67F-0E94-4BF1-A79F-8773C0A64252}" type="parTrans" cxnId="{F03B666D-D2C1-4586-A547-7579859685FB}">
      <dgm:prSet/>
      <dgm:spPr/>
      <dgm:t>
        <a:bodyPr/>
        <a:lstStyle/>
        <a:p>
          <a:endParaRPr lang="en-US"/>
        </a:p>
      </dgm:t>
    </dgm:pt>
    <dgm:pt modelId="{ED962E4B-E4FF-4D8A-91AC-166058E22051}" type="sibTrans" cxnId="{F03B666D-D2C1-4586-A547-7579859685FB}">
      <dgm:prSet/>
      <dgm:spPr/>
      <dgm:t>
        <a:bodyPr/>
        <a:lstStyle/>
        <a:p>
          <a:pPr>
            <a:lnSpc>
              <a:spcPct val="100000"/>
            </a:lnSpc>
          </a:pPr>
          <a:endParaRPr lang="en-US"/>
        </a:p>
      </dgm:t>
    </dgm:pt>
    <dgm:pt modelId="{D4B0D352-2201-46E3-B704-45164E692E15}">
      <dgm:prSet/>
      <dgm:spPr/>
      <dgm:t>
        <a:bodyPr/>
        <a:lstStyle/>
        <a:p>
          <a:pPr>
            <a:lnSpc>
              <a:spcPct val="100000"/>
            </a:lnSpc>
          </a:pPr>
          <a:r>
            <a:rPr lang="en-US" dirty="0"/>
            <a:t>Therapy based on the foundations of behaviorism and the science of behavior</a:t>
          </a:r>
        </a:p>
      </dgm:t>
    </dgm:pt>
    <dgm:pt modelId="{138F882F-0CC5-464D-9C7B-1E185EFF8429}" type="parTrans" cxnId="{658B0082-44EA-48B4-8977-200B906D43A7}">
      <dgm:prSet/>
      <dgm:spPr/>
      <dgm:t>
        <a:bodyPr/>
        <a:lstStyle/>
        <a:p>
          <a:endParaRPr lang="en-US"/>
        </a:p>
      </dgm:t>
    </dgm:pt>
    <dgm:pt modelId="{C40114A7-6D5D-4BAE-98E7-5103B1489BA8}" type="sibTrans" cxnId="{658B0082-44EA-48B4-8977-200B906D43A7}">
      <dgm:prSet/>
      <dgm:spPr/>
      <dgm:t>
        <a:bodyPr/>
        <a:lstStyle/>
        <a:p>
          <a:endParaRPr lang="en-US"/>
        </a:p>
      </dgm:t>
    </dgm:pt>
    <dgm:pt modelId="{354B38F3-74E9-44AB-AB0E-EA6BB5464FEF}" type="pres">
      <dgm:prSet presAssocID="{767A5222-315A-4F59-9BBC-B11E881601BF}" presName="root" presStyleCnt="0">
        <dgm:presLayoutVars>
          <dgm:dir/>
          <dgm:resizeHandles val="exact"/>
        </dgm:presLayoutVars>
      </dgm:prSet>
      <dgm:spPr/>
      <dgm:t>
        <a:bodyPr/>
        <a:lstStyle/>
        <a:p>
          <a:endParaRPr lang="en-US"/>
        </a:p>
      </dgm:t>
    </dgm:pt>
    <dgm:pt modelId="{28B9A992-0EA6-43FD-A4E3-1ED8FD9C56F5}" type="pres">
      <dgm:prSet presAssocID="{767A5222-315A-4F59-9BBC-B11E881601BF}" presName="container" presStyleCnt="0">
        <dgm:presLayoutVars>
          <dgm:dir/>
          <dgm:resizeHandles val="exact"/>
        </dgm:presLayoutVars>
      </dgm:prSet>
      <dgm:spPr/>
    </dgm:pt>
    <dgm:pt modelId="{4213E84A-625B-48A2-B11F-E55092B3408A}" type="pres">
      <dgm:prSet presAssocID="{9537BCA6-E2E6-402F-9C11-6D262583CCD0}" presName="compNode" presStyleCnt="0"/>
      <dgm:spPr/>
    </dgm:pt>
    <dgm:pt modelId="{9DF94BA9-C3DD-40DD-898D-AC5B39A0DFA6}" type="pres">
      <dgm:prSet presAssocID="{9537BCA6-E2E6-402F-9C11-6D262583CCD0}" presName="iconBgRect" presStyleLbl="bgShp" presStyleIdx="0" presStyleCnt="2"/>
      <dgm:spPr>
        <a:solidFill>
          <a:schemeClr val="tx2">
            <a:lumMod val="25000"/>
            <a:lumOff val="75000"/>
          </a:schemeClr>
        </a:solidFill>
      </dgm:spPr>
    </dgm:pt>
    <dgm:pt modelId="{3EB084E2-E40B-4180-B710-0F207D8866BD}" type="pres">
      <dgm:prSet presAssocID="{9537BCA6-E2E6-402F-9C11-6D262583CCD0}" presName="iconRect" presStyleLbl="node1" presStyleIdx="0" presStyleCnt="2" custLinFactNeighborX="-2734" custLinFactNeighborY="-68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a:stretch>
        </a:blipFill>
      </dgm:spPr>
      <dgm:extLst>
        <a:ext uri="{E40237B7-FDA0-4F09-8148-C483321AD2D9}">
          <dgm14:cNvPr xmlns:dgm14="http://schemas.microsoft.com/office/drawing/2010/diagram" id="0" name="" descr="Artificial Intelligence with solid fill"/>
        </a:ext>
      </dgm:extLst>
    </dgm:pt>
    <dgm:pt modelId="{0885B33E-F7F8-41BA-BD91-1254B49669C2}" type="pres">
      <dgm:prSet presAssocID="{9537BCA6-E2E6-402F-9C11-6D262583CCD0}" presName="spaceRect" presStyleCnt="0"/>
      <dgm:spPr/>
    </dgm:pt>
    <dgm:pt modelId="{01011E8E-026C-41DD-BFAB-4D2838E51B3E}" type="pres">
      <dgm:prSet presAssocID="{9537BCA6-E2E6-402F-9C11-6D262583CCD0}" presName="textRect" presStyleLbl="revTx" presStyleIdx="0" presStyleCnt="2">
        <dgm:presLayoutVars>
          <dgm:chMax val="1"/>
          <dgm:chPref val="1"/>
        </dgm:presLayoutVars>
      </dgm:prSet>
      <dgm:spPr/>
      <dgm:t>
        <a:bodyPr/>
        <a:lstStyle/>
        <a:p>
          <a:endParaRPr lang="en-US"/>
        </a:p>
      </dgm:t>
    </dgm:pt>
    <dgm:pt modelId="{84EC67C3-9F6E-47AC-AF30-861B067D3574}" type="pres">
      <dgm:prSet presAssocID="{ED962E4B-E4FF-4D8A-91AC-166058E22051}" presName="sibTrans" presStyleLbl="sibTrans2D1" presStyleIdx="0" presStyleCnt="0"/>
      <dgm:spPr/>
      <dgm:t>
        <a:bodyPr/>
        <a:lstStyle/>
        <a:p>
          <a:endParaRPr lang="en-US"/>
        </a:p>
      </dgm:t>
    </dgm:pt>
    <dgm:pt modelId="{1805D1E2-7ECE-42B9-805F-98E3DB26AF68}" type="pres">
      <dgm:prSet presAssocID="{D4B0D352-2201-46E3-B704-45164E692E15}" presName="compNode" presStyleCnt="0"/>
      <dgm:spPr/>
    </dgm:pt>
    <dgm:pt modelId="{77A48B47-3073-4F96-8DF2-9C4E2D469ACC}" type="pres">
      <dgm:prSet presAssocID="{D4B0D352-2201-46E3-B704-45164E692E15}" presName="iconBgRect" presStyleLbl="bgShp" presStyleIdx="1" presStyleCnt="2"/>
      <dgm:spPr>
        <a:solidFill>
          <a:schemeClr val="tx2">
            <a:lumMod val="25000"/>
            <a:lumOff val="75000"/>
          </a:schemeClr>
        </a:solidFill>
      </dgm:spPr>
    </dgm:pt>
    <dgm:pt modelId="{0A3E185C-35B6-4025-8FA2-42C612B80021}" type="pres">
      <dgm:prSet presAssocID="{D4B0D352-2201-46E3-B704-45164E692E15}" presName="iconRect" presStyleLbl="node1" presStyleIdx="1" presStyleCnt="2"/>
      <dgm:spPr>
        <a:blipFill>
          <a:blip xmlns:r="http://schemas.openxmlformats.org/officeDocument/2006/relationships" r:embed="rId3">
            <a:extLst>
              <a:ext uri="{96DAC541-7B7A-43D3-8B79-37D633B846F1}">
                <asvg:svgBlip xmlns:asvg="http://schemas.microsoft.com/office/drawing/2016/SVG/main" xmlns="" r:embed="rId4"/>
              </a:ext>
            </a:extLst>
          </a:blip>
          <a:srcRect/>
          <a:stretch>
            <a:fillRect/>
          </a:stretch>
        </a:blipFill>
      </dgm:spPr>
      <dgm:extLst>
        <a:ext uri="{E40237B7-FDA0-4F09-8148-C483321AD2D9}">
          <dgm14:cNvPr xmlns:dgm14="http://schemas.microsoft.com/office/drawing/2010/diagram" id="0" name="" descr="Lights On with solid fill"/>
        </a:ext>
      </dgm:extLst>
    </dgm:pt>
    <dgm:pt modelId="{7FEC9912-D1B0-4664-B7B0-DC9EA24EB29D}" type="pres">
      <dgm:prSet presAssocID="{D4B0D352-2201-46E3-B704-45164E692E15}" presName="spaceRect" presStyleCnt="0"/>
      <dgm:spPr/>
    </dgm:pt>
    <dgm:pt modelId="{9D5E57FF-617F-43EF-B82A-A3084A394DB4}" type="pres">
      <dgm:prSet presAssocID="{D4B0D352-2201-46E3-B704-45164E692E15}" presName="textRect" presStyleLbl="revTx" presStyleIdx="1" presStyleCnt="2">
        <dgm:presLayoutVars>
          <dgm:chMax val="1"/>
          <dgm:chPref val="1"/>
        </dgm:presLayoutVars>
      </dgm:prSet>
      <dgm:spPr/>
      <dgm:t>
        <a:bodyPr/>
        <a:lstStyle/>
        <a:p>
          <a:endParaRPr lang="en-US"/>
        </a:p>
      </dgm:t>
    </dgm:pt>
  </dgm:ptLst>
  <dgm:cxnLst>
    <dgm:cxn modelId="{625DF101-01AF-4AF1-AD6C-0919C1E68A25}" type="presOf" srcId="{D4B0D352-2201-46E3-B704-45164E692E15}" destId="{9D5E57FF-617F-43EF-B82A-A3084A394DB4}" srcOrd="0" destOrd="0" presId="urn:microsoft.com/office/officeart/2018/2/layout/IconCircleList"/>
    <dgm:cxn modelId="{D763BA52-1320-40B5-A86A-6C9654821020}" type="presOf" srcId="{ED962E4B-E4FF-4D8A-91AC-166058E22051}" destId="{84EC67C3-9F6E-47AC-AF30-861B067D3574}" srcOrd="0" destOrd="0" presId="urn:microsoft.com/office/officeart/2018/2/layout/IconCircleList"/>
    <dgm:cxn modelId="{F03B666D-D2C1-4586-A547-7579859685FB}" srcId="{767A5222-315A-4F59-9BBC-B11E881601BF}" destId="{9537BCA6-E2E6-402F-9C11-6D262583CCD0}" srcOrd="0" destOrd="0" parTransId="{A554D67F-0E94-4BF1-A79F-8773C0A64252}" sibTransId="{ED962E4B-E4FF-4D8A-91AC-166058E22051}"/>
    <dgm:cxn modelId="{25FF4889-0040-4A05-9C0B-580292B3BBA8}" type="presOf" srcId="{767A5222-315A-4F59-9BBC-B11E881601BF}" destId="{354B38F3-74E9-44AB-AB0E-EA6BB5464FEF}" srcOrd="0" destOrd="0" presId="urn:microsoft.com/office/officeart/2018/2/layout/IconCircleList"/>
    <dgm:cxn modelId="{04875F93-CD21-43D5-9C4E-05FBA0A8A181}" type="presOf" srcId="{9537BCA6-E2E6-402F-9C11-6D262583CCD0}" destId="{01011E8E-026C-41DD-BFAB-4D2838E51B3E}" srcOrd="0" destOrd="0" presId="urn:microsoft.com/office/officeart/2018/2/layout/IconCircleList"/>
    <dgm:cxn modelId="{658B0082-44EA-48B4-8977-200B906D43A7}" srcId="{767A5222-315A-4F59-9BBC-B11E881601BF}" destId="{D4B0D352-2201-46E3-B704-45164E692E15}" srcOrd="1" destOrd="0" parTransId="{138F882F-0CC5-464D-9C7B-1E185EFF8429}" sibTransId="{C40114A7-6D5D-4BAE-98E7-5103B1489BA8}"/>
    <dgm:cxn modelId="{6ED482EC-74AD-4D2E-A531-9C211469BF1F}" type="presParOf" srcId="{354B38F3-74E9-44AB-AB0E-EA6BB5464FEF}" destId="{28B9A992-0EA6-43FD-A4E3-1ED8FD9C56F5}" srcOrd="0" destOrd="0" presId="urn:microsoft.com/office/officeart/2018/2/layout/IconCircleList"/>
    <dgm:cxn modelId="{9E7C6E2D-D0BE-4C97-A34E-5A79A2E3A92A}" type="presParOf" srcId="{28B9A992-0EA6-43FD-A4E3-1ED8FD9C56F5}" destId="{4213E84A-625B-48A2-B11F-E55092B3408A}" srcOrd="0" destOrd="0" presId="urn:microsoft.com/office/officeart/2018/2/layout/IconCircleList"/>
    <dgm:cxn modelId="{9F6212D8-8ECB-4C38-9EC0-E58ECD120E22}" type="presParOf" srcId="{4213E84A-625B-48A2-B11F-E55092B3408A}" destId="{9DF94BA9-C3DD-40DD-898D-AC5B39A0DFA6}" srcOrd="0" destOrd="0" presId="urn:microsoft.com/office/officeart/2018/2/layout/IconCircleList"/>
    <dgm:cxn modelId="{697E4D92-A788-4B3E-A6D1-5327927240E5}" type="presParOf" srcId="{4213E84A-625B-48A2-B11F-E55092B3408A}" destId="{3EB084E2-E40B-4180-B710-0F207D8866BD}" srcOrd="1" destOrd="0" presId="urn:microsoft.com/office/officeart/2018/2/layout/IconCircleList"/>
    <dgm:cxn modelId="{35FD036A-94BF-4AFA-805D-B2A2C12EA822}" type="presParOf" srcId="{4213E84A-625B-48A2-B11F-E55092B3408A}" destId="{0885B33E-F7F8-41BA-BD91-1254B49669C2}" srcOrd="2" destOrd="0" presId="urn:microsoft.com/office/officeart/2018/2/layout/IconCircleList"/>
    <dgm:cxn modelId="{8601A045-E0D7-42FD-898A-0A7B3A0CF427}" type="presParOf" srcId="{4213E84A-625B-48A2-B11F-E55092B3408A}" destId="{01011E8E-026C-41DD-BFAB-4D2838E51B3E}" srcOrd="3" destOrd="0" presId="urn:microsoft.com/office/officeart/2018/2/layout/IconCircleList"/>
    <dgm:cxn modelId="{BC987B70-F2FF-4E1A-8B85-B18496803D67}" type="presParOf" srcId="{28B9A992-0EA6-43FD-A4E3-1ED8FD9C56F5}" destId="{84EC67C3-9F6E-47AC-AF30-861B067D3574}" srcOrd="1" destOrd="0" presId="urn:microsoft.com/office/officeart/2018/2/layout/IconCircleList"/>
    <dgm:cxn modelId="{15658BC6-D41D-48F4-AE6F-5B76F6A23FA3}" type="presParOf" srcId="{28B9A992-0EA6-43FD-A4E3-1ED8FD9C56F5}" destId="{1805D1E2-7ECE-42B9-805F-98E3DB26AF68}" srcOrd="2" destOrd="0" presId="urn:microsoft.com/office/officeart/2018/2/layout/IconCircleList"/>
    <dgm:cxn modelId="{C0AC82B8-4ACA-4C1E-AFAF-070706C74CF5}" type="presParOf" srcId="{1805D1E2-7ECE-42B9-805F-98E3DB26AF68}" destId="{77A48B47-3073-4F96-8DF2-9C4E2D469ACC}" srcOrd="0" destOrd="0" presId="urn:microsoft.com/office/officeart/2018/2/layout/IconCircleList"/>
    <dgm:cxn modelId="{FFAA7E49-3FDB-4158-930B-C94EA963B3D2}" type="presParOf" srcId="{1805D1E2-7ECE-42B9-805F-98E3DB26AF68}" destId="{0A3E185C-35B6-4025-8FA2-42C612B80021}" srcOrd="1" destOrd="0" presId="urn:microsoft.com/office/officeart/2018/2/layout/IconCircleList"/>
    <dgm:cxn modelId="{0B344954-FD39-42B0-8C3D-4FCB52C7E70D}" type="presParOf" srcId="{1805D1E2-7ECE-42B9-805F-98E3DB26AF68}" destId="{7FEC9912-D1B0-4664-B7B0-DC9EA24EB29D}" srcOrd="2" destOrd="0" presId="urn:microsoft.com/office/officeart/2018/2/layout/IconCircleList"/>
    <dgm:cxn modelId="{AA5D44F6-977E-4368-B6CC-7D8C7D6A84B6}" type="presParOf" srcId="{1805D1E2-7ECE-42B9-805F-98E3DB26AF68}" destId="{9D5E57FF-617F-43EF-B82A-A3084A394DB4}"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67A5222-315A-4F59-9BBC-B11E881601BF}"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354B38F3-74E9-44AB-AB0E-EA6BB5464FEF}" type="pres">
      <dgm:prSet presAssocID="{767A5222-315A-4F59-9BBC-B11E881601BF}" presName="root" presStyleCnt="0">
        <dgm:presLayoutVars>
          <dgm:dir/>
          <dgm:resizeHandles val="exact"/>
        </dgm:presLayoutVars>
      </dgm:prSet>
      <dgm:spPr/>
      <dgm:t>
        <a:bodyPr/>
        <a:lstStyle/>
        <a:p>
          <a:endParaRPr lang="en-US"/>
        </a:p>
      </dgm:t>
    </dgm:pt>
    <dgm:pt modelId="{28B9A992-0EA6-43FD-A4E3-1ED8FD9C56F5}" type="pres">
      <dgm:prSet presAssocID="{767A5222-315A-4F59-9BBC-B11E881601BF}" presName="container" presStyleCnt="0">
        <dgm:presLayoutVars>
          <dgm:dir/>
          <dgm:resizeHandles val="exact"/>
        </dgm:presLayoutVars>
      </dgm:prSet>
      <dgm:spPr/>
    </dgm:pt>
  </dgm:ptLst>
  <dgm:cxnLst>
    <dgm:cxn modelId="{25FF4889-0040-4A05-9C0B-580292B3BBA8}" type="presOf" srcId="{767A5222-315A-4F59-9BBC-B11E881601BF}" destId="{354B38F3-74E9-44AB-AB0E-EA6BB5464FEF}" srcOrd="0" destOrd="0" presId="urn:microsoft.com/office/officeart/2018/2/layout/IconCircleList"/>
    <dgm:cxn modelId="{6ED482EC-74AD-4D2E-A531-9C211469BF1F}" type="presParOf" srcId="{354B38F3-74E9-44AB-AB0E-EA6BB5464FEF}" destId="{28B9A992-0EA6-43FD-A4E3-1ED8FD9C56F5}" srcOrd="0"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67A5222-315A-4F59-9BBC-B11E881601BF}"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354B38F3-74E9-44AB-AB0E-EA6BB5464FEF}" type="pres">
      <dgm:prSet presAssocID="{767A5222-315A-4F59-9BBC-B11E881601BF}" presName="root" presStyleCnt="0">
        <dgm:presLayoutVars>
          <dgm:dir/>
          <dgm:resizeHandles val="exact"/>
        </dgm:presLayoutVars>
      </dgm:prSet>
      <dgm:spPr/>
      <dgm:t>
        <a:bodyPr/>
        <a:lstStyle/>
        <a:p>
          <a:endParaRPr lang="en-US"/>
        </a:p>
      </dgm:t>
    </dgm:pt>
    <dgm:pt modelId="{28B9A992-0EA6-43FD-A4E3-1ED8FD9C56F5}" type="pres">
      <dgm:prSet presAssocID="{767A5222-315A-4F59-9BBC-B11E881601BF}" presName="container" presStyleCnt="0">
        <dgm:presLayoutVars>
          <dgm:dir/>
          <dgm:resizeHandles val="exact"/>
        </dgm:presLayoutVars>
      </dgm:prSet>
      <dgm:spPr/>
    </dgm:pt>
  </dgm:ptLst>
  <dgm:cxnLst>
    <dgm:cxn modelId="{25FF4889-0040-4A05-9C0B-580292B3BBA8}" type="presOf" srcId="{767A5222-315A-4F59-9BBC-B11E881601BF}" destId="{354B38F3-74E9-44AB-AB0E-EA6BB5464FEF}" srcOrd="0" destOrd="0" presId="urn:microsoft.com/office/officeart/2018/2/layout/IconCircleList"/>
    <dgm:cxn modelId="{6ED482EC-74AD-4D2E-A531-9C211469BF1F}" type="presParOf" srcId="{354B38F3-74E9-44AB-AB0E-EA6BB5464FEF}" destId="{28B9A992-0EA6-43FD-A4E3-1ED8FD9C56F5}" srcOrd="0"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67A5222-315A-4F59-9BBC-B11E881601BF}"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354B38F3-74E9-44AB-AB0E-EA6BB5464FEF}" type="pres">
      <dgm:prSet presAssocID="{767A5222-315A-4F59-9BBC-B11E881601BF}" presName="root" presStyleCnt="0">
        <dgm:presLayoutVars>
          <dgm:dir/>
          <dgm:resizeHandles val="exact"/>
        </dgm:presLayoutVars>
      </dgm:prSet>
      <dgm:spPr/>
      <dgm:t>
        <a:bodyPr/>
        <a:lstStyle/>
        <a:p>
          <a:endParaRPr lang="en-US"/>
        </a:p>
      </dgm:t>
    </dgm:pt>
    <dgm:pt modelId="{28B9A992-0EA6-43FD-A4E3-1ED8FD9C56F5}" type="pres">
      <dgm:prSet presAssocID="{767A5222-315A-4F59-9BBC-B11E881601BF}" presName="container" presStyleCnt="0">
        <dgm:presLayoutVars>
          <dgm:dir/>
          <dgm:resizeHandles val="exact"/>
        </dgm:presLayoutVars>
      </dgm:prSet>
      <dgm:spPr/>
    </dgm:pt>
  </dgm:ptLst>
  <dgm:cxnLst>
    <dgm:cxn modelId="{25FF4889-0040-4A05-9C0B-580292B3BBA8}" type="presOf" srcId="{767A5222-315A-4F59-9BBC-B11E881601BF}" destId="{354B38F3-74E9-44AB-AB0E-EA6BB5464FEF}" srcOrd="0" destOrd="0" presId="urn:microsoft.com/office/officeart/2018/2/layout/IconCircleList"/>
    <dgm:cxn modelId="{6ED482EC-74AD-4D2E-A531-9C211469BF1F}" type="presParOf" srcId="{354B38F3-74E9-44AB-AB0E-EA6BB5464FEF}" destId="{28B9A992-0EA6-43FD-A4E3-1ED8FD9C56F5}" srcOrd="0"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67A5222-315A-4F59-9BBC-B11E881601BF}"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354B38F3-74E9-44AB-AB0E-EA6BB5464FEF}" type="pres">
      <dgm:prSet presAssocID="{767A5222-315A-4F59-9BBC-B11E881601BF}" presName="root" presStyleCnt="0">
        <dgm:presLayoutVars>
          <dgm:dir/>
          <dgm:resizeHandles val="exact"/>
        </dgm:presLayoutVars>
      </dgm:prSet>
      <dgm:spPr/>
      <dgm:t>
        <a:bodyPr/>
        <a:lstStyle/>
        <a:p>
          <a:endParaRPr lang="en-US"/>
        </a:p>
      </dgm:t>
    </dgm:pt>
    <dgm:pt modelId="{28B9A992-0EA6-43FD-A4E3-1ED8FD9C56F5}" type="pres">
      <dgm:prSet presAssocID="{767A5222-315A-4F59-9BBC-B11E881601BF}" presName="container" presStyleCnt="0">
        <dgm:presLayoutVars>
          <dgm:dir/>
          <dgm:resizeHandles val="exact"/>
        </dgm:presLayoutVars>
      </dgm:prSet>
      <dgm:spPr/>
    </dgm:pt>
  </dgm:ptLst>
  <dgm:cxnLst>
    <dgm:cxn modelId="{25FF4889-0040-4A05-9C0B-580292B3BBA8}" type="presOf" srcId="{767A5222-315A-4F59-9BBC-B11E881601BF}" destId="{354B38F3-74E9-44AB-AB0E-EA6BB5464FEF}" srcOrd="0" destOrd="0" presId="urn:microsoft.com/office/officeart/2018/2/layout/IconCircleList"/>
    <dgm:cxn modelId="{6ED482EC-74AD-4D2E-A531-9C211469BF1F}" type="presParOf" srcId="{354B38F3-74E9-44AB-AB0E-EA6BB5464FEF}" destId="{28B9A992-0EA6-43FD-A4E3-1ED8FD9C56F5}" srcOrd="0"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67A5222-315A-4F59-9BBC-B11E881601BF}"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354B38F3-74E9-44AB-AB0E-EA6BB5464FEF}" type="pres">
      <dgm:prSet presAssocID="{767A5222-315A-4F59-9BBC-B11E881601BF}" presName="root" presStyleCnt="0">
        <dgm:presLayoutVars>
          <dgm:dir/>
          <dgm:resizeHandles val="exact"/>
        </dgm:presLayoutVars>
      </dgm:prSet>
      <dgm:spPr/>
      <dgm:t>
        <a:bodyPr/>
        <a:lstStyle/>
        <a:p>
          <a:endParaRPr lang="en-US"/>
        </a:p>
      </dgm:t>
    </dgm:pt>
    <dgm:pt modelId="{28B9A992-0EA6-43FD-A4E3-1ED8FD9C56F5}" type="pres">
      <dgm:prSet presAssocID="{767A5222-315A-4F59-9BBC-B11E881601BF}" presName="container" presStyleCnt="0">
        <dgm:presLayoutVars>
          <dgm:dir/>
          <dgm:resizeHandles val="exact"/>
        </dgm:presLayoutVars>
      </dgm:prSet>
      <dgm:spPr/>
    </dgm:pt>
  </dgm:ptLst>
  <dgm:cxnLst>
    <dgm:cxn modelId="{25FF4889-0040-4A05-9C0B-580292B3BBA8}" type="presOf" srcId="{767A5222-315A-4F59-9BBC-B11E881601BF}" destId="{354B38F3-74E9-44AB-AB0E-EA6BB5464FEF}" srcOrd="0" destOrd="0" presId="urn:microsoft.com/office/officeart/2018/2/layout/IconCircleList"/>
    <dgm:cxn modelId="{6ED482EC-74AD-4D2E-A531-9C211469BF1F}" type="presParOf" srcId="{354B38F3-74E9-44AB-AB0E-EA6BB5464FEF}" destId="{28B9A992-0EA6-43FD-A4E3-1ED8FD9C56F5}" srcOrd="0"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EDE18EB-D184-4236-A77F-1A8D8C9BF0DF}" type="doc">
      <dgm:prSet loTypeId="urn:microsoft.com/office/officeart/2005/8/layout/hList1" loCatId="list" qsTypeId="urn:microsoft.com/office/officeart/2005/8/quickstyle/simple1" qsCatId="simple" csTypeId="urn:microsoft.com/office/officeart/2005/8/colors/accent1_2" csCatId="accent1"/>
      <dgm:spPr/>
      <dgm:t>
        <a:bodyPr/>
        <a:lstStyle/>
        <a:p>
          <a:endParaRPr lang="en-US"/>
        </a:p>
      </dgm:t>
    </dgm:pt>
    <dgm:pt modelId="{7D0F2915-0DA6-47F0-8D9D-B753569053AC}">
      <dgm:prSet custT="1"/>
      <dgm:spPr/>
      <dgm:t>
        <a:bodyPr/>
        <a:lstStyle/>
        <a:p>
          <a:r>
            <a:rPr lang="en-US" sz="3200" dirty="0"/>
            <a:t>Certification:</a:t>
          </a:r>
        </a:p>
      </dgm:t>
    </dgm:pt>
    <dgm:pt modelId="{BE0F15AC-B57B-4D7C-BFDE-2F1C3F90902F}" type="parTrans" cxnId="{544DE3F2-D8D5-4EAC-81CB-C3806EBE309B}">
      <dgm:prSet/>
      <dgm:spPr/>
      <dgm:t>
        <a:bodyPr/>
        <a:lstStyle/>
        <a:p>
          <a:endParaRPr lang="en-US"/>
        </a:p>
      </dgm:t>
    </dgm:pt>
    <dgm:pt modelId="{8EC3B72A-625C-4019-BAD0-498CFD77B390}" type="sibTrans" cxnId="{544DE3F2-D8D5-4EAC-81CB-C3806EBE309B}">
      <dgm:prSet/>
      <dgm:spPr/>
      <dgm:t>
        <a:bodyPr/>
        <a:lstStyle/>
        <a:p>
          <a:endParaRPr lang="en-US"/>
        </a:p>
      </dgm:t>
    </dgm:pt>
    <dgm:pt modelId="{9D674E59-CCB6-458C-93F0-7DCCE46061B4}">
      <dgm:prSet/>
      <dgm:spPr/>
      <dgm:t>
        <a:bodyPr/>
        <a:lstStyle/>
        <a:p>
          <a:r>
            <a:rPr lang="en-US" dirty="0"/>
            <a:t>Jurisdiction over those who voluntarily meet the requirements to become certified </a:t>
          </a:r>
        </a:p>
      </dgm:t>
    </dgm:pt>
    <dgm:pt modelId="{E11BE96D-DDF1-4F4D-AE71-991A71A08557}" type="parTrans" cxnId="{BC18F714-D64A-4294-B3B1-A79B5D5FFB33}">
      <dgm:prSet/>
      <dgm:spPr/>
      <dgm:t>
        <a:bodyPr/>
        <a:lstStyle/>
        <a:p>
          <a:endParaRPr lang="en-US"/>
        </a:p>
      </dgm:t>
    </dgm:pt>
    <dgm:pt modelId="{34BF2D37-51ED-481F-9989-E2C579EF4E96}" type="sibTrans" cxnId="{BC18F714-D64A-4294-B3B1-A79B5D5FFB33}">
      <dgm:prSet/>
      <dgm:spPr/>
      <dgm:t>
        <a:bodyPr/>
        <a:lstStyle/>
        <a:p>
          <a:endParaRPr lang="en-US"/>
        </a:p>
      </dgm:t>
    </dgm:pt>
    <dgm:pt modelId="{8AA440B3-9591-4679-ADA3-D86F889F5DE5}">
      <dgm:prSet/>
      <dgm:spPr/>
      <dgm:t>
        <a:bodyPr/>
        <a:lstStyle/>
        <a:p>
          <a:r>
            <a:rPr lang="en-US"/>
            <a:t>Does not have jurisdiction over those who do not meet certification standards, but practice and provide services to consumers </a:t>
          </a:r>
        </a:p>
      </dgm:t>
    </dgm:pt>
    <dgm:pt modelId="{E5852211-96BF-454C-9C9B-133D591109A9}" type="parTrans" cxnId="{F28D292E-5089-4954-AB83-249D6EC0B789}">
      <dgm:prSet/>
      <dgm:spPr/>
      <dgm:t>
        <a:bodyPr/>
        <a:lstStyle/>
        <a:p>
          <a:endParaRPr lang="en-US"/>
        </a:p>
      </dgm:t>
    </dgm:pt>
    <dgm:pt modelId="{BC77158E-40DA-471B-9C59-C6B321ED1FEC}" type="sibTrans" cxnId="{F28D292E-5089-4954-AB83-249D6EC0B789}">
      <dgm:prSet/>
      <dgm:spPr/>
      <dgm:t>
        <a:bodyPr/>
        <a:lstStyle/>
        <a:p>
          <a:endParaRPr lang="en-US"/>
        </a:p>
      </dgm:t>
    </dgm:pt>
    <dgm:pt modelId="{B6FBB502-D1C9-4E67-B561-0B95561DE4BE}">
      <dgm:prSet custT="1"/>
      <dgm:spPr/>
      <dgm:t>
        <a:bodyPr/>
        <a:lstStyle/>
        <a:p>
          <a:r>
            <a:rPr lang="en-US" sz="3200" dirty="0"/>
            <a:t>Licensure:</a:t>
          </a:r>
        </a:p>
      </dgm:t>
    </dgm:pt>
    <dgm:pt modelId="{06137BA9-6B3F-4266-B74B-283357DAB633}" type="parTrans" cxnId="{B84ACC0A-540E-4602-B997-9A8817767EE5}">
      <dgm:prSet/>
      <dgm:spPr/>
      <dgm:t>
        <a:bodyPr/>
        <a:lstStyle/>
        <a:p>
          <a:endParaRPr lang="en-US"/>
        </a:p>
      </dgm:t>
    </dgm:pt>
    <dgm:pt modelId="{7ED8B6CD-FEE0-4225-BA4D-A72A2F648AB5}" type="sibTrans" cxnId="{B84ACC0A-540E-4602-B997-9A8817767EE5}">
      <dgm:prSet/>
      <dgm:spPr/>
      <dgm:t>
        <a:bodyPr/>
        <a:lstStyle/>
        <a:p>
          <a:endParaRPr lang="en-US"/>
        </a:p>
      </dgm:t>
    </dgm:pt>
    <dgm:pt modelId="{6C7EB3AC-3A6F-49B1-A434-1A57F23E1D89}">
      <dgm:prSet/>
      <dgm:spPr/>
      <dgm:t>
        <a:bodyPr/>
        <a:lstStyle/>
        <a:p>
          <a:r>
            <a:rPr lang="en-US"/>
            <a:t>Jurisdiction is at the state level</a:t>
          </a:r>
        </a:p>
      </dgm:t>
    </dgm:pt>
    <dgm:pt modelId="{06FE9039-A068-4529-BAD2-6483AFE3855F}" type="parTrans" cxnId="{D0E6D6FA-C833-4CD9-A2CC-42D4E4A33CC3}">
      <dgm:prSet/>
      <dgm:spPr/>
      <dgm:t>
        <a:bodyPr/>
        <a:lstStyle/>
        <a:p>
          <a:endParaRPr lang="en-US"/>
        </a:p>
      </dgm:t>
    </dgm:pt>
    <dgm:pt modelId="{018332BB-B980-4B38-96A6-9E39C631D273}" type="sibTrans" cxnId="{D0E6D6FA-C833-4CD9-A2CC-42D4E4A33CC3}">
      <dgm:prSet/>
      <dgm:spPr/>
      <dgm:t>
        <a:bodyPr/>
        <a:lstStyle/>
        <a:p>
          <a:endParaRPr lang="en-US"/>
        </a:p>
      </dgm:t>
    </dgm:pt>
    <dgm:pt modelId="{5397372E-F5C8-48C7-B324-7C6F0A1A85FC}">
      <dgm:prSet/>
      <dgm:spPr/>
      <dgm:t>
        <a:bodyPr/>
        <a:lstStyle/>
        <a:p>
          <a:r>
            <a:rPr lang="en-US"/>
            <a:t>Does have jurisdiction over those who do not meet standards to practice</a:t>
          </a:r>
        </a:p>
      </dgm:t>
    </dgm:pt>
    <dgm:pt modelId="{A15D8389-4FBB-459B-A4D3-D2C5A993AF1A}" type="parTrans" cxnId="{B5F80FCB-A07F-48A2-B7E9-B570112B5E78}">
      <dgm:prSet/>
      <dgm:spPr/>
      <dgm:t>
        <a:bodyPr/>
        <a:lstStyle/>
        <a:p>
          <a:endParaRPr lang="en-US"/>
        </a:p>
      </dgm:t>
    </dgm:pt>
    <dgm:pt modelId="{E90F3EF3-5980-489A-A9C4-52D257C83BDC}" type="sibTrans" cxnId="{B5F80FCB-A07F-48A2-B7E9-B570112B5E78}">
      <dgm:prSet/>
      <dgm:spPr/>
      <dgm:t>
        <a:bodyPr/>
        <a:lstStyle/>
        <a:p>
          <a:endParaRPr lang="en-US"/>
        </a:p>
      </dgm:t>
    </dgm:pt>
    <dgm:pt modelId="{AD8640B4-F344-4070-847D-AEE45702F046}">
      <dgm:prSet/>
      <dgm:spPr/>
      <dgm:t>
        <a:bodyPr/>
        <a:lstStyle/>
        <a:p>
          <a:r>
            <a:rPr lang="en-US"/>
            <a:t>Provides an avenue for consumers to report an individual engaging in illegal practice </a:t>
          </a:r>
        </a:p>
      </dgm:t>
    </dgm:pt>
    <dgm:pt modelId="{12FB9922-CE80-47BC-B941-A5E988EFAF8B}" type="parTrans" cxnId="{B09474AC-AB6D-4989-9292-60E8DAB73D38}">
      <dgm:prSet/>
      <dgm:spPr/>
      <dgm:t>
        <a:bodyPr/>
        <a:lstStyle/>
        <a:p>
          <a:endParaRPr lang="en-US"/>
        </a:p>
      </dgm:t>
    </dgm:pt>
    <dgm:pt modelId="{9FF31504-2FFB-4717-9E68-9951393BD04F}" type="sibTrans" cxnId="{B09474AC-AB6D-4989-9292-60E8DAB73D38}">
      <dgm:prSet/>
      <dgm:spPr/>
      <dgm:t>
        <a:bodyPr/>
        <a:lstStyle/>
        <a:p>
          <a:endParaRPr lang="en-US"/>
        </a:p>
      </dgm:t>
    </dgm:pt>
    <dgm:pt modelId="{C57FFFD1-F764-4A09-B11E-3707BC00F325}" type="pres">
      <dgm:prSet presAssocID="{CEDE18EB-D184-4236-A77F-1A8D8C9BF0DF}" presName="Name0" presStyleCnt="0">
        <dgm:presLayoutVars>
          <dgm:dir/>
          <dgm:animLvl val="lvl"/>
          <dgm:resizeHandles val="exact"/>
        </dgm:presLayoutVars>
      </dgm:prSet>
      <dgm:spPr/>
      <dgm:t>
        <a:bodyPr/>
        <a:lstStyle/>
        <a:p>
          <a:endParaRPr lang="en-US"/>
        </a:p>
      </dgm:t>
    </dgm:pt>
    <dgm:pt modelId="{6D00F116-FC34-44BF-AA1F-22F2285641F2}" type="pres">
      <dgm:prSet presAssocID="{7D0F2915-0DA6-47F0-8D9D-B753569053AC}" presName="composite" presStyleCnt="0"/>
      <dgm:spPr/>
    </dgm:pt>
    <dgm:pt modelId="{2FC4988E-F598-474F-A828-4A285BBF5AC2}" type="pres">
      <dgm:prSet presAssocID="{7D0F2915-0DA6-47F0-8D9D-B753569053AC}" presName="parTx" presStyleLbl="alignNode1" presStyleIdx="0" presStyleCnt="2">
        <dgm:presLayoutVars>
          <dgm:chMax val="0"/>
          <dgm:chPref val="0"/>
          <dgm:bulletEnabled val="1"/>
        </dgm:presLayoutVars>
      </dgm:prSet>
      <dgm:spPr/>
      <dgm:t>
        <a:bodyPr/>
        <a:lstStyle/>
        <a:p>
          <a:endParaRPr lang="en-US"/>
        </a:p>
      </dgm:t>
    </dgm:pt>
    <dgm:pt modelId="{B3DFB6A8-71FA-4BB4-9BF3-E9F466897619}" type="pres">
      <dgm:prSet presAssocID="{7D0F2915-0DA6-47F0-8D9D-B753569053AC}" presName="desTx" presStyleLbl="alignAccFollowNode1" presStyleIdx="0" presStyleCnt="2">
        <dgm:presLayoutVars>
          <dgm:bulletEnabled val="1"/>
        </dgm:presLayoutVars>
      </dgm:prSet>
      <dgm:spPr/>
      <dgm:t>
        <a:bodyPr/>
        <a:lstStyle/>
        <a:p>
          <a:endParaRPr lang="en-US"/>
        </a:p>
      </dgm:t>
    </dgm:pt>
    <dgm:pt modelId="{0481A87E-9E02-4716-AB92-BE404C495144}" type="pres">
      <dgm:prSet presAssocID="{8EC3B72A-625C-4019-BAD0-498CFD77B390}" presName="space" presStyleCnt="0"/>
      <dgm:spPr/>
    </dgm:pt>
    <dgm:pt modelId="{CD3C3808-38EB-49DE-A42E-285E94228785}" type="pres">
      <dgm:prSet presAssocID="{B6FBB502-D1C9-4E67-B561-0B95561DE4BE}" presName="composite" presStyleCnt="0"/>
      <dgm:spPr/>
    </dgm:pt>
    <dgm:pt modelId="{3AEA7FC0-AFE1-4F49-9835-F3364AD24F29}" type="pres">
      <dgm:prSet presAssocID="{B6FBB502-D1C9-4E67-B561-0B95561DE4BE}" presName="parTx" presStyleLbl="alignNode1" presStyleIdx="1" presStyleCnt="2">
        <dgm:presLayoutVars>
          <dgm:chMax val="0"/>
          <dgm:chPref val="0"/>
          <dgm:bulletEnabled val="1"/>
        </dgm:presLayoutVars>
      </dgm:prSet>
      <dgm:spPr/>
      <dgm:t>
        <a:bodyPr/>
        <a:lstStyle/>
        <a:p>
          <a:endParaRPr lang="en-US"/>
        </a:p>
      </dgm:t>
    </dgm:pt>
    <dgm:pt modelId="{9FD5EC76-382B-49E6-8B46-C1D22B631D8A}" type="pres">
      <dgm:prSet presAssocID="{B6FBB502-D1C9-4E67-B561-0B95561DE4BE}" presName="desTx" presStyleLbl="alignAccFollowNode1" presStyleIdx="1" presStyleCnt="2">
        <dgm:presLayoutVars>
          <dgm:bulletEnabled val="1"/>
        </dgm:presLayoutVars>
      </dgm:prSet>
      <dgm:spPr/>
      <dgm:t>
        <a:bodyPr/>
        <a:lstStyle/>
        <a:p>
          <a:endParaRPr lang="en-US"/>
        </a:p>
      </dgm:t>
    </dgm:pt>
  </dgm:ptLst>
  <dgm:cxnLst>
    <dgm:cxn modelId="{3127F04F-4B01-4F8D-A6F4-20E99FB0A000}" type="presOf" srcId="{AD8640B4-F344-4070-847D-AEE45702F046}" destId="{9FD5EC76-382B-49E6-8B46-C1D22B631D8A}" srcOrd="0" destOrd="2" presId="urn:microsoft.com/office/officeart/2005/8/layout/hList1"/>
    <dgm:cxn modelId="{BC18F714-D64A-4294-B3B1-A79B5D5FFB33}" srcId="{7D0F2915-0DA6-47F0-8D9D-B753569053AC}" destId="{9D674E59-CCB6-458C-93F0-7DCCE46061B4}" srcOrd="0" destOrd="0" parTransId="{E11BE96D-DDF1-4F4D-AE71-991A71A08557}" sibTransId="{34BF2D37-51ED-481F-9989-E2C579EF4E96}"/>
    <dgm:cxn modelId="{F28D292E-5089-4954-AB83-249D6EC0B789}" srcId="{7D0F2915-0DA6-47F0-8D9D-B753569053AC}" destId="{8AA440B3-9591-4679-ADA3-D86F889F5DE5}" srcOrd="1" destOrd="0" parTransId="{E5852211-96BF-454C-9C9B-133D591109A9}" sibTransId="{BC77158E-40DA-471B-9C59-C6B321ED1FEC}"/>
    <dgm:cxn modelId="{9C65A776-BBD6-46C0-B30B-4478753A3412}" type="presOf" srcId="{7D0F2915-0DA6-47F0-8D9D-B753569053AC}" destId="{2FC4988E-F598-474F-A828-4A285BBF5AC2}" srcOrd="0" destOrd="0" presId="urn:microsoft.com/office/officeart/2005/8/layout/hList1"/>
    <dgm:cxn modelId="{B84ACC0A-540E-4602-B997-9A8817767EE5}" srcId="{CEDE18EB-D184-4236-A77F-1A8D8C9BF0DF}" destId="{B6FBB502-D1C9-4E67-B561-0B95561DE4BE}" srcOrd="1" destOrd="0" parTransId="{06137BA9-6B3F-4266-B74B-283357DAB633}" sibTransId="{7ED8B6CD-FEE0-4225-BA4D-A72A2F648AB5}"/>
    <dgm:cxn modelId="{B5F80FCB-A07F-48A2-B7E9-B570112B5E78}" srcId="{B6FBB502-D1C9-4E67-B561-0B95561DE4BE}" destId="{5397372E-F5C8-48C7-B324-7C6F0A1A85FC}" srcOrd="1" destOrd="0" parTransId="{A15D8389-4FBB-459B-A4D3-D2C5A993AF1A}" sibTransId="{E90F3EF3-5980-489A-A9C4-52D257C83BDC}"/>
    <dgm:cxn modelId="{E20BC7F8-0BE2-4A9B-9B50-2A252EB972EF}" type="presOf" srcId="{B6FBB502-D1C9-4E67-B561-0B95561DE4BE}" destId="{3AEA7FC0-AFE1-4F49-9835-F3364AD24F29}" srcOrd="0" destOrd="0" presId="urn:microsoft.com/office/officeart/2005/8/layout/hList1"/>
    <dgm:cxn modelId="{CF77EFD9-D672-419E-945D-E022035CDE6E}" type="presOf" srcId="{6C7EB3AC-3A6F-49B1-A434-1A57F23E1D89}" destId="{9FD5EC76-382B-49E6-8B46-C1D22B631D8A}" srcOrd="0" destOrd="0" presId="urn:microsoft.com/office/officeart/2005/8/layout/hList1"/>
    <dgm:cxn modelId="{790749CD-78FC-4F68-9045-103A3FF43F86}" type="presOf" srcId="{CEDE18EB-D184-4236-A77F-1A8D8C9BF0DF}" destId="{C57FFFD1-F764-4A09-B11E-3707BC00F325}" srcOrd="0" destOrd="0" presId="urn:microsoft.com/office/officeart/2005/8/layout/hList1"/>
    <dgm:cxn modelId="{D0E6D6FA-C833-4CD9-A2CC-42D4E4A33CC3}" srcId="{B6FBB502-D1C9-4E67-B561-0B95561DE4BE}" destId="{6C7EB3AC-3A6F-49B1-A434-1A57F23E1D89}" srcOrd="0" destOrd="0" parTransId="{06FE9039-A068-4529-BAD2-6483AFE3855F}" sibTransId="{018332BB-B980-4B38-96A6-9E39C631D273}"/>
    <dgm:cxn modelId="{544DE3F2-D8D5-4EAC-81CB-C3806EBE309B}" srcId="{CEDE18EB-D184-4236-A77F-1A8D8C9BF0DF}" destId="{7D0F2915-0DA6-47F0-8D9D-B753569053AC}" srcOrd="0" destOrd="0" parTransId="{BE0F15AC-B57B-4D7C-BFDE-2F1C3F90902F}" sibTransId="{8EC3B72A-625C-4019-BAD0-498CFD77B390}"/>
    <dgm:cxn modelId="{B09474AC-AB6D-4989-9292-60E8DAB73D38}" srcId="{5397372E-F5C8-48C7-B324-7C6F0A1A85FC}" destId="{AD8640B4-F344-4070-847D-AEE45702F046}" srcOrd="0" destOrd="0" parTransId="{12FB9922-CE80-47BC-B941-A5E988EFAF8B}" sibTransId="{9FF31504-2FFB-4717-9E68-9951393BD04F}"/>
    <dgm:cxn modelId="{2DDE2E18-D862-444B-9CEF-D0E1E3B372B8}" type="presOf" srcId="{5397372E-F5C8-48C7-B324-7C6F0A1A85FC}" destId="{9FD5EC76-382B-49E6-8B46-C1D22B631D8A}" srcOrd="0" destOrd="1" presId="urn:microsoft.com/office/officeart/2005/8/layout/hList1"/>
    <dgm:cxn modelId="{BD74E144-E27E-45BA-BCF7-FF4CB07E4755}" type="presOf" srcId="{9D674E59-CCB6-458C-93F0-7DCCE46061B4}" destId="{B3DFB6A8-71FA-4BB4-9BF3-E9F466897619}" srcOrd="0" destOrd="0" presId="urn:microsoft.com/office/officeart/2005/8/layout/hList1"/>
    <dgm:cxn modelId="{4DBF81E6-E6F8-43D2-B7B0-D47496BA7090}" type="presOf" srcId="{8AA440B3-9591-4679-ADA3-D86F889F5DE5}" destId="{B3DFB6A8-71FA-4BB4-9BF3-E9F466897619}" srcOrd="0" destOrd="1" presId="urn:microsoft.com/office/officeart/2005/8/layout/hList1"/>
    <dgm:cxn modelId="{E1F433CF-AE63-49F9-842D-2AF782A1BF45}" type="presParOf" srcId="{C57FFFD1-F764-4A09-B11E-3707BC00F325}" destId="{6D00F116-FC34-44BF-AA1F-22F2285641F2}" srcOrd="0" destOrd="0" presId="urn:microsoft.com/office/officeart/2005/8/layout/hList1"/>
    <dgm:cxn modelId="{2633FE00-266F-4D90-B855-144E8742BC9C}" type="presParOf" srcId="{6D00F116-FC34-44BF-AA1F-22F2285641F2}" destId="{2FC4988E-F598-474F-A828-4A285BBF5AC2}" srcOrd="0" destOrd="0" presId="urn:microsoft.com/office/officeart/2005/8/layout/hList1"/>
    <dgm:cxn modelId="{6D181E47-4949-4810-863C-6CDD3305D3F9}" type="presParOf" srcId="{6D00F116-FC34-44BF-AA1F-22F2285641F2}" destId="{B3DFB6A8-71FA-4BB4-9BF3-E9F466897619}" srcOrd="1" destOrd="0" presId="urn:microsoft.com/office/officeart/2005/8/layout/hList1"/>
    <dgm:cxn modelId="{1F3DE4B9-6C06-4286-B534-FB076F4BD8E4}" type="presParOf" srcId="{C57FFFD1-F764-4A09-B11E-3707BC00F325}" destId="{0481A87E-9E02-4716-AB92-BE404C495144}" srcOrd="1" destOrd="0" presId="urn:microsoft.com/office/officeart/2005/8/layout/hList1"/>
    <dgm:cxn modelId="{E51D3B39-9154-4354-8614-47199052FA7C}" type="presParOf" srcId="{C57FFFD1-F764-4A09-B11E-3707BC00F325}" destId="{CD3C3808-38EB-49DE-A42E-285E94228785}" srcOrd="2" destOrd="0" presId="urn:microsoft.com/office/officeart/2005/8/layout/hList1"/>
    <dgm:cxn modelId="{EC269A51-4538-47A7-93E7-C30FF4145E91}" type="presParOf" srcId="{CD3C3808-38EB-49DE-A42E-285E94228785}" destId="{3AEA7FC0-AFE1-4F49-9835-F3364AD24F29}" srcOrd="0" destOrd="0" presId="urn:microsoft.com/office/officeart/2005/8/layout/hList1"/>
    <dgm:cxn modelId="{82336544-E7F8-45C7-8221-076E3384DB90}" type="presParOf" srcId="{CD3C3808-38EB-49DE-A42E-285E94228785}" destId="{9FD5EC76-382B-49E6-8B46-C1D22B631D8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F94BA9-C3DD-40DD-898D-AC5B39A0DFA6}">
      <dsp:nvSpPr>
        <dsp:cNvPr id="0" name=""/>
        <dsp:cNvSpPr/>
      </dsp:nvSpPr>
      <dsp:spPr>
        <a:xfrm>
          <a:off x="134825" y="1232490"/>
          <a:ext cx="1295909" cy="1295909"/>
        </a:xfrm>
        <a:prstGeom prst="ellipse">
          <a:avLst/>
        </a:prstGeom>
        <a:solidFill>
          <a:schemeClr val="tx2">
            <a:lumMod val="25000"/>
            <a:lumOff val="75000"/>
          </a:schemeClr>
        </a:solidFill>
        <a:ln>
          <a:noFill/>
        </a:ln>
        <a:effectLst/>
      </dsp:spPr>
      <dsp:style>
        <a:lnRef idx="0">
          <a:scrgbClr r="0" g="0" b="0"/>
        </a:lnRef>
        <a:fillRef idx="1">
          <a:scrgbClr r="0" g="0" b="0"/>
        </a:fillRef>
        <a:effectRef idx="0">
          <a:scrgbClr r="0" g="0" b="0"/>
        </a:effectRef>
        <a:fontRef idx="minor"/>
      </dsp:style>
    </dsp:sp>
    <dsp:sp modelId="{3EB084E2-E40B-4180-B710-0F207D8866BD}">
      <dsp:nvSpPr>
        <dsp:cNvPr id="0" name=""/>
        <dsp:cNvSpPr/>
      </dsp:nvSpPr>
      <dsp:spPr>
        <a:xfrm>
          <a:off x="386417" y="1499497"/>
          <a:ext cx="751627" cy="75162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011E8E-026C-41DD-BFAB-4D2838E51B3E}">
      <dsp:nvSpPr>
        <dsp:cNvPr id="0" name=""/>
        <dsp:cNvSpPr/>
      </dsp:nvSpPr>
      <dsp:spPr>
        <a:xfrm>
          <a:off x="1708430" y="1232490"/>
          <a:ext cx="3054644" cy="1295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933450">
            <a:lnSpc>
              <a:spcPct val="100000"/>
            </a:lnSpc>
            <a:spcBef>
              <a:spcPct val="0"/>
            </a:spcBef>
            <a:spcAft>
              <a:spcPct val="35000"/>
            </a:spcAft>
          </a:pPr>
          <a:r>
            <a:rPr lang="en-US" sz="2100" kern="1200" dirty="0"/>
            <a:t>In-depth, natural science of how organisms learn, react, and respond to the environment around them</a:t>
          </a:r>
        </a:p>
      </dsp:txBody>
      <dsp:txXfrm>
        <a:off x="1708430" y="1232490"/>
        <a:ext cx="3054644" cy="1295909"/>
      </dsp:txXfrm>
    </dsp:sp>
    <dsp:sp modelId="{77A48B47-3073-4F96-8DF2-9C4E2D469ACC}">
      <dsp:nvSpPr>
        <dsp:cNvPr id="0" name=""/>
        <dsp:cNvSpPr/>
      </dsp:nvSpPr>
      <dsp:spPr>
        <a:xfrm>
          <a:off x="5295324" y="1232490"/>
          <a:ext cx="1295909" cy="1295909"/>
        </a:xfrm>
        <a:prstGeom prst="ellipse">
          <a:avLst/>
        </a:prstGeom>
        <a:solidFill>
          <a:schemeClr val="tx2">
            <a:lumMod val="25000"/>
            <a:lumOff val="75000"/>
          </a:schemeClr>
        </a:solidFill>
        <a:ln>
          <a:noFill/>
        </a:ln>
        <a:effectLst/>
      </dsp:spPr>
      <dsp:style>
        <a:lnRef idx="0">
          <a:scrgbClr r="0" g="0" b="0"/>
        </a:lnRef>
        <a:fillRef idx="1">
          <a:scrgbClr r="0" g="0" b="0"/>
        </a:fillRef>
        <a:effectRef idx="0">
          <a:scrgbClr r="0" g="0" b="0"/>
        </a:effectRef>
        <a:fontRef idx="minor"/>
      </dsp:style>
    </dsp:sp>
    <dsp:sp modelId="{0A3E185C-35B6-4025-8FA2-42C612B80021}">
      <dsp:nvSpPr>
        <dsp:cNvPr id="0" name=""/>
        <dsp:cNvSpPr/>
      </dsp:nvSpPr>
      <dsp:spPr>
        <a:xfrm>
          <a:off x="5567465" y="1504631"/>
          <a:ext cx="751627" cy="75162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5E57FF-617F-43EF-B82A-A3084A394DB4}">
      <dsp:nvSpPr>
        <dsp:cNvPr id="0" name=""/>
        <dsp:cNvSpPr/>
      </dsp:nvSpPr>
      <dsp:spPr>
        <a:xfrm>
          <a:off x="6868929" y="1232490"/>
          <a:ext cx="3054644" cy="1295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933450">
            <a:lnSpc>
              <a:spcPct val="100000"/>
            </a:lnSpc>
            <a:spcBef>
              <a:spcPct val="0"/>
            </a:spcBef>
            <a:spcAft>
              <a:spcPct val="35000"/>
            </a:spcAft>
          </a:pPr>
          <a:r>
            <a:rPr lang="en-US" sz="2100" kern="1200" dirty="0"/>
            <a:t>Interested in socially significant behaviors based on the principles of operant and respondent conditioning </a:t>
          </a:r>
        </a:p>
      </dsp:txBody>
      <dsp:txXfrm>
        <a:off x="6868929" y="1232490"/>
        <a:ext cx="3054644" cy="12959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F94BA9-C3DD-40DD-898D-AC5B39A0DFA6}">
      <dsp:nvSpPr>
        <dsp:cNvPr id="0" name=""/>
        <dsp:cNvSpPr/>
      </dsp:nvSpPr>
      <dsp:spPr>
        <a:xfrm>
          <a:off x="134825" y="1232490"/>
          <a:ext cx="1295909" cy="1295909"/>
        </a:xfrm>
        <a:prstGeom prst="ellipse">
          <a:avLst/>
        </a:prstGeom>
        <a:solidFill>
          <a:schemeClr val="tx2">
            <a:lumMod val="25000"/>
            <a:lumOff val="75000"/>
          </a:schemeClr>
        </a:solidFill>
        <a:ln>
          <a:noFill/>
        </a:ln>
        <a:effectLst/>
      </dsp:spPr>
      <dsp:style>
        <a:lnRef idx="0">
          <a:scrgbClr r="0" g="0" b="0"/>
        </a:lnRef>
        <a:fillRef idx="1">
          <a:scrgbClr r="0" g="0" b="0"/>
        </a:fillRef>
        <a:effectRef idx="0">
          <a:scrgbClr r="0" g="0" b="0"/>
        </a:effectRef>
        <a:fontRef idx="minor"/>
      </dsp:style>
    </dsp:sp>
    <dsp:sp modelId="{3EB084E2-E40B-4180-B710-0F207D8866BD}">
      <dsp:nvSpPr>
        <dsp:cNvPr id="0" name=""/>
        <dsp:cNvSpPr/>
      </dsp:nvSpPr>
      <dsp:spPr>
        <a:xfrm>
          <a:off x="386417" y="1499497"/>
          <a:ext cx="751627" cy="75162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011E8E-026C-41DD-BFAB-4D2838E51B3E}">
      <dsp:nvSpPr>
        <dsp:cNvPr id="0" name=""/>
        <dsp:cNvSpPr/>
      </dsp:nvSpPr>
      <dsp:spPr>
        <a:xfrm>
          <a:off x="1708430" y="1232490"/>
          <a:ext cx="3054644" cy="1295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1066800">
            <a:lnSpc>
              <a:spcPct val="100000"/>
            </a:lnSpc>
            <a:spcBef>
              <a:spcPct val="0"/>
            </a:spcBef>
            <a:spcAft>
              <a:spcPct val="35000"/>
            </a:spcAft>
          </a:pPr>
          <a:r>
            <a:rPr lang="en-US" sz="2400" kern="1200" dirty="0"/>
            <a:t>By itself, behavior analysis is not a mental health field</a:t>
          </a:r>
        </a:p>
      </dsp:txBody>
      <dsp:txXfrm>
        <a:off x="1708430" y="1232490"/>
        <a:ext cx="3054644" cy="1295909"/>
      </dsp:txXfrm>
    </dsp:sp>
    <dsp:sp modelId="{77A48B47-3073-4F96-8DF2-9C4E2D469ACC}">
      <dsp:nvSpPr>
        <dsp:cNvPr id="0" name=""/>
        <dsp:cNvSpPr/>
      </dsp:nvSpPr>
      <dsp:spPr>
        <a:xfrm>
          <a:off x="5295324" y="1232490"/>
          <a:ext cx="1295909" cy="1295909"/>
        </a:xfrm>
        <a:prstGeom prst="ellipse">
          <a:avLst/>
        </a:prstGeom>
        <a:solidFill>
          <a:schemeClr val="tx2">
            <a:lumMod val="25000"/>
            <a:lumOff val="75000"/>
          </a:schemeClr>
        </a:solidFill>
        <a:ln>
          <a:noFill/>
        </a:ln>
        <a:effectLst/>
      </dsp:spPr>
      <dsp:style>
        <a:lnRef idx="0">
          <a:scrgbClr r="0" g="0" b="0"/>
        </a:lnRef>
        <a:fillRef idx="1">
          <a:scrgbClr r="0" g="0" b="0"/>
        </a:fillRef>
        <a:effectRef idx="0">
          <a:scrgbClr r="0" g="0" b="0"/>
        </a:effectRef>
        <a:fontRef idx="minor"/>
      </dsp:style>
    </dsp:sp>
    <dsp:sp modelId="{0A3E185C-35B6-4025-8FA2-42C612B80021}">
      <dsp:nvSpPr>
        <dsp:cNvPr id="0" name=""/>
        <dsp:cNvSpPr/>
      </dsp:nvSpPr>
      <dsp:spPr>
        <a:xfrm>
          <a:off x="5567465" y="1504631"/>
          <a:ext cx="751627" cy="751627"/>
        </a:xfrm>
        <a:prstGeom prst="rect">
          <a:avLst/>
        </a:prstGeom>
        <a:blipFill>
          <a:blip xmlns:r="http://schemas.openxmlformats.org/officeDocument/2006/relationships" r:embed="rId3">
            <a:extLst>
              <a:ext uri="{96DAC541-7B7A-43D3-8B79-37D633B846F1}">
                <asvg:svgBlip xmlns:asvg="http://schemas.microsoft.com/office/drawing/2016/SVG/main" xmlns="" r:embed="rId4"/>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5E57FF-617F-43EF-B82A-A3084A394DB4}">
      <dsp:nvSpPr>
        <dsp:cNvPr id="0" name=""/>
        <dsp:cNvSpPr/>
      </dsp:nvSpPr>
      <dsp:spPr>
        <a:xfrm>
          <a:off x="6868929" y="1232490"/>
          <a:ext cx="3054644" cy="1295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1066800">
            <a:lnSpc>
              <a:spcPct val="100000"/>
            </a:lnSpc>
            <a:spcBef>
              <a:spcPct val="0"/>
            </a:spcBef>
            <a:spcAft>
              <a:spcPct val="35000"/>
            </a:spcAft>
          </a:pPr>
          <a:r>
            <a:rPr lang="en-US" sz="2400" kern="1200" dirty="0"/>
            <a:t>Behavior analysis is not simply behavior modification </a:t>
          </a:r>
        </a:p>
      </dsp:txBody>
      <dsp:txXfrm>
        <a:off x="6868929" y="1232490"/>
        <a:ext cx="3054644" cy="12959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F94BA9-C3DD-40DD-898D-AC5B39A0DFA6}">
      <dsp:nvSpPr>
        <dsp:cNvPr id="0" name=""/>
        <dsp:cNvSpPr/>
      </dsp:nvSpPr>
      <dsp:spPr>
        <a:xfrm>
          <a:off x="134825" y="1232490"/>
          <a:ext cx="1295909" cy="1295909"/>
        </a:xfrm>
        <a:prstGeom prst="ellipse">
          <a:avLst/>
        </a:prstGeom>
        <a:solidFill>
          <a:schemeClr val="tx2">
            <a:lumMod val="25000"/>
            <a:lumOff val="75000"/>
          </a:schemeClr>
        </a:solidFill>
        <a:ln>
          <a:noFill/>
        </a:ln>
        <a:effectLst/>
      </dsp:spPr>
      <dsp:style>
        <a:lnRef idx="0">
          <a:scrgbClr r="0" g="0" b="0"/>
        </a:lnRef>
        <a:fillRef idx="1">
          <a:scrgbClr r="0" g="0" b="0"/>
        </a:fillRef>
        <a:effectRef idx="0">
          <a:scrgbClr r="0" g="0" b="0"/>
        </a:effectRef>
        <a:fontRef idx="minor"/>
      </dsp:style>
    </dsp:sp>
    <dsp:sp modelId="{3EB084E2-E40B-4180-B710-0F207D8866BD}">
      <dsp:nvSpPr>
        <dsp:cNvPr id="0" name=""/>
        <dsp:cNvSpPr/>
      </dsp:nvSpPr>
      <dsp:spPr>
        <a:xfrm>
          <a:off x="386417" y="1499497"/>
          <a:ext cx="751627" cy="75162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011E8E-026C-41DD-BFAB-4D2838E51B3E}">
      <dsp:nvSpPr>
        <dsp:cNvPr id="0" name=""/>
        <dsp:cNvSpPr/>
      </dsp:nvSpPr>
      <dsp:spPr>
        <a:xfrm>
          <a:off x="1708430" y="1232490"/>
          <a:ext cx="3054644" cy="1295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800100">
            <a:lnSpc>
              <a:spcPct val="100000"/>
            </a:lnSpc>
            <a:spcBef>
              <a:spcPct val="0"/>
            </a:spcBef>
            <a:spcAft>
              <a:spcPct val="35000"/>
            </a:spcAft>
          </a:pPr>
          <a:r>
            <a:rPr lang="en-US" sz="1800" kern="1200" dirty="0"/>
            <a:t>ABA-</a:t>
          </a:r>
          <a:r>
            <a:rPr lang="en-US" sz="1800" u="sng" kern="1200" dirty="0"/>
            <a:t>BASED</a:t>
          </a:r>
          <a:r>
            <a:rPr lang="en-US" sz="1800" kern="1200" dirty="0"/>
            <a:t>-Therapy</a:t>
          </a:r>
        </a:p>
        <a:p>
          <a:pPr lvl="0" algn="l" defTabSz="800100">
            <a:lnSpc>
              <a:spcPct val="100000"/>
            </a:lnSpc>
            <a:spcBef>
              <a:spcPct val="0"/>
            </a:spcBef>
            <a:spcAft>
              <a:spcPct val="35000"/>
            </a:spcAft>
          </a:pPr>
          <a:r>
            <a:rPr lang="en-US" sz="1800" kern="1200" dirty="0"/>
            <a:t>“ABA is a scientific approach for discovering environmental variables that reliably influence socially significant behavior</a:t>
          </a:r>
        </a:p>
      </dsp:txBody>
      <dsp:txXfrm>
        <a:off x="1708430" y="1232490"/>
        <a:ext cx="3054644" cy="1295909"/>
      </dsp:txXfrm>
    </dsp:sp>
    <dsp:sp modelId="{77A48B47-3073-4F96-8DF2-9C4E2D469ACC}">
      <dsp:nvSpPr>
        <dsp:cNvPr id="0" name=""/>
        <dsp:cNvSpPr/>
      </dsp:nvSpPr>
      <dsp:spPr>
        <a:xfrm>
          <a:off x="5295324" y="1232490"/>
          <a:ext cx="1295909" cy="1295909"/>
        </a:xfrm>
        <a:prstGeom prst="ellipse">
          <a:avLst/>
        </a:prstGeom>
        <a:solidFill>
          <a:schemeClr val="tx2">
            <a:lumMod val="25000"/>
            <a:lumOff val="75000"/>
          </a:schemeClr>
        </a:solidFill>
        <a:ln>
          <a:noFill/>
        </a:ln>
        <a:effectLst/>
      </dsp:spPr>
      <dsp:style>
        <a:lnRef idx="0">
          <a:scrgbClr r="0" g="0" b="0"/>
        </a:lnRef>
        <a:fillRef idx="1">
          <a:scrgbClr r="0" g="0" b="0"/>
        </a:fillRef>
        <a:effectRef idx="0">
          <a:scrgbClr r="0" g="0" b="0"/>
        </a:effectRef>
        <a:fontRef idx="minor"/>
      </dsp:style>
    </dsp:sp>
    <dsp:sp modelId="{0A3E185C-35B6-4025-8FA2-42C612B80021}">
      <dsp:nvSpPr>
        <dsp:cNvPr id="0" name=""/>
        <dsp:cNvSpPr/>
      </dsp:nvSpPr>
      <dsp:spPr>
        <a:xfrm>
          <a:off x="5567465" y="1504631"/>
          <a:ext cx="751627" cy="751627"/>
        </a:xfrm>
        <a:prstGeom prst="rect">
          <a:avLst/>
        </a:prstGeom>
        <a:blipFill>
          <a:blip xmlns:r="http://schemas.openxmlformats.org/officeDocument/2006/relationships" r:embed="rId3">
            <a:extLst>
              <a:ext uri="{96DAC541-7B7A-43D3-8B79-37D633B846F1}">
                <asvg:svgBlip xmlns:asvg="http://schemas.microsoft.com/office/drawing/2016/SVG/main" xmlns="" r:embed="rId4"/>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5E57FF-617F-43EF-B82A-A3084A394DB4}">
      <dsp:nvSpPr>
        <dsp:cNvPr id="0" name=""/>
        <dsp:cNvSpPr/>
      </dsp:nvSpPr>
      <dsp:spPr>
        <a:xfrm>
          <a:off x="6868929" y="1232490"/>
          <a:ext cx="3054644" cy="1295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977900">
            <a:lnSpc>
              <a:spcPct val="100000"/>
            </a:lnSpc>
            <a:spcBef>
              <a:spcPct val="0"/>
            </a:spcBef>
            <a:spcAft>
              <a:spcPct val="35000"/>
            </a:spcAft>
          </a:pPr>
          <a:r>
            <a:rPr lang="en-US" sz="2200" kern="1200" dirty="0"/>
            <a:t>Therapy based on the foundations of behaviorism and the science of behavior</a:t>
          </a:r>
        </a:p>
      </dsp:txBody>
      <dsp:txXfrm>
        <a:off x="6868929" y="1232490"/>
        <a:ext cx="3054644" cy="129590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C4988E-F598-474F-A828-4A285BBF5AC2}">
      <dsp:nvSpPr>
        <dsp:cNvPr id="0" name=""/>
        <dsp:cNvSpPr/>
      </dsp:nvSpPr>
      <dsp:spPr>
        <a:xfrm>
          <a:off x="49" y="134596"/>
          <a:ext cx="4700141" cy="6912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lvl="0" algn="ctr" defTabSz="1422400">
            <a:lnSpc>
              <a:spcPct val="90000"/>
            </a:lnSpc>
            <a:spcBef>
              <a:spcPct val="0"/>
            </a:spcBef>
            <a:spcAft>
              <a:spcPct val="35000"/>
            </a:spcAft>
          </a:pPr>
          <a:r>
            <a:rPr lang="en-US" sz="3200" kern="1200" dirty="0"/>
            <a:t>Certification:</a:t>
          </a:r>
        </a:p>
      </dsp:txBody>
      <dsp:txXfrm>
        <a:off x="49" y="134596"/>
        <a:ext cx="4700141" cy="691200"/>
      </dsp:txXfrm>
    </dsp:sp>
    <dsp:sp modelId="{B3DFB6A8-71FA-4BB4-9BF3-E9F466897619}">
      <dsp:nvSpPr>
        <dsp:cNvPr id="0" name=""/>
        <dsp:cNvSpPr/>
      </dsp:nvSpPr>
      <dsp:spPr>
        <a:xfrm>
          <a:off x="49" y="825796"/>
          <a:ext cx="4700141" cy="2989305"/>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Jurisdiction over those who voluntarily meet the requirements to become certified </a:t>
          </a:r>
        </a:p>
        <a:p>
          <a:pPr marL="228600" lvl="1" indent="-228600" algn="l" defTabSz="1066800">
            <a:lnSpc>
              <a:spcPct val="90000"/>
            </a:lnSpc>
            <a:spcBef>
              <a:spcPct val="0"/>
            </a:spcBef>
            <a:spcAft>
              <a:spcPct val="15000"/>
            </a:spcAft>
            <a:buChar char="••"/>
          </a:pPr>
          <a:r>
            <a:rPr lang="en-US" sz="2400" kern="1200"/>
            <a:t>Does not have jurisdiction over those who do not meet certification standards, but practice and provide services to consumers </a:t>
          </a:r>
        </a:p>
      </dsp:txBody>
      <dsp:txXfrm>
        <a:off x="49" y="825796"/>
        <a:ext cx="4700141" cy="2989305"/>
      </dsp:txXfrm>
    </dsp:sp>
    <dsp:sp modelId="{3AEA7FC0-AFE1-4F49-9835-F3364AD24F29}">
      <dsp:nvSpPr>
        <dsp:cNvPr id="0" name=""/>
        <dsp:cNvSpPr/>
      </dsp:nvSpPr>
      <dsp:spPr>
        <a:xfrm>
          <a:off x="5358209" y="134596"/>
          <a:ext cx="4700141" cy="6912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lvl="0" algn="ctr" defTabSz="1422400">
            <a:lnSpc>
              <a:spcPct val="90000"/>
            </a:lnSpc>
            <a:spcBef>
              <a:spcPct val="0"/>
            </a:spcBef>
            <a:spcAft>
              <a:spcPct val="35000"/>
            </a:spcAft>
          </a:pPr>
          <a:r>
            <a:rPr lang="en-US" sz="3200" kern="1200" dirty="0"/>
            <a:t>Licensure:</a:t>
          </a:r>
        </a:p>
      </dsp:txBody>
      <dsp:txXfrm>
        <a:off x="5358209" y="134596"/>
        <a:ext cx="4700141" cy="691200"/>
      </dsp:txXfrm>
    </dsp:sp>
    <dsp:sp modelId="{9FD5EC76-382B-49E6-8B46-C1D22B631D8A}">
      <dsp:nvSpPr>
        <dsp:cNvPr id="0" name=""/>
        <dsp:cNvSpPr/>
      </dsp:nvSpPr>
      <dsp:spPr>
        <a:xfrm>
          <a:off x="5358209" y="825796"/>
          <a:ext cx="4700141" cy="2989305"/>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a:t>Jurisdiction is at the state level</a:t>
          </a:r>
        </a:p>
        <a:p>
          <a:pPr marL="228600" lvl="1" indent="-228600" algn="l" defTabSz="1066800">
            <a:lnSpc>
              <a:spcPct val="90000"/>
            </a:lnSpc>
            <a:spcBef>
              <a:spcPct val="0"/>
            </a:spcBef>
            <a:spcAft>
              <a:spcPct val="15000"/>
            </a:spcAft>
            <a:buChar char="••"/>
          </a:pPr>
          <a:r>
            <a:rPr lang="en-US" sz="2400" kern="1200"/>
            <a:t>Does have jurisdiction over those who do not meet standards to practice</a:t>
          </a:r>
        </a:p>
        <a:p>
          <a:pPr marL="457200" lvl="2" indent="-228600" algn="l" defTabSz="1066800">
            <a:lnSpc>
              <a:spcPct val="90000"/>
            </a:lnSpc>
            <a:spcBef>
              <a:spcPct val="0"/>
            </a:spcBef>
            <a:spcAft>
              <a:spcPct val="15000"/>
            </a:spcAft>
            <a:buChar char="••"/>
          </a:pPr>
          <a:r>
            <a:rPr lang="en-US" sz="2400" kern="1200"/>
            <a:t>Provides an avenue for consumers to report an individual engaging in illegal practice </a:t>
          </a:r>
        </a:p>
      </dsp:txBody>
      <dsp:txXfrm>
        <a:off x="5358209" y="825796"/>
        <a:ext cx="4700141" cy="2989305"/>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xmlns="">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xmlns="">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xmlns="">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xmlns="">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xmlns="">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xmlns="">
        <a:lvl1pPr>
          <a:lnSpc>
            <a:spcPct val="100000"/>
          </a:lnSpc>
        </a:lvl1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xmlns="">
        <a:lvl1pPr>
          <a:lnSpc>
            <a:spcPct val="100000"/>
          </a:lnSpc>
        </a:lvl1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xmlns="">
        <a:lvl1pPr>
          <a:lnSpc>
            <a:spcPct val="100000"/>
          </a:lnSpc>
        </a:lvl1pPr>
      </dgm1612:lstStyle>
    </a:ext>
  </dgm:extLst>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F3A280-5A47-4FD1-BEEF-4BF7220C5C05}" type="datetimeFigureOut">
              <a:rPr lang="en-US" smtClean="0"/>
              <a:t>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2C1EA2-FA50-4E10-9862-D813E62AA2E6}" type="slidenum">
              <a:rPr lang="en-US" smtClean="0"/>
              <a:t>‹#›</a:t>
            </a:fld>
            <a:endParaRPr lang="en-US"/>
          </a:p>
        </p:txBody>
      </p:sp>
    </p:spTree>
    <p:extLst>
      <p:ext uri="{BB962C8B-B14F-4D97-AF65-F5344CB8AC3E}">
        <p14:creationId xmlns:p14="http://schemas.microsoft.com/office/powerpoint/2010/main" val="37206327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2C1EA2-FA50-4E10-9862-D813E62AA2E6}" type="slidenum">
              <a:rPr lang="en-US" smtClean="0"/>
              <a:t>1</a:t>
            </a:fld>
            <a:endParaRPr lang="en-US"/>
          </a:p>
        </p:txBody>
      </p:sp>
    </p:spTree>
    <p:extLst>
      <p:ext uri="{BB962C8B-B14F-4D97-AF65-F5344CB8AC3E}">
        <p14:creationId xmlns:p14="http://schemas.microsoft.com/office/powerpoint/2010/main" val="39810465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2C1EA2-FA50-4E10-9862-D813E62AA2E6}" type="slidenum">
              <a:rPr lang="en-US" smtClean="0"/>
              <a:t>15</a:t>
            </a:fld>
            <a:endParaRPr lang="en-US"/>
          </a:p>
        </p:txBody>
      </p:sp>
    </p:spTree>
    <p:extLst>
      <p:ext uri="{BB962C8B-B14F-4D97-AF65-F5344CB8AC3E}">
        <p14:creationId xmlns:p14="http://schemas.microsoft.com/office/powerpoint/2010/main" val="21216861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2C1EA2-FA50-4E10-9862-D813E62AA2E6}" type="slidenum">
              <a:rPr lang="en-US" smtClean="0"/>
              <a:t>16</a:t>
            </a:fld>
            <a:endParaRPr lang="en-US"/>
          </a:p>
        </p:txBody>
      </p:sp>
    </p:spTree>
    <p:extLst>
      <p:ext uri="{BB962C8B-B14F-4D97-AF65-F5344CB8AC3E}">
        <p14:creationId xmlns:p14="http://schemas.microsoft.com/office/powerpoint/2010/main" val="31433505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2C1EA2-FA50-4E10-9862-D813E62AA2E6}" type="slidenum">
              <a:rPr lang="en-US" smtClean="0"/>
              <a:t>17</a:t>
            </a:fld>
            <a:endParaRPr lang="en-US"/>
          </a:p>
        </p:txBody>
      </p:sp>
    </p:spTree>
    <p:extLst>
      <p:ext uri="{BB962C8B-B14F-4D97-AF65-F5344CB8AC3E}">
        <p14:creationId xmlns:p14="http://schemas.microsoft.com/office/powerpoint/2010/main" val="666215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2C1EA2-FA50-4E10-9862-D813E62AA2E6}" type="slidenum">
              <a:rPr lang="en-US" smtClean="0"/>
              <a:t>18</a:t>
            </a:fld>
            <a:endParaRPr lang="en-US"/>
          </a:p>
        </p:txBody>
      </p:sp>
    </p:spTree>
    <p:extLst>
      <p:ext uri="{BB962C8B-B14F-4D97-AF65-F5344CB8AC3E}">
        <p14:creationId xmlns:p14="http://schemas.microsoft.com/office/powerpoint/2010/main" val="42074866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Referenced when seeking assessment and treatment information for Brandon </a:t>
            </a:r>
          </a:p>
        </p:txBody>
      </p:sp>
      <p:sp>
        <p:nvSpPr>
          <p:cNvPr id="4" name="Slide Number Placeholder 3"/>
          <p:cNvSpPr>
            <a:spLocks noGrp="1"/>
          </p:cNvSpPr>
          <p:nvPr>
            <p:ph type="sldNum" sz="quarter" idx="5"/>
          </p:nvPr>
        </p:nvSpPr>
        <p:spPr/>
        <p:txBody>
          <a:bodyPr/>
          <a:lstStyle/>
          <a:p>
            <a:fld id="{9F2C1EA2-FA50-4E10-9862-D813E62AA2E6}" type="slidenum">
              <a:rPr lang="en-US" smtClean="0"/>
              <a:t>19</a:t>
            </a:fld>
            <a:endParaRPr lang="en-US"/>
          </a:p>
        </p:txBody>
      </p:sp>
    </p:spTree>
    <p:extLst>
      <p:ext uri="{BB962C8B-B14F-4D97-AF65-F5344CB8AC3E}">
        <p14:creationId xmlns:p14="http://schemas.microsoft.com/office/powerpoint/2010/main" val="9877477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2C1EA2-FA50-4E10-9862-D813E62AA2E6}" type="slidenum">
              <a:rPr lang="en-US" smtClean="0"/>
              <a:t>22</a:t>
            </a:fld>
            <a:endParaRPr lang="en-US"/>
          </a:p>
        </p:txBody>
      </p:sp>
    </p:spTree>
    <p:extLst>
      <p:ext uri="{BB962C8B-B14F-4D97-AF65-F5344CB8AC3E}">
        <p14:creationId xmlns:p14="http://schemas.microsoft.com/office/powerpoint/2010/main" val="26438919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2C1EA2-FA50-4E10-9862-D813E62AA2E6}" type="slidenum">
              <a:rPr lang="en-US" smtClean="0"/>
              <a:t>23</a:t>
            </a:fld>
            <a:endParaRPr lang="en-US"/>
          </a:p>
        </p:txBody>
      </p:sp>
    </p:spTree>
    <p:extLst>
      <p:ext uri="{BB962C8B-B14F-4D97-AF65-F5344CB8AC3E}">
        <p14:creationId xmlns:p14="http://schemas.microsoft.com/office/powerpoint/2010/main" val="16469020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following historical recap is summarized from an article published in 2017 by Johnston, </a:t>
            </a:r>
            <a:r>
              <a:rPr lang="en-US" dirty="0" err="1"/>
              <a:t>Carr</a:t>
            </a:r>
            <a:r>
              <a:rPr lang="en-US" dirty="0"/>
              <a:t>, and </a:t>
            </a:r>
            <a:r>
              <a:rPr lang="en-US" dirty="0" err="1"/>
              <a:t>Mellichamp</a:t>
            </a:r>
            <a:r>
              <a:rPr lang="en-US" dirty="0"/>
              <a:t> </a:t>
            </a:r>
          </a:p>
        </p:txBody>
      </p:sp>
      <p:sp>
        <p:nvSpPr>
          <p:cNvPr id="4" name="Slide Number Placeholder 3"/>
          <p:cNvSpPr>
            <a:spLocks noGrp="1"/>
          </p:cNvSpPr>
          <p:nvPr>
            <p:ph type="sldNum" sz="quarter" idx="5"/>
          </p:nvPr>
        </p:nvSpPr>
        <p:spPr/>
        <p:txBody>
          <a:bodyPr/>
          <a:lstStyle/>
          <a:p>
            <a:fld id="{9F2C1EA2-FA50-4E10-9862-D813E62AA2E6}" type="slidenum">
              <a:rPr lang="en-US" smtClean="0"/>
              <a:t>24</a:t>
            </a:fld>
            <a:endParaRPr lang="en-US"/>
          </a:p>
        </p:txBody>
      </p:sp>
    </p:spTree>
    <p:extLst>
      <p:ext uri="{BB962C8B-B14F-4D97-AF65-F5344CB8AC3E}">
        <p14:creationId xmlns:p14="http://schemas.microsoft.com/office/powerpoint/2010/main" val="6964929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current certification body, the Behavior Analysis Certification Board was founded in 1998, but attempts at establishing regulation date back nearly 60 years. </a:t>
            </a:r>
          </a:p>
        </p:txBody>
      </p:sp>
      <p:sp>
        <p:nvSpPr>
          <p:cNvPr id="4" name="Slide Number Placeholder 3"/>
          <p:cNvSpPr>
            <a:spLocks noGrp="1"/>
          </p:cNvSpPr>
          <p:nvPr>
            <p:ph type="sldNum" sz="quarter" idx="5"/>
          </p:nvPr>
        </p:nvSpPr>
        <p:spPr/>
        <p:txBody>
          <a:bodyPr/>
          <a:lstStyle/>
          <a:p>
            <a:fld id="{9F2C1EA2-FA50-4E10-9862-D813E62AA2E6}" type="slidenum">
              <a:rPr lang="en-US" smtClean="0"/>
              <a:t>25</a:t>
            </a:fld>
            <a:endParaRPr lang="en-US"/>
          </a:p>
        </p:txBody>
      </p:sp>
    </p:spTree>
    <p:extLst>
      <p:ext uri="{BB962C8B-B14F-4D97-AF65-F5344CB8AC3E}">
        <p14:creationId xmlns:p14="http://schemas.microsoft.com/office/powerpoint/2010/main" val="33307910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Research advancements and new knowledge of the technology has moved the field of behavior analysis away from simple behavior modification and now takes the approach of understanding variables that impact behavior before attempting to modify it.</a:t>
            </a:r>
          </a:p>
          <a:p>
            <a:endParaRPr lang="en-US" dirty="0"/>
          </a:p>
        </p:txBody>
      </p:sp>
      <p:sp>
        <p:nvSpPr>
          <p:cNvPr id="4" name="Slide Number Placeholder 3"/>
          <p:cNvSpPr>
            <a:spLocks noGrp="1"/>
          </p:cNvSpPr>
          <p:nvPr>
            <p:ph type="sldNum" sz="quarter" idx="5"/>
          </p:nvPr>
        </p:nvSpPr>
        <p:spPr/>
        <p:txBody>
          <a:bodyPr/>
          <a:lstStyle/>
          <a:p>
            <a:fld id="{9F2C1EA2-FA50-4E10-9862-D813E62AA2E6}" type="slidenum">
              <a:rPr lang="en-US" smtClean="0"/>
              <a:t>26</a:t>
            </a:fld>
            <a:endParaRPr lang="en-US"/>
          </a:p>
        </p:txBody>
      </p:sp>
    </p:spTree>
    <p:extLst>
      <p:ext uri="{BB962C8B-B14F-4D97-AF65-F5344CB8AC3E}">
        <p14:creationId xmlns:p14="http://schemas.microsoft.com/office/powerpoint/2010/main" val="3238760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“Brandon”</a:t>
            </a:r>
          </a:p>
          <a:p>
            <a:r>
              <a:rPr lang="en-US" dirty="0"/>
              <a:t>Graduate Training – in a school that specialized in providing educational services for children that were placed out of district due to severe challenging behavior. These children were deemed to have the potential to cause harm to themselves or others in the district's special education programs. This school had low ratios of staff to students, a behavior analyst on staff, and graduate students receiving training to become a BCBA. </a:t>
            </a:r>
          </a:p>
          <a:p>
            <a:r>
              <a:rPr lang="en-US" dirty="0"/>
              <a:t>I worked with my faculty advisor and the on-site BCBA to consult on the cases where problem behavior was still interfering with classroom safety. </a:t>
            </a:r>
          </a:p>
          <a:p>
            <a:endParaRPr lang="en-US" dirty="0"/>
          </a:p>
          <a:p>
            <a:r>
              <a:rPr lang="en-US" dirty="0"/>
              <a:t>Brandon was a 13-year-old male diagnosed with Autism Spectrum Disorder. No known background of abuse or trauma and no other co-morbid diagnoses. Brandon was about 5’9 and about 120 pounds. Brandon would hit others in the face and pull hair to the point where chunks could come out from the scalp, leaving some staff with permanent bald spots. </a:t>
            </a:r>
          </a:p>
          <a:p>
            <a:endParaRPr lang="en-US" dirty="0"/>
          </a:p>
          <a:p>
            <a:r>
              <a:rPr lang="en-US" dirty="0"/>
              <a:t>These behaviors occurred under various situations including when school lessons were presented, when he had free time, and he would sometimes approach an unsuspecting person to pull their hair out and then run away to the bathroom where he locked himself in. He chose to spend most of his school day in the classroom bathroom or in a little nook just outside the classroom bathroom. </a:t>
            </a:r>
          </a:p>
          <a:p>
            <a:endParaRPr lang="en-US" dirty="0"/>
          </a:p>
        </p:txBody>
      </p:sp>
      <p:sp>
        <p:nvSpPr>
          <p:cNvPr id="4" name="Slide Number Placeholder 3"/>
          <p:cNvSpPr>
            <a:spLocks noGrp="1"/>
          </p:cNvSpPr>
          <p:nvPr>
            <p:ph type="sldNum" sz="quarter" idx="5"/>
          </p:nvPr>
        </p:nvSpPr>
        <p:spPr/>
        <p:txBody>
          <a:bodyPr/>
          <a:lstStyle/>
          <a:p>
            <a:fld id="{9F2C1EA2-FA50-4E10-9862-D813E62AA2E6}" type="slidenum">
              <a:rPr lang="en-US" smtClean="0"/>
              <a:t>3</a:t>
            </a:fld>
            <a:endParaRPr lang="en-US"/>
          </a:p>
        </p:txBody>
      </p:sp>
    </p:spTree>
    <p:extLst>
      <p:ext uri="{BB962C8B-B14F-4D97-AF65-F5344CB8AC3E}">
        <p14:creationId xmlns:p14="http://schemas.microsoft.com/office/powerpoint/2010/main" val="35604822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rationale for regulation was to protect the consumers from poorly trained individuals using harmful interventions. At the time individuals were known to have implemented abusive behavior modification including forced masturbation for individuals caught masturbating. There was public shaming for being caught lying, contingent beatings for running away, excessive timeout from enriched environments, to name a few</a:t>
            </a:r>
          </a:p>
        </p:txBody>
      </p:sp>
      <p:sp>
        <p:nvSpPr>
          <p:cNvPr id="4" name="Slide Number Placeholder 3"/>
          <p:cNvSpPr>
            <a:spLocks noGrp="1"/>
          </p:cNvSpPr>
          <p:nvPr>
            <p:ph type="sldNum" sz="quarter" idx="5"/>
          </p:nvPr>
        </p:nvSpPr>
        <p:spPr/>
        <p:txBody>
          <a:bodyPr/>
          <a:lstStyle/>
          <a:p>
            <a:fld id="{9F2C1EA2-FA50-4E10-9862-D813E62AA2E6}" type="slidenum">
              <a:rPr lang="en-US" smtClean="0"/>
              <a:t>27</a:t>
            </a:fld>
            <a:endParaRPr lang="en-US"/>
          </a:p>
        </p:txBody>
      </p:sp>
    </p:spTree>
    <p:extLst>
      <p:ext uri="{BB962C8B-B14F-4D97-AF65-F5344CB8AC3E}">
        <p14:creationId xmlns:p14="http://schemas.microsoft.com/office/powerpoint/2010/main" val="33482208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Without more funding and administrative support, this effort ended within a decade, but was the first demonstration of the need to identify properly trained individuals to protect the consumers they worked with. </a:t>
            </a:r>
          </a:p>
          <a:p>
            <a:endParaRPr lang="en-US" dirty="0"/>
          </a:p>
          <a:p>
            <a:r>
              <a:rPr lang="en-US" dirty="0"/>
              <a:t>These doctoral-level experts quickly noticed the widespread issue of individuals being ill-prepared to implement this work. </a:t>
            </a:r>
          </a:p>
          <a:p>
            <a:endParaRPr lang="en-US" dirty="0"/>
          </a:p>
        </p:txBody>
      </p:sp>
      <p:sp>
        <p:nvSpPr>
          <p:cNvPr id="4" name="Slide Number Placeholder 3"/>
          <p:cNvSpPr>
            <a:spLocks noGrp="1"/>
          </p:cNvSpPr>
          <p:nvPr>
            <p:ph type="sldNum" sz="quarter" idx="5"/>
          </p:nvPr>
        </p:nvSpPr>
        <p:spPr/>
        <p:txBody>
          <a:bodyPr/>
          <a:lstStyle/>
          <a:p>
            <a:fld id="{9F2C1EA2-FA50-4E10-9862-D813E62AA2E6}" type="slidenum">
              <a:rPr lang="en-US" smtClean="0"/>
              <a:t>28</a:t>
            </a:fld>
            <a:endParaRPr lang="en-US"/>
          </a:p>
        </p:txBody>
      </p:sp>
    </p:spTree>
    <p:extLst>
      <p:ext uri="{BB962C8B-B14F-4D97-AF65-F5344CB8AC3E}">
        <p14:creationId xmlns:p14="http://schemas.microsoft.com/office/powerpoint/2010/main" val="34104099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Goodson and Associates: a firm in Tallahassee that specialized in the development of exams </a:t>
            </a:r>
          </a:p>
        </p:txBody>
      </p:sp>
      <p:sp>
        <p:nvSpPr>
          <p:cNvPr id="4" name="Slide Number Placeholder 3"/>
          <p:cNvSpPr>
            <a:spLocks noGrp="1"/>
          </p:cNvSpPr>
          <p:nvPr>
            <p:ph type="sldNum" sz="quarter" idx="5"/>
          </p:nvPr>
        </p:nvSpPr>
        <p:spPr/>
        <p:txBody>
          <a:bodyPr/>
          <a:lstStyle/>
          <a:p>
            <a:fld id="{9F2C1EA2-FA50-4E10-9862-D813E62AA2E6}" type="slidenum">
              <a:rPr lang="en-US" smtClean="0"/>
              <a:t>29</a:t>
            </a:fld>
            <a:endParaRPr lang="en-US"/>
          </a:p>
        </p:txBody>
      </p:sp>
    </p:spTree>
    <p:extLst>
      <p:ext uri="{BB962C8B-B14F-4D97-AF65-F5344CB8AC3E}">
        <p14:creationId xmlns:p14="http://schemas.microsoft.com/office/powerpoint/2010/main" val="5173733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2C1EA2-FA50-4E10-9862-D813E62AA2E6}" type="slidenum">
              <a:rPr lang="en-US" smtClean="0"/>
              <a:t>30</a:t>
            </a:fld>
            <a:endParaRPr lang="en-US"/>
          </a:p>
        </p:txBody>
      </p:sp>
    </p:spTree>
    <p:extLst>
      <p:ext uri="{BB962C8B-B14F-4D97-AF65-F5344CB8AC3E}">
        <p14:creationId xmlns:p14="http://schemas.microsoft.com/office/powerpoint/2010/main" val="13444609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2C1EA2-FA50-4E10-9862-D813E62AA2E6}" type="slidenum">
              <a:rPr lang="en-US" smtClean="0"/>
              <a:t>31</a:t>
            </a:fld>
            <a:endParaRPr lang="en-US"/>
          </a:p>
        </p:txBody>
      </p:sp>
    </p:spTree>
    <p:extLst>
      <p:ext uri="{BB962C8B-B14F-4D97-AF65-F5344CB8AC3E}">
        <p14:creationId xmlns:p14="http://schemas.microsoft.com/office/powerpoint/2010/main" val="42657472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2C1EA2-FA50-4E10-9862-D813E62AA2E6}" type="slidenum">
              <a:rPr lang="en-US" smtClean="0"/>
              <a:t>32</a:t>
            </a:fld>
            <a:endParaRPr lang="en-US"/>
          </a:p>
        </p:txBody>
      </p:sp>
    </p:spTree>
    <p:extLst>
      <p:ext uri="{BB962C8B-B14F-4D97-AF65-F5344CB8AC3E}">
        <p14:creationId xmlns:p14="http://schemas.microsoft.com/office/powerpoint/2010/main" val="21453318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Important to note that the BACB’s formulation of the examination, eligibility standards, task lists, and ethics system are all based on NCCA requirements. </a:t>
            </a:r>
          </a:p>
        </p:txBody>
      </p:sp>
      <p:sp>
        <p:nvSpPr>
          <p:cNvPr id="4" name="Slide Number Placeholder 3"/>
          <p:cNvSpPr>
            <a:spLocks noGrp="1"/>
          </p:cNvSpPr>
          <p:nvPr>
            <p:ph type="sldNum" sz="quarter" idx="5"/>
          </p:nvPr>
        </p:nvSpPr>
        <p:spPr/>
        <p:txBody>
          <a:bodyPr/>
          <a:lstStyle/>
          <a:p>
            <a:fld id="{9F2C1EA2-FA50-4E10-9862-D813E62AA2E6}" type="slidenum">
              <a:rPr lang="en-US" smtClean="0"/>
              <a:t>33</a:t>
            </a:fld>
            <a:endParaRPr lang="en-US"/>
          </a:p>
        </p:txBody>
      </p:sp>
    </p:spTree>
    <p:extLst>
      <p:ext uri="{BB962C8B-B14F-4D97-AF65-F5344CB8AC3E}">
        <p14:creationId xmlns:p14="http://schemas.microsoft.com/office/powerpoint/2010/main" val="6636333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2C1EA2-FA50-4E10-9862-D813E62AA2E6}" type="slidenum">
              <a:rPr lang="en-US" smtClean="0"/>
              <a:t>34</a:t>
            </a:fld>
            <a:endParaRPr lang="en-US"/>
          </a:p>
        </p:txBody>
      </p:sp>
    </p:spTree>
    <p:extLst>
      <p:ext uri="{BB962C8B-B14F-4D97-AF65-F5344CB8AC3E}">
        <p14:creationId xmlns:p14="http://schemas.microsoft.com/office/powerpoint/2010/main" val="39497861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2C1EA2-FA50-4E10-9862-D813E62AA2E6}" type="slidenum">
              <a:rPr lang="en-US" smtClean="0"/>
              <a:t>35</a:t>
            </a:fld>
            <a:endParaRPr lang="en-US"/>
          </a:p>
        </p:txBody>
      </p:sp>
    </p:spTree>
    <p:extLst>
      <p:ext uri="{BB962C8B-B14F-4D97-AF65-F5344CB8AC3E}">
        <p14:creationId xmlns:p14="http://schemas.microsoft.com/office/powerpoint/2010/main" val="11923576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2C1EA2-FA50-4E10-9862-D813E62AA2E6}" type="slidenum">
              <a:rPr lang="en-US" smtClean="0"/>
              <a:t>38</a:t>
            </a:fld>
            <a:endParaRPr lang="en-US"/>
          </a:p>
        </p:txBody>
      </p:sp>
    </p:spTree>
    <p:extLst>
      <p:ext uri="{BB962C8B-B14F-4D97-AF65-F5344CB8AC3E}">
        <p14:creationId xmlns:p14="http://schemas.microsoft.com/office/powerpoint/2010/main" val="31978735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Brandon’s FA Graph </a:t>
            </a:r>
          </a:p>
          <a:p>
            <a:endParaRPr lang="en-US" dirty="0"/>
          </a:p>
          <a:p>
            <a:r>
              <a:rPr lang="en-US" dirty="0"/>
              <a:t>Specialized training in developing these conditions, knowing the specific variables in place at certain points, using that information to analyze the data, design adjustments, test out the adjustments and confirm why the behavior is happening. Highly individualized, not standard by any means and requires a high degree of training and analysis to design, implement, interpret and use the results to understand that person’s behavior and teach a personalized intervention. </a:t>
            </a:r>
          </a:p>
          <a:p>
            <a:endParaRPr lang="en-US" dirty="0"/>
          </a:p>
          <a:p>
            <a:r>
              <a:rPr lang="en-US" dirty="0"/>
              <a:t>Brandon had a highly successful outcome, and we will revisit him later in this presentation with more information on how Brandon got to a successful place by the end of the school year. </a:t>
            </a:r>
          </a:p>
        </p:txBody>
      </p:sp>
      <p:sp>
        <p:nvSpPr>
          <p:cNvPr id="4" name="Slide Number Placeholder 3"/>
          <p:cNvSpPr>
            <a:spLocks noGrp="1"/>
          </p:cNvSpPr>
          <p:nvPr>
            <p:ph type="sldNum" sz="quarter" idx="5"/>
          </p:nvPr>
        </p:nvSpPr>
        <p:spPr/>
        <p:txBody>
          <a:bodyPr/>
          <a:lstStyle/>
          <a:p>
            <a:fld id="{9F2C1EA2-FA50-4E10-9862-D813E62AA2E6}" type="slidenum">
              <a:rPr lang="en-US" smtClean="0"/>
              <a:t>4</a:t>
            </a:fld>
            <a:endParaRPr lang="en-US"/>
          </a:p>
        </p:txBody>
      </p:sp>
    </p:spTree>
    <p:extLst>
      <p:ext uri="{BB962C8B-B14F-4D97-AF65-F5344CB8AC3E}">
        <p14:creationId xmlns:p14="http://schemas.microsoft.com/office/powerpoint/2010/main" val="40013304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2C1EA2-FA50-4E10-9862-D813E62AA2E6}" type="slidenum">
              <a:rPr lang="en-US" smtClean="0"/>
              <a:t>5</a:t>
            </a:fld>
            <a:endParaRPr lang="en-US"/>
          </a:p>
        </p:txBody>
      </p:sp>
    </p:spTree>
    <p:extLst>
      <p:ext uri="{BB962C8B-B14F-4D97-AF65-F5344CB8AC3E}">
        <p14:creationId xmlns:p14="http://schemas.microsoft.com/office/powerpoint/2010/main" val="1449847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2C1EA2-FA50-4E10-9862-D813E62AA2E6}" type="slidenum">
              <a:rPr lang="en-US" smtClean="0"/>
              <a:t>7</a:t>
            </a:fld>
            <a:endParaRPr lang="en-US"/>
          </a:p>
        </p:txBody>
      </p:sp>
    </p:spTree>
    <p:extLst>
      <p:ext uri="{BB962C8B-B14F-4D97-AF65-F5344CB8AC3E}">
        <p14:creationId xmlns:p14="http://schemas.microsoft.com/office/powerpoint/2010/main" val="24018086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this is a radical behaviorism approach – those trained on the foundational principles of what contributes to behavior work with a variety of populations  </a:t>
            </a:r>
          </a:p>
        </p:txBody>
      </p:sp>
      <p:sp>
        <p:nvSpPr>
          <p:cNvPr id="4" name="Slide Number Placeholder 3"/>
          <p:cNvSpPr>
            <a:spLocks noGrp="1"/>
          </p:cNvSpPr>
          <p:nvPr>
            <p:ph type="sldNum" sz="quarter" idx="5"/>
          </p:nvPr>
        </p:nvSpPr>
        <p:spPr/>
        <p:txBody>
          <a:bodyPr/>
          <a:lstStyle/>
          <a:p>
            <a:fld id="{9F2C1EA2-FA50-4E10-9862-D813E62AA2E6}" type="slidenum">
              <a:rPr lang="en-US" smtClean="0"/>
              <a:t>9</a:t>
            </a:fld>
            <a:endParaRPr lang="en-US"/>
          </a:p>
        </p:txBody>
      </p:sp>
    </p:spTree>
    <p:extLst>
      <p:ext uri="{BB962C8B-B14F-4D97-AF65-F5344CB8AC3E}">
        <p14:creationId xmlns:p14="http://schemas.microsoft.com/office/powerpoint/2010/main" val="16487151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Extinction Burst – Talk through the vending machine, then parallel to challenging behavior</a:t>
            </a:r>
          </a:p>
        </p:txBody>
      </p:sp>
      <p:sp>
        <p:nvSpPr>
          <p:cNvPr id="4" name="Slide Number Placeholder 3"/>
          <p:cNvSpPr>
            <a:spLocks noGrp="1"/>
          </p:cNvSpPr>
          <p:nvPr>
            <p:ph type="sldNum" sz="quarter" idx="5"/>
          </p:nvPr>
        </p:nvSpPr>
        <p:spPr/>
        <p:txBody>
          <a:bodyPr/>
          <a:lstStyle/>
          <a:p>
            <a:fld id="{9F2C1EA2-FA50-4E10-9862-D813E62AA2E6}" type="slidenum">
              <a:rPr lang="en-US" smtClean="0"/>
              <a:t>11</a:t>
            </a:fld>
            <a:endParaRPr lang="en-US"/>
          </a:p>
        </p:txBody>
      </p:sp>
    </p:spTree>
    <p:extLst>
      <p:ext uri="{BB962C8B-B14F-4D97-AF65-F5344CB8AC3E}">
        <p14:creationId xmlns:p14="http://schemas.microsoft.com/office/powerpoint/2010/main" val="38844963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Village within Omaha that houses several hundreds of youth at a time and receive services for behavioral, emotional, and academic setbacks. Youth live in a single-family home, with about 8 youth in a house oversaw by a married family- teaching couple. The setup and arrangement takes the approach that the environment impacts behavior, in line with a behavior analytic approach to the principles of what impacts behavior, as noted by Dr. </a:t>
            </a:r>
            <a:r>
              <a:rPr lang="en-US" dirty="0" err="1"/>
              <a:t>Friman</a:t>
            </a:r>
            <a:r>
              <a:rPr lang="en-US" dirty="0"/>
              <a:t> in the video at the beginning of this presentation. </a:t>
            </a:r>
          </a:p>
        </p:txBody>
      </p:sp>
      <p:sp>
        <p:nvSpPr>
          <p:cNvPr id="4" name="Slide Number Placeholder 3"/>
          <p:cNvSpPr>
            <a:spLocks noGrp="1"/>
          </p:cNvSpPr>
          <p:nvPr>
            <p:ph type="sldNum" sz="quarter" idx="5"/>
          </p:nvPr>
        </p:nvSpPr>
        <p:spPr/>
        <p:txBody>
          <a:bodyPr/>
          <a:lstStyle/>
          <a:p>
            <a:fld id="{9F2C1EA2-FA50-4E10-9862-D813E62AA2E6}" type="slidenum">
              <a:rPr lang="en-US" smtClean="0"/>
              <a:t>12</a:t>
            </a:fld>
            <a:endParaRPr lang="en-US"/>
          </a:p>
        </p:txBody>
      </p:sp>
    </p:spTree>
    <p:extLst>
      <p:ext uri="{BB962C8B-B14F-4D97-AF65-F5344CB8AC3E}">
        <p14:creationId xmlns:p14="http://schemas.microsoft.com/office/powerpoint/2010/main" val="40630891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Revisit Brandon </a:t>
            </a:r>
          </a:p>
          <a:p>
            <a:r>
              <a:rPr lang="en-US" dirty="0"/>
              <a:t>After determining why hair pulling, and aggression was happening. We understood his behavior, we understood what he was looking for and he was showing us the only way he knew how to get what he wanted. We didn’t try to change his behavior until we understood it. We need to understand what Brandon valued before trying to change his behavior because we wanted him to have the things he valued, but to get them through more appropriate means. </a:t>
            </a:r>
          </a:p>
          <a:p>
            <a:endParaRPr lang="en-US" dirty="0"/>
          </a:p>
          <a:p>
            <a:r>
              <a:rPr lang="en-US" dirty="0"/>
              <a:t>Preference Assessments</a:t>
            </a:r>
          </a:p>
          <a:p>
            <a:r>
              <a:rPr lang="en-US" dirty="0"/>
              <a:t>Fading</a:t>
            </a:r>
          </a:p>
          <a:p>
            <a:r>
              <a:rPr lang="en-US" dirty="0"/>
              <a:t>Differential Reinforcement</a:t>
            </a:r>
          </a:p>
          <a:p>
            <a:r>
              <a:rPr lang="en-US" dirty="0"/>
              <a:t>Functional Communication Training </a:t>
            </a:r>
          </a:p>
          <a:p>
            <a:r>
              <a:rPr lang="en-US" dirty="0"/>
              <a:t>Delay Tolerance </a:t>
            </a:r>
          </a:p>
          <a:p>
            <a:endParaRPr lang="en-US" dirty="0"/>
          </a:p>
          <a:p>
            <a:r>
              <a:rPr lang="en-US" dirty="0"/>
              <a:t>First worked on Brandon tolerating us keeping the door to the bathroom open. Then table at the bathroom door and a lounge nook. </a:t>
            </a:r>
          </a:p>
          <a:p>
            <a:r>
              <a:rPr lang="en-US" dirty="0"/>
              <a:t>Taught him a more appropriate location to go to have a moment to himself that also had a comfy chair and his favorite items. </a:t>
            </a:r>
          </a:p>
          <a:p>
            <a:r>
              <a:rPr lang="en-US" dirty="0"/>
              <a:t>Next there were moments he had to complete some tasks at the work table and upon completing his work, could go be by himself in the lounge area</a:t>
            </a:r>
          </a:p>
          <a:p>
            <a:r>
              <a:rPr lang="en-US" dirty="0"/>
              <a:t>Faded his individual worktable into the classroom with his peers</a:t>
            </a:r>
          </a:p>
          <a:p>
            <a:r>
              <a:rPr lang="en-US" dirty="0"/>
              <a:t>He learned there were things and people in the classroom he liked more than being alone. He began to choose to spend his time in the classroom participating with the class</a:t>
            </a:r>
          </a:p>
          <a:p>
            <a:r>
              <a:rPr lang="en-US" dirty="0"/>
              <a:t>By the end of the school year he went on a classroom outing to the zoo and loved it. </a:t>
            </a:r>
          </a:p>
          <a:p>
            <a:endParaRPr lang="en-US" dirty="0"/>
          </a:p>
          <a:p>
            <a:r>
              <a:rPr lang="en-US" dirty="0"/>
              <a:t>By taking the time to understand what Brandon valued, we were able to teach him appropriate ways to get the things he wanted, but also expose him to new people and environments he didn’t have the opportunity to access by self-isolation.</a:t>
            </a:r>
          </a:p>
        </p:txBody>
      </p:sp>
      <p:sp>
        <p:nvSpPr>
          <p:cNvPr id="4" name="Slide Number Placeholder 3"/>
          <p:cNvSpPr>
            <a:spLocks noGrp="1"/>
          </p:cNvSpPr>
          <p:nvPr>
            <p:ph type="sldNum" sz="quarter" idx="5"/>
          </p:nvPr>
        </p:nvSpPr>
        <p:spPr/>
        <p:txBody>
          <a:bodyPr/>
          <a:lstStyle/>
          <a:p>
            <a:fld id="{9F2C1EA2-FA50-4E10-9862-D813E62AA2E6}" type="slidenum">
              <a:rPr lang="en-US" smtClean="0"/>
              <a:t>13</a:t>
            </a:fld>
            <a:endParaRPr lang="en-US"/>
          </a:p>
        </p:txBody>
      </p:sp>
    </p:spTree>
    <p:extLst>
      <p:ext uri="{BB962C8B-B14F-4D97-AF65-F5344CB8AC3E}">
        <p14:creationId xmlns:p14="http://schemas.microsoft.com/office/powerpoint/2010/main" val="1669590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2/7/2022</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8729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2/7/2022</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38980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2/7/2022</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22331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2/7/2022</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57611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2/7/2022</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02808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2/7/2022</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01771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2/7/2022</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0701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2/7/2022</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801302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2/7/2022</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58826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2/7/2022</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60147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6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4.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9.svg"/></Relationships>
</file>

<file path=ppt/slides/_rels/slide1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0.jpeg"/><Relationship Id="rId5" Type="http://schemas.openxmlformats.org/officeDocument/2006/relationships/image" Target="../media/image16.jpeg"/><Relationship Id="rId10" Type="http://schemas.openxmlformats.org/officeDocument/2006/relationships/image" Target="../media/image19.png"/><Relationship Id="rId4" Type="http://schemas.openxmlformats.org/officeDocument/2006/relationships/image" Target="../media/image15.jpeg"/><Relationship Id="rId9" Type="http://schemas.openxmlformats.org/officeDocument/2006/relationships/image" Target="../media/image9.svg"/></Relationships>
</file>

<file path=ppt/slides/_rels/slide1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hyperlink" Target="https://www.boystown.org/locations/nebraska/about-boys-town-nebraska/Pages/default.aspx" TargetMode="External"/><Relationship Id="rId3" Type="http://schemas.openxmlformats.org/officeDocument/2006/relationships/diagramData" Target="../diagrams/data4.xml"/><Relationship Id="rId7" Type="http://schemas.microsoft.com/office/2007/relationships/diagramDrawing" Target="../diagrams/drawing4.xml"/><Relationship Id="rId12"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image" Target="../media/image33.svg"/><Relationship Id="rId5" Type="http://schemas.openxmlformats.org/officeDocument/2006/relationships/diagramQuickStyle" Target="../diagrams/quickStyle4.xml"/><Relationship Id="rId10" Type="http://schemas.openxmlformats.org/officeDocument/2006/relationships/image" Target="../media/image21.png"/><Relationship Id="rId4" Type="http://schemas.openxmlformats.org/officeDocument/2006/relationships/diagramLayout" Target="../diagrams/layout4.xml"/><Relationship Id="rId9" Type="http://schemas.openxmlformats.org/officeDocument/2006/relationships/image" Target="../media/image9.svg"/></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29.jpeg"/><Relationship Id="rId3" Type="http://schemas.openxmlformats.org/officeDocument/2006/relationships/image" Target="../media/image5.png"/><Relationship Id="rId7" Type="http://schemas.openxmlformats.org/officeDocument/2006/relationships/image" Target="../media/image24.jpeg"/><Relationship Id="rId12" Type="http://schemas.openxmlformats.org/officeDocument/2006/relationships/image" Target="../media/image28.png"/><Relationship Id="rId2" Type="http://schemas.openxmlformats.org/officeDocument/2006/relationships/notesSlide" Target="../notesSlides/notesSlide9.xml"/><Relationship Id="rId16"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svg"/><Relationship Id="rId11" Type="http://schemas.openxmlformats.org/officeDocument/2006/relationships/image" Target="../media/image41.svg"/><Relationship Id="rId5" Type="http://schemas.openxmlformats.org/officeDocument/2006/relationships/image" Target="../media/image23.png"/><Relationship Id="rId15" Type="http://schemas.openxmlformats.org/officeDocument/2006/relationships/image" Target="../media/image31.jpeg"/><Relationship Id="rId10" Type="http://schemas.openxmlformats.org/officeDocument/2006/relationships/image" Target="../media/image27.png"/><Relationship Id="rId4" Type="http://schemas.openxmlformats.org/officeDocument/2006/relationships/image" Target="../media/image9.svg"/><Relationship Id="rId9" Type="http://schemas.openxmlformats.org/officeDocument/2006/relationships/image" Target="../media/image26.jpeg"/><Relationship Id="rId14" Type="http://schemas.openxmlformats.org/officeDocument/2006/relationships/image" Target="../media/image30.jpeg"/></Relationships>
</file>

<file path=ppt/slides/_rels/slide1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4.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9.svg"/></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image" Target="../media/image48.svg"/><Relationship Id="rId5" Type="http://schemas.openxmlformats.org/officeDocument/2006/relationships/diagramQuickStyle" Target="../diagrams/quickStyle5.xml"/><Relationship Id="rId10" Type="http://schemas.openxmlformats.org/officeDocument/2006/relationships/image" Target="../media/image33.png"/><Relationship Id="rId4" Type="http://schemas.openxmlformats.org/officeDocument/2006/relationships/diagramLayout" Target="../diagrams/layout5.xml"/><Relationship Id="rId9" Type="http://schemas.openxmlformats.org/officeDocument/2006/relationships/image" Target="../media/image11.svg"/></Relationships>
</file>

<file path=ppt/slides/_rels/slide1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6.xml"/><Relationship Id="rId11" Type="http://schemas.openxmlformats.org/officeDocument/2006/relationships/image" Target="../media/image48.svg"/><Relationship Id="rId5" Type="http://schemas.openxmlformats.org/officeDocument/2006/relationships/diagramQuickStyle" Target="../diagrams/quickStyle6.xml"/><Relationship Id="rId10" Type="http://schemas.openxmlformats.org/officeDocument/2006/relationships/image" Target="../media/image33.png"/><Relationship Id="rId4" Type="http://schemas.openxmlformats.org/officeDocument/2006/relationships/diagramLayout" Target="../diagrams/layout6.xml"/><Relationship Id="rId9" Type="http://schemas.openxmlformats.org/officeDocument/2006/relationships/image" Target="../media/image11.svg"/></Relationships>
</file>

<file path=ppt/slides/_rels/slide17.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notesSlide" Target="../notesSlides/notesSlide12.xml"/><Relationship Id="rId7" Type="http://schemas.openxmlformats.org/officeDocument/2006/relationships/image" Target="../media/image36.jpeg"/><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35.jpeg"/><Relationship Id="rId5" Type="http://schemas.openxmlformats.org/officeDocument/2006/relationships/image" Target="../media/image34.emf"/><Relationship Id="rId4" Type="http://schemas.openxmlformats.org/officeDocument/2006/relationships/oleObject" Target="../embeddings/oleObject2.bin"/><Relationship Id="rId9" Type="http://schemas.openxmlformats.org/officeDocument/2006/relationships/image" Target="../media/image38.png"/></Relationships>
</file>

<file path=ppt/slides/_rels/slide1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7.xml"/><Relationship Id="rId11" Type="http://schemas.openxmlformats.org/officeDocument/2006/relationships/image" Target="../media/image48.svg"/><Relationship Id="rId5" Type="http://schemas.openxmlformats.org/officeDocument/2006/relationships/diagramQuickStyle" Target="../diagrams/quickStyle7.xml"/><Relationship Id="rId10" Type="http://schemas.openxmlformats.org/officeDocument/2006/relationships/image" Target="../media/image33.png"/><Relationship Id="rId4" Type="http://schemas.openxmlformats.org/officeDocument/2006/relationships/diagramLayout" Target="../diagrams/layout7.xml"/><Relationship Id="rId9" Type="http://schemas.openxmlformats.org/officeDocument/2006/relationships/image" Target="../media/image11.svg"/></Relationships>
</file>

<file path=ppt/slides/_rels/slide1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8.xml"/><Relationship Id="rId11" Type="http://schemas.openxmlformats.org/officeDocument/2006/relationships/image" Target="../media/image55.svg"/><Relationship Id="rId5" Type="http://schemas.openxmlformats.org/officeDocument/2006/relationships/diagramQuickStyle" Target="../diagrams/quickStyle8.xml"/><Relationship Id="rId10" Type="http://schemas.openxmlformats.org/officeDocument/2006/relationships/image" Target="../media/image39.png"/><Relationship Id="rId4" Type="http://schemas.openxmlformats.org/officeDocument/2006/relationships/diagramLayout" Target="../diagrams/layout8.xml"/><Relationship Id="rId9" Type="http://schemas.openxmlformats.org/officeDocument/2006/relationships/image" Target="../media/image11.sv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4.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9.svg"/></Relationships>
</file>

<file path=ppt/slides/_rels/slide2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4.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9.svg"/></Relationships>
</file>

<file path=ppt/slides/_rels/slide21.xml.rels><?xml version="1.0" encoding="UTF-8" standalone="yes"?>
<Relationships xmlns="http://schemas.openxmlformats.org/package/2006/relationships"><Relationship Id="rId3" Type="http://schemas.openxmlformats.org/officeDocument/2006/relationships/image" Target="../media/image55.sv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7.sv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4.png"/><Relationship Id="rId12" Type="http://schemas.openxmlformats.org/officeDocument/2006/relationships/image" Target="../media/image11.sv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5.svg"/><Relationship Id="rId11" Type="http://schemas.openxmlformats.org/officeDocument/2006/relationships/image" Target="../media/image6.png"/><Relationship Id="rId5" Type="http://schemas.openxmlformats.org/officeDocument/2006/relationships/image" Target="../media/image3.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5.png"/></Relationships>
</file>

<file path=ppt/slides/_rels/slide2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 Id="rId9" Type="http://schemas.openxmlformats.org/officeDocument/2006/relationships/image" Target="../media/image5.sv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40.png"/><Relationship Id="rId4" Type="http://schemas.openxmlformats.org/officeDocument/2006/relationships/image" Target="../media/image5.svg"/></Relationships>
</file>

<file path=ppt/slides/_rels/slide25.xml.rels><?xml version="1.0" encoding="UTF-8" standalone="yes"?>
<Relationships xmlns="http://schemas.openxmlformats.org/package/2006/relationships"><Relationship Id="rId3" Type="http://schemas.openxmlformats.org/officeDocument/2006/relationships/hyperlink" Target="https://www.bacb.com/bacb-certificant-data/"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5.sv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5.sv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5.svg"/></Relationships>
</file>

<file path=ppt/slides/_rels/slide31.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hyperlink" Target="https://www.bacb.com/wp-content/uploads/2020/08/BCBA-task-list-5th-ed-211019.pdf" TargetMode="External"/><Relationship Id="rId7"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s://www.bacb.com/wp-content/uploads/BACB_Experience-Standards_200501.pdf" TargetMode="External"/><Relationship Id="rId5" Type="http://schemas.openxmlformats.org/officeDocument/2006/relationships/hyperlink" Target="https://www.bacb.com/wp-content/uploads/2020/05/170113-BCBA-BCaBA-coursework-requirements-5th-ed.pdf" TargetMode="External"/><Relationship Id="rId4" Type="http://schemas.openxmlformats.org/officeDocument/2006/relationships/hyperlink" Target="https://www.bacb.com/bcba/"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www.bacb.com/wp-content/uploads/2020/11/Ethics-Code-for-Behavior-Analysts-210902.pdf"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hyperlink" Target="https://www.credentialingexcellence.org/Accreditation/Earn-Accreditation/NCCA#:~:text=NCCA%20accredited%20programs%20certify%20individuals,technicians%2C%20crane%20operators%20and%20more."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8" Type="http://schemas.openxmlformats.org/officeDocument/2006/relationships/hyperlink" Target="https://www.bacb.com/wp-content/uploads/2020/05/170113-BCBA-BCaBA-coursework-requirements-5th-ed.pdf" TargetMode="External"/><Relationship Id="rId3" Type="http://schemas.openxmlformats.org/officeDocument/2006/relationships/hyperlink" Target="https://www.boystown.org/about/Pages/default.aspx" TargetMode="External"/><Relationship Id="rId7" Type="http://schemas.openxmlformats.org/officeDocument/2006/relationships/hyperlink" Target="https://www.bacb.com/wp-content/uploads/2020/08/BCBA-task-list-5th-ed-211019.pdf"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https://www.bacb.com/bacb-certificant-data/" TargetMode="External"/><Relationship Id="rId11" Type="http://schemas.openxmlformats.org/officeDocument/2006/relationships/hyperlink" Target="https://doi.org/10.1901/jaba.1968.1-91" TargetMode="External"/><Relationship Id="rId5" Type="http://schemas.openxmlformats.org/officeDocument/2006/relationships/hyperlink" Target="https://www.bacb.com/about-behavior-analysis/" TargetMode="External"/><Relationship Id="rId10" Type="http://schemas.openxmlformats.org/officeDocument/2006/relationships/hyperlink" Target="https://www.bacb.com/bcba/" TargetMode="External"/><Relationship Id="rId4" Type="http://schemas.openxmlformats.org/officeDocument/2006/relationships/hyperlink" Target="https://psycnet.apa.org/doi/10.1901/jeab.1965.8-357" TargetMode="External"/><Relationship Id="rId9" Type="http://schemas.openxmlformats.org/officeDocument/2006/relationships/hyperlink" Target="https://www.bacb.com/wp-content/uploads/BACB_Experience-Standards_200501.pdf"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doi.org/10.1901/jaba.1985.18-111" TargetMode="External"/><Relationship Id="rId7" Type="http://schemas.openxmlformats.org/officeDocument/2006/relationships/hyperlink" Target="https://www.credentialingexcellence.org/Accreditation/Earn-Accreditation/NCCA#:~:text=NCCA%20accredited%20programs%20certify%20individuals,technicians%2C%20crane%20operators%20and%20more." TargetMode="External"/><Relationship Id="rId2" Type="http://schemas.openxmlformats.org/officeDocument/2006/relationships/hyperlink" Target="https://doi.org/10.1901/jaba.1990.23-79" TargetMode="External"/><Relationship Id="rId1" Type="http://schemas.openxmlformats.org/officeDocument/2006/relationships/slideLayout" Target="../slideLayouts/slideLayout2.xml"/><Relationship Id="rId6" Type="http://schemas.openxmlformats.org/officeDocument/2006/relationships/hyperlink" Target="https://doi.org/10.1007/s40614-017-0106-9" TargetMode="External"/><Relationship Id="rId5" Type="http://schemas.openxmlformats.org/officeDocument/2006/relationships/hyperlink" Target="https://doi.org/10.1901/jaba.1994.27-197" TargetMode="External"/><Relationship Id="rId4" Type="http://schemas.openxmlformats.org/officeDocument/2006/relationships/hyperlink" Target="https://www.bacb.com/wp-content/uploads/2020/11/Ethics-Code-for-Behavior-Analysts-210902.pdf"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7.e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lPQwvDUc-iM"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4.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9.svg"/></Relationships>
</file>

<file path=ppt/slides/_rels/slide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hyperlink" Target="https://www.bacb.com/about-behavior-analysis/" TargetMode="External"/><Relationship Id="rId4" Type="http://schemas.openxmlformats.org/officeDocument/2006/relationships/diagramLayout" Target="../diagrams/layout1.xml"/><Relationship Id="rId9" Type="http://schemas.openxmlformats.org/officeDocument/2006/relationships/image" Target="../media/image3.svg"/></Relationships>
</file>

<file path=ppt/slides/_rels/slide8.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diagramLayout" Target="../diagrams/layout2.xml"/><Relationship Id="rId7" Type="http://schemas.openxmlformats.org/officeDocument/2006/relationships/image" Target="../media/image2.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3.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452A527-3631-41ED-858D-3777A7D149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peak Pro" panose="020F0502020204030204"/>
              <a:ea typeface="+mn-ea"/>
              <a:cs typeface="+mn-cs"/>
            </a:endParaRPr>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6730000" y="639097"/>
            <a:ext cx="4813072" cy="3494791"/>
          </a:xfrm>
        </p:spPr>
        <p:txBody>
          <a:bodyPr>
            <a:normAutofit fontScale="90000"/>
          </a:bodyPr>
          <a:lstStyle/>
          <a:p>
            <a:r>
              <a:rPr lang="en-US" dirty="0"/>
              <a:t>Behavior Analysis: An Overview	</a:t>
            </a:r>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6729999" y="4455621"/>
            <a:ext cx="4829101" cy="1238616"/>
          </a:xfrm>
        </p:spPr>
        <p:txBody>
          <a:bodyPr>
            <a:normAutofit/>
          </a:bodyPr>
          <a:lstStyle/>
          <a:p>
            <a:r>
              <a:rPr lang="en-US" dirty="0"/>
              <a:t>Presented by Desiree J. Dawson, M.A., BCBA</a:t>
            </a:r>
          </a:p>
        </p:txBody>
      </p:sp>
      <p:pic>
        <p:nvPicPr>
          <p:cNvPr id="6" name="Picture 5">
            <a:extLst>
              <a:ext uri="{FF2B5EF4-FFF2-40B4-BE49-F238E27FC236}">
                <a16:creationId xmlns:a16="http://schemas.microsoft.com/office/drawing/2014/main" id="{8940CBE3-3F91-419A-A649-32AB388ECA8B}"/>
              </a:ext>
              <a:ext uri="{C183D7F6-B498-43B3-948B-1728B52AA6E4}">
                <adec:decorative xmlns:adec="http://schemas.microsoft.com/office/drawing/2017/decorative" xmlns="" val="1"/>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 y="10"/>
            <a:ext cx="6096000" cy="6857990"/>
          </a:xfrm>
          <a:prstGeom prst="rect">
            <a:avLst/>
          </a:prstGeom>
        </p:spPr>
      </p:pic>
      <p:cxnSp>
        <p:nvCxnSpPr>
          <p:cNvPr id="26" name="Straight Connector 25">
            <a:extLst>
              <a:ext uri="{FF2B5EF4-FFF2-40B4-BE49-F238E27FC236}">
                <a16:creationId xmlns:a16="http://schemas.microsoft.com/office/drawing/2014/main" id="{D28A9C89-B313-458F-9C85-515930A51A9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294754"/>
            <a:ext cx="43891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59158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Oval 28">
            <a:extLst>
              <a:ext uri="{FF2B5EF4-FFF2-40B4-BE49-F238E27FC236}">
                <a16:creationId xmlns:a16="http://schemas.microsoft.com/office/drawing/2014/main" id="{F7421ABF-E154-4236-9DC7-DA57C50067CD}"/>
              </a:ext>
            </a:extLst>
          </p:cNvPr>
          <p:cNvSpPr/>
          <p:nvPr/>
        </p:nvSpPr>
        <p:spPr>
          <a:xfrm>
            <a:off x="9203218" y="3288440"/>
            <a:ext cx="1818562" cy="1818562"/>
          </a:xfrm>
          <a:prstGeom prst="ellipse">
            <a:avLst/>
          </a:prstGeom>
          <a:solidFill>
            <a:schemeClr val="bg1">
              <a:lumMod val="85000"/>
            </a:schemeClr>
          </a:solidFill>
          <a:ln w="19050">
            <a:solidFill>
              <a:schemeClr val="tx1"/>
            </a:solidFill>
          </a:ln>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sp>
      <p:sp>
        <p:nvSpPr>
          <p:cNvPr id="28" name="Oval 27">
            <a:extLst>
              <a:ext uri="{FF2B5EF4-FFF2-40B4-BE49-F238E27FC236}">
                <a16:creationId xmlns:a16="http://schemas.microsoft.com/office/drawing/2014/main" id="{F0CC2CB6-B9DA-4220-98E3-7EE622D1074D}"/>
              </a:ext>
            </a:extLst>
          </p:cNvPr>
          <p:cNvSpPr/>
          <p:nvPr/>
        </p:nvSpPr>
        <p:spPr>
          <a:xfrm>
            <a:off x="7076327" y="3295879"/>
            <a:ext cx="1818562" cy="1818562"/>
          </a:xfrm>
          <a:prstGeom prst="ellipse">
            <a:avLst/>
          </a:prstGeom>
          <a:solidFill>
            <a:schemeClr val="bg1">
              <a:lumMod val="85000"/>
            </a:schemeClr>
          </a:solidFill>
          <a:ln w="19050">
            <a:solidFill>
              <a:schemeClr val="tx1"/>
            </a:solidFill>
          </a:ln>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sp>
      <p:sp>
        <p:nvSpPr>
          <p:cNvPr id="27" name="Oval 26">
            <a:extLst>
              <a:ext uri="{FF2B5EF4-FFF2-40B4-BE49-F238E27FC236}">
                <a16:creationId xmlns:a16="http://schemas.microsoft.com/office/drawing/2014/main" id="{3049C95B-4A04-4854-A156-DBE215046462}"/>
              </a:ext>
            </a:extLst>
          </p:cNvPr>
          <p:cNvSpPr/>
          <p:nvPr/>
        </p:nvSpPr>
        <p:spPr>
          <a:xfrm>
            <a:off x="4949436" y="3347427"/>
            <a:ext cx="1818562" cy="1818562"/>
          </a:xfrm>
          <a:prstGeom prst="ellipse">
            <a:avLst/>
          </a:prstGeom>
          <a:solidFill>
            <a:schemeClr val="bg1">
              <a:lumMod val="85000"/>
            </a:schemeClr>
          </a:solidFill>
          <a:ln w="19050">
            <a:solidFill>
              <a:schemeClr val="tx1"/>
            </a:solidFill>
          </a:ln>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sp>
      <p:sp>
        <p:nvSpPr>
          <p:cNvPr id="25" name="Oval 24">
            <a:extLst>
              <a:ext uri="{FF2B5EF4-FFF2-40B4-BE49-F238E27FC236}">
                <a16:creationId xmlns:a16="http://schemas.microsoft.com/office/drawing/2014/main" id="{C6775199-2E98-48CF-8B89-87733C8862AA}"/>
              </a:ext>
            </a:extLst>
          </p:cNvPr>
          <p:cNvSpPr/>
          <p:nvPr/>
        </p:nvSpPr>
        <p:spPr>
          <a:xfrm>
            <a:off x="2869247" y="3384900"/>
            <a:ext cx="1818562" cy="1818562"/>
          </a:xfrm>
          <a:prstGeom prst="ellipse">
            <a:avLst/>
          </a:prstGeom>
          <a:solidFill>
            <a:srgbClr val="3293B6"/>
          </a:solidFill>
          <a:ln w="19050">
            <a:solidFill>
              <a:schemeClr val="tx1"/>
            </a:solidFill>
          </a:ln>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txBody>
          <a:bodyPr/>
          <a:lstStyle/>
          <a:p>
            <a:endParaRPr lang="en-US" dirty="0"/>
          </a:p>
        </p:txBody>
      </p:sp>
      <p:sp>
        <p:nvSpPr>
          <p:cNvPr id="2" name="Title 1">
            <a:extLst>
              <a:ext uri="{FF2B5EF4-FFF2-40B4-BE49-F238E27FC236}">
                <a16:creationId xmlns:a16="http://schemas.microsoft.com/office/drawing/2014/main" id="{E8966B5E-49BF-4C55-BF66-79188D284557}"/>
              </a:ext>
            </a:extLst>
          </p:cNvPr>
          <p:cNvSpPr>
            <a:spLocks noGrp="1"/>
          </p:cNvSpPr>
          <p:nvPr>
            <p:ph type="title"/>
          </p:nvPr>
        </p:nvSpPr>
        <p:spPr/>
        <p:txBody>
          <a:bodyPr/>
          <a:lstStyle/>
          <a:p>
            <a:r>
              <a:rPr lang="en-US" dirty="0"/>
              <a:t>Objectives </a:t>
            </a:r>
          </a:p>
        </p:txBody>
      </p:sp>
      <p:sp>
        <p:nvSpPr>
          <p:cNvPr id="15" name="Oval 14">
            <a:extLst>
              <a:ext uri="{FF2B5EF4-FFF2-40B4-BE49-F238E27FC236}">
                <a16:creationId xmlns:a16="http://schemas.microsoft.com/office/drawing/2014/main" id="{FCFE9978-05B0-45FA-9D4F-E5FC87C4B0C8}"/>
              </a:ext>
            </a:extLst>
          </p:cNvPr>
          <p:cNvSpPr/>
          <p:nvPr/>
        </p:nvSpPr>
        <p:spPr>
          <a:xfrm>
            <a:off x="789058" y="3384900"/>
            <a:ext cx="1818562" cy="1818562"/>
          </a:xfrm>
          <a:prstGeom prst="ellipse">
            <a:avLst/>
          </a:prstGeom>
          <a:solidFill>
            <a:schemeClr val="bg1">
              <a:lumMod val="85000"/>
            </a:schemeClr>
          </a:solidFill>
          <a:ln w="19050">
            <a:solidFill>
              <a:schemeClr val="tx1"/>
            </a:solidFill>
          </a:ln>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sp>
      <p:pic>
        <p:nvPicPr>
          <p:cNvPr id="4" name="Graphic 3" descr="Checklist with solid fill">
            <a:extLst>
              <a:ext uri="{FF2B5EF4-FFF2-40B4-BE49-F238E27FC236}">
                <a16:creationId xmlns:a16="http://schemas.microsoft.com/office/drawing/2014/main" id="{BD873498-3143-425A-BC3E-57C0256A84DD}"/>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115688" y="3727763"/>
            <a:ext cx="1165302" cy="1165302"/>
          </a:xfrm>
          <a:prstGeom prst="rect">
            <a:avLst/>
          </a:prstGeom>
        </p:spPr>
      </p:pic>
      <p:pic>
        <p:nvPicPr>
          <p:cNvPr id="6" name="Graphic 5" descr="Police male with solid fill">
            <a:extLst>
              <a:ext uri="{FF2B5EF4-FFF2-40B4-BE49-F238E27FC236}">
                <a16:creationId xmlns:a16="http://schemas.microsoft.com/office/drawing/2014/main" id="{A161C46A-2EB3-49B1-B779-0A7C04CCFB9C}"/>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9565834" y="3704259"/>
            <a:ext cx="1044882" cy="1044882"/>
          </a:xfrm>
          <a:prstGeom prst="rect">
            <a:avLst/>
          </a:prstGeom>
        </p:spPr>
      </p:pic>
      <p:pic>
        <p:nvPicPr>
          <p:cNvPr id="8" name="Graphic 7" descr="Scroll with solid fill">
            <a:extLst>
              <a:ext uri="{FF2B5EF4-FFF2-40B4-BE49-F238E27FC236}">
                <a16:creationId xmlns:a16="http://schemas.microsoft.com/office/drawing/2014/main" id="{7093E725-ECE5-4FB4-98E3-C3FE80C8E806}"/>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7398928" y="3624356"/>
            <a:ext cx="1134329" cy="1134329"/>
          </a:xfrm>
          <a:prstGeom prst="rect">
            <a:avLst/>
          </a:prstGeom>
        </p:spPr>
      </p:pic>
      <p:pic>
        <p:nvPicPr>
          <p:cNvPr id="14" name="Graphic 13" descr="Earth globe: Americas with solid fill">
            <a:extLst>
              <a:ext uri="{FF2B5EF4-FFF2-40B4-BE49-F238E27FC236}">
                <a16:creationId xmlns:a16="http://schemas.microsoft.com/office/drawing/2014/main" id="{A5A53A74-F6F2-4A32-96D6-F43556BEEF8D}"/>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3175666" y="3704259"/>
            <a:ext cx="1178250" cy="1178250"/>
          </a:xfrm>
          <a:prstGeom prst="rect">
            <a:avLst/>
          </a:prstGeom>
        </p:spPr>
      </p:pic>
      <p:pic>
        <p:nvPicPr>
          <p:cNvPr id="10" name="Graphic 9" descr="Upward trend outline">
            <a:extLst>
              <a:ext uri="{FF2B5EF4-FFF2-40B4-BE49-F238E27FC236}">
                <a16:creationId xmlns:a16="http://schemas.microsoft.com/office/drawing/2014/main" id="{69BF8458-EB62-4BA2-B0A0-262A58BC51B0}"/>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5257765" y="3655046"/>
            <a:ext cx="1203323" cy="1203323"/>
          </a:xfrm>
          <a:prstGeom prst="rect">
            <a:avLst/>
          </a:prstGeom>
        </p:spPr>
      </p:pic>
      <p:sp>
        <p:nvSpPr>
          <p:cNvPr id="30" name="TextBox 29">
            <a:extLst>
              <a:ext uri="{FF2B5EF4-FFF2-40B4-BE49-F238E27FC236}">
                <a16:creationId xmlns:a16="http://schemas.microsoft.com/office/drawing/2014/main" id="{3B08C5F4-2303-40FF-9914-CB0A71C3C687}"/>
              </a:ext>
            </a:extLst>
          </p:cNvPr>
          <p:cNvSpPr txBox="1"/>
          <p:nvPr/>
        </p:nvSpPr>
        <p:spPr>
          <a:xfrm>
            <a:off x="998200" y="2378749"/>
            <a:ext cx="1609420" cy="923330"/>
          </a:xfrm>
          <a:prstGeom prst="rect">
            <a:avLst/>
          </a:prstGeom>
          <a:noFill/>
        </p:spPr>
        <p:txBody>
          <a:bodyPr wrap="square" rtlCol="0">
            <a:spAutoFit/>
          </a:bodyPr>
          <a:lstStyle/>
          <a:p>
            <a:r>
              <a:rPr lang="en-US" dirty="0">
                <a:solidFill>
                  <a:schemeClr val="bg1">
                    <a:lumMod val="85000"/>
                  </a:schemeClr>
                </a:solidFill>
              </a:rPr>
              <a:t>What Behavior </a:t>
            </a:r>
          </a:p>
          <a:p>
            <a:r>
              <a:rPr lang="en-US" dirty="0">
                <a:solidFill>
                  <a:schemeClr val="bg1">
                    <a:lumMod val="85000"/>
                  </a:schemeClr>
                </a:solidFill>
              </a:rPr>
              <a:t>Analysis is </a:t>
            </a:r>
          </a:p>
          <a:p>
            <a:r>
              <a:rPr lang="en-US" dirty="0">
                <a:solidFill>
                  <a:schemeClr val="bg1">
                    <a:lumMod val="85000"/>
                  </a:schemeClr>
                </a:solidFill>
              </a:rPr>
              <a:t>and isn’t </a:t>
            </a:r>
          </a:p>
        </p:txBody>
      </p:sp>
      <p:sp>
        <p:nvSpPr>
          <p:cNvPr id="31" name="TextBox 30">
            <a:extLst>
              <a:ext uri="{FF2B5EF4-FFF2-40B4-BE49-F238E27FC236}">
                <a16:creationId xmlns:a16="http://schemas.microsoft.com/office/drawing/2014/main" id="{A354D63C-5CA9-4FD5-B668-54E123EDFC09}"/>
              </a:ext>
            </a:extLst>
          </p:cNvPr>
          <p:cNvSpPr txBox="1"/>
          <p:nvPr/>
        </p:nvSpPr>
        <p:spPr>
          <a:xfrm>
            <a:off x="3072180" y="2578889"/>
            <a:ext cx="1412696" cy="646331"/>
          </a:xfrm>
          <a:prstGeom prst="rect">
            <a:avLst/>
          </a:prstGeom>
          <a:noFill/>
        </p:spPr>
        <p:txBody>
          <a:bodyPr wrap="square" rtlCol="0">
            <a:spAutoFit/>
          </a:bodyPr>
          <a:lstStyle/>
          <a:p>
            <a:r>
              <a:rPr lang="en-US" dirty="0"/>
              <a:t>Real-world</a:t>
            </a:r>
            <a:r>
              <a:rPr lang="en-US" dirty="0">
                <a:solidFill>
                  <a:schemeClr val="bg1">
                    <a:lumMod val="85000"/>
                  </a:schemeClr>
                </a:solidFill>
              </a:rPr>
              <a:t> </a:t>
            </a:r>
            <a:r>
              <a:rPr lang="en-US" dirty="0"/>
              <a:t>Applications</a:t>
            </a:r>
          </a:p>
        </p:txBody>
      </p:sp>
      <p:sp>
        <p:nvSpPr>
          <p:cNvPr id="33" name="TextBox 32">
            <a:extLst>
              <a:ext uri="{FF2B5EF4-FFF2-40B4-BE49-F238E27FC236}">
                <a16:creationId xmlns:a16="http://schemas.microsoft.com/office/drawing/2014/main" id="{4B5DF570-FF29-4330-9D69-2DDA7BEAFC6E}"/>
              </a:ext>
            </a:extLst>
          </p:cNvPr>
          <p:cNvSpPr txBox="1"/>
          <p:nvPr/>
        </p:nvSpPr>
        <p:spPr>
          <a:xfrm>
            <a:off x="5355302" y="2301890"/>
            <a:ext cx="1412696" cy="923330"/>
          </a:xfrm>
          <a:prstGeom prst="rect">
            <a:avLst/>
          </a:prstGeom>
          <a:noFill/>
        </p:spPr>
        <p:txBody>
          <a:bodyPr wrap="square" rtlCol="0">
            <a:spAutoFit/>
          </a:bodyPr>
          <a:lstStyle/>
          <a:p>
            <a:r>
              <a:rPr lang="en-US" dirty="0">
                <a:solidFill>
                  <a:schemeClr val="bg1">
                    <a:lumMod val="85000"/>
                  </a:schemeClr>
                </a:solidFill>
              </a:rPr>
              <a:t>Single-Subject Research</a:t>
            </a:r>
          </a:p>
        </p:txBody>
      </p:sp>
      <p:sp>
        <p:nvSpPr>
          <p:cNvPr id="34" name="TextBox 33">
            <a:extLst>
              <a:ext uri="{FF2B5EF4-FFF2-40B4-BE49-F238E27FC236}">
                <a16:creationId xmlns:a16="http://schemas.microsoft.com/office/drawing/2014/main" id="{DCD24612-A446-4677-A81D-FA648F19BB2E}"/>
              </a:ext>
            </a:extLst>
          </p:cNvPr>
          <p:cNvSpPr txBox="1"/>
          <p:nvPr/>
        </p:nvSpPr>
        <p:spPr>
          <a:xfrm>
            <a:off x="7378039" y="2295690"/>
            <a:ext cx="1412696" cy="923330"/>
          </a:xfrm>
          <a:prstGeom prst="rect">
            <a:avLst/>
          </a:prstGeom>
          <a:noFill/>
        </p:spPr>
        <p:txBody>
          <a:bodyPr wrap="square" rtlCol="0">
            <a:spAutoFit/>
          </a:bodyPr>
          <a:lstStyle/>
          <a:p>
            <a:r>
              <a:rPr lang="en-US" dirty="0">
                <a:solidFill>
                  <a:schemeClr val="bg1">
                    <a:lumMod val="85000"/>
                  </a:schemeClr>
                </a:solidFill>
              </a:rPr>
              <a:t>History of Behavior Analysis</a:t>
            </a:r>
          </a:p>
        </p:txBody>
      </p:sp>
      <p:sp>
        <p:nvSpPr>
          <p:cNvPr id="35" name="TextBox 34">
            <a:extLst>
              <a:ext uri="{FF2B5EF4-FFF2-40B4-BE49-F238E27FC236}">
                <a16:creationId xmlns:a16="http://schemas.microsoft.com/office/drawing/2014/main" id="{8E3007E6-CDA0-4023-AE87-9B6CCA2F0E8D}"/>
              </a:ext>
            </a:extLst>
          </p:cNvPr>
          <p:cNvSpPr txBox="1"/>
          <p:nvPr/>
        </p:nvSpPr>
        <p:spPr>
          <a:xfrm>
            <a:off x="9565834" y="2578889"/>
            <a:ext cx="1412696" cy="646331"/>
          </a:xfrm>
          <a:prstGeom prst="rect">
            <a:avLst/>
          </a:prstGeom>
          <a:noFill/>
        </p:spPr>
        <p:txBody>
          <a:bodyPr wrap="square" rtlCol="0">
            <a:spAutoFit/>
          </a:bodyPr>
          <a:lstStyle/>
          <a:p>
            <a:r>
              <a:rPr lang="en-US" dirty="0">
                <a:solidFill>
                  <a:schemeClr val="bg1">
                    <a:lumMod val="85000"/>
                  </a:schemeClr>
                </a:solidFill>
              </a:rPr>
              <a:t>History of Regulation</a:t>
            </a:r>
          </a:p>
        </p:txBody>
      </p:sp>
    </p:spTree>
    <p:extLst>
      <p:ext uri="{BB962C8B-B14F-4D97-AF65-F5344CB8AC3E}">
        <p14:creationId xmlns:p14="http://schemas.microsoft.com/office/powerpoint/2010/main" val="36900346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mazon.com: Selectivend SEL23 Snack Vending Machine with Credit Card Reader  : Industrial &amp;amp; Scientific">
            <a:extLst>
              <a:ext uri="{FF2B5EF4-FFF2-40B4-BE49-F238E27FC236}">
                <a16:creationId xmlns:a16="http://schemas.microsoft.com/office/drawing/2014/main" id="{9A81CD31-6FC4-437A-B4F6-CA3128269C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2930" y="1006909"/>
            <a:ext cx="5409344" cy="540934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IXIE NARCO BEV MAX RUBBER KEY PAD, W453-2, 2145, 5591, DN5000 / Free  Shipping! | Vending machine, Printables, Parts &amp;amp; accessories">
            <a:extLst>
              <a:ext uri="{FF2B5EF4-FFF2-40B4-BE49-F238E27FC236}">
                <a16:creationId xmlns:a16="http://schemas.microsoft.com/office/drawing/2014/main" id="{482A74B7-DAF8-45C0-B05F-90B7ECF9B8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1816" y="417784"/>
            <a:ext cx="12954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Vending Machine Coin Slot SG-777 - Itsaso Marketing Sdn Bhd">
            <a:extLst>
              <a:ext uri="{FF2B5EF4-FFF2-40B4-BE49-F238E27FC236}">
                <a16:creationId xmlns:a16="http://schemas.microsoft.com/office/drawing/2014/main" id="{7844D7CA-C6FC-4575-8C09-00255BB467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2298" y="2621668"/>
            <a:ext cx="2009788" cy="200978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latinum Debit Card | World Debit Mastercard">
            <a:extLst>
              <a:ext uri="{FF2B5EF4-FFF2-40B4-BE49-F238E27FC236}">
                <a16:creationId xmlns:a16="http://schemas.microsoft.com/office/drawing/2014/main" id="{DA1A2A81-2792-4AD1-9256-592E6281F0E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18228" y="4474395"/>
            <a:ext cx="2302933" cy="12954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it, machine, punch, vandalism, vending icon - Download on Iconfinder">
            <a:extLst>
              <a:ext uri="{FF2B5EF4-FFF2-40B4-BE49-F238E27FC236}">
                <a16:creationId xmlns:a16="http://schemas.microsoft.com/office/drawing/2014/main" id="{C2605C2D-1A08-4B6D-B6F4-4DBD08591E5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4393" y="288960"/>
            <a:ext cx="1670407" cy="1670407"/>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a:extLst>
              <a:ext uri="{FF2B5EF4-FFF2-40B4-BE49-F238E27FC236}">
                <a16:creationId xmlns:a16="http://schemas.microsoft.com/office/drawing/2014/main" id="{43BFA90F-DAE1-428D-B87D-BA78DCE0CE07}"/>
              </a:ext>
            </a:extLst>
          </p:cNvPr>
          <p:cNvSpPr/>
          <p:nvPr/>
        </p:nvSpPr>
        <p:spPr>
          <a:xfrm>
            <a:off x="10267698" y="98425"/>
            <a:ext cx="1818562" cy="1818562"/>
          </a:xfrm>
          <a:prstGeom prst="ellipse">
            <a:avLst/>
          </a:prstGeom>
          <a:solidFill>
            <a:srgbClr val="3293B6"/>
          </a:solidFill>
          <a:ln w="19050">
            <a:solidFill>
              <a:schemeClr val="tx1"/>
            </a:solidFill>
          </a:ln>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sp>
      <p:pic>
        <p:nvPicPr>
          <p:cNvPr id="8" name="Graphic 7" descr="Earth globe: Americas with solid fill">
            <a:extLst>
              <a:ext uri="{FF2B5EF4-FFF2-40B4-BE49-F238E27FC236}">
                <a16:creationId xmlns:a16="http://schemas.microsoft.com/office/drawing/2014/main" id="{1CE1A820-F00D-45B5-96AC-4FB497025710}"/>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10574117" y="417784"/>
            <a:ext cx="1178250" cy="1178250"/>
          </a:xfrm>
          <a:prstGeom prst="rect">
            <a:avLst/>
          </a:prstGeom>
        </p:spPr>
      </p:pic>
      <p:pic>
        <p:nvPicPr>
          <p:cNvPr id="1036" name="Picture 12" descr="Angry, customer, knocking, machine, spoil, spoiled, vending icon - Download  on Iconfinder">
            <a:extLst>
              <a:ext uri="{FF2B5EF4-FFF2-40B4-BE49-F238E27FC236}">
                <a16:creationId xmlns:a16="http://schemas.microsoft.com/office/drawing/2014/main" id="{ABBD9229-777E-4B06-8114-EDCE11DBF8F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2581" y="2819400"/>
            <a:ext cx="1773148" cy="177314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Walk Away Icon Stock Illustrations – 237 Walk Away Icon Stock  Illustrations, Vectors &amp;amp; Clipart - Dreamstime">
            <a:extLst>
              <a:ext uri="{FF2B5EF4-FFF2-40B4-BE49-F238E27FC236}">
                <a16:creationId xmlns:a16="http://schemas.microsoft.com/office/drawing/2014/main" id="{39C5A1F3-1202-4863-8027-242A014CB55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24259" y="997877"/>
            <a:ext cx="2708097" cy="2708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1750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3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1028"/>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1030"/>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1032"/>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1036"/>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1034"/>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10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E7624-21F7-4391-BA6A-71F3B1AB782E}"/>
              </a:ext>
            </a:extLst>
          </p:cNvPr>
          <p:cNvSpPr>
            <a:spLocks noGrp="1"/>
          </p:cNvSpPr>
          <p:nvPr>
            <p:ph type="title"/>
          </p:nvPr>
        </p:nvSpPr>
        <p:spPr/>
        <p:txBody>
          <a:bodyPr/>
          <a:lstStyle/>
          <a:p>
            <a:r>
              <a:rPr lang="en-US" dirty="0"/>
              <a:t>Youth at Risk for Delinquency </a:t>
            </a:r>
          </a:p>
        </p:txBody>
      </p:sp>
      <p:graphicFrame>
        <p:nvGraphicFramePr>
          <p:cNvPr id="7" name="Content Placeholder 2">
            <a:extLst>
              <a:ext uri="{FF2B5EF4-FFF2-40B4-BE49-F238E27FC236}">
                <a16:creationId xmlns:a16="http://schemas.microsoft.com/office/drawing/2014/main" id="{657BD014-7520-428F-808D-3F48540F43EE}"/>
              </a:ext>
            </a:extLst>
          </p:cNvPr>
          <p:cNvGraphicFramePr>
            <a:graphicFrameLocks noGrp="1"/>
          </p:cNvGraphicFramePr>
          <p:nvPr>
            <p:ph idx="1"/>
            <p:extLst>
              <p:ext uri="{D42A27DB-BD31-4B8C-83A1-F6EECF244321}">
                <p14:modId xmlns:p14="http://schemas.microsoft.com/office/powerpoint/2010/main" val="654222822"/>
              </p:ext>
            </p:extLst>
          </p:nvPr>
        </p:nvGraphicFramePr>
        <p:xfrm>
          <a:off x="1097280" y="2108201"/>
          <a:ext cx="10058400" cy="37608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Oval 3">
            <a:extLst>
              <a:ext uri="{FF2B5EF4-FFF2-40B4-BE49-F238E27FC236}">
                <a16:creationId xmlns:a16="http://schemas.microsoft.com/office/drawing/2014/main" id="{E75F23AF-F0FE-4907-A8AB-F9687B49D633}"/>
              </a:ext>
            </a:extLst>
          </p:cNvPr>
          <p:cNvSpPr/>
          <p:nvPr/>
        </p:nvSpPr>
        <p:spPr>
          <a:xfrm>
            <a:off x="9503594" y="182386"/>
            <a:ext cx="1698367" cy="1613043"/>
          </a:xfrm>
          <a:prstGeom prst="ellipse">
            <a:avLst/>
          </a:prstGeom>
          <a:solidFill>
            <a:srgbClr val="3293B6"/>
          </a:solidFill>
          <a:ln w="19050">
            <a:solidFill>
              <a:schemeClr val="tx1"/>
            </a:solidFill>
          </a:ln>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sp>
      <p:pic>
        <p:nvPicPr>
          <p:cNvPr id="6" name="Graphic 5" descr="Earth globe: Americas with solid fill">
            <a:extLst>
              <a:ext uri="{FF2B5EF4-FFF2-40B4-BE49-F238E27FC236}">
                <a16:creationId xmlns:a16="http://schemas.microsoft.com/office/drawing/2014/main" id="{51F9299E-FE77-4BFA-B22D-469B3036D095}"/>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9763652" y="399782"/>
            <a:ext cx="1178250" cy="1178250"/>
          </a:xfrm>
          <a:prstGeom prst="rect">
            <a:avLst/>
          </a:prstGeom>
        </p:spPr>
      </p:pic>
      <p:sp>
        <p:nvSpPr>
          <p:cNvPr id="8" name="Oval 7">
            <a:extLst>
              <a:ext uri="{FF2B5EF4-FFF2-40B4-BE49-F238E27FC236}">
                <a16:creationId xmlns:a16="http://schemas.microsoft.com/office/drawing/2014/main" id="{FF27E622-4DCE-488D-ABD6-D3CBE5FEC805}"/>
              </a:ext>
            </a:extLst>
          </p:cNvPr>
          <p:cNvSpPr/>
          <p:nvPr/>
        </p:nvSpPr>
        <p:spPr>
          <a:xfrm>
            <a:off x="519830" y="2298160"/>
            <a:ext cx="1295909" cy="1295909"/>
          </a:xfrm>
          <a:prstGeom prst="ellipse">
            <a:avLst/>
          </a:prstGeom>
          <a:solidFill>
            <a:schemeClr val="tx2">
              <a:lumMod val="25000"/>
              <a:lumOff val="75000"/>
            </a:schemeClr>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grpSp>
        <p:nvGrpSpPr>
          <p:cNvPr id="10" name="Group 9">
            <a:extLst>
              <a:ext uri="{FF2B5EF4-FFF2-40B4-BE49-F238E27FC236}">
                <a16:creationId xmlns:a16="http://schemas.microsoft.com/office/drawing/2014/main" id="{930A794F-1A24-4879-8BBA-B94C1821885E}"/>
              </a:ext>
            </a:extLst>
          </p:cNvPr>
          <p:cNvGrpSpPr/>
          <p:nvPr/>
        </p:nvGrpSpPr>
        <p:grpSpPr>
          <a:xfrm>
            <a:off x="2093435" y="2298160"/>
            <a:ext cx="6387956" cy="2731040"/>
            <a:chOff x="1708430" y="1232490"/>
            <a:chExt cx="3054644" cy="1295909"/>
          </a:xfrm>
        </p:grpSpPr>
        <p:sp>
          <p:nvSpPr>
            <p:cNvPr id="11" name="Rectangle 10">
              <a:extLst>
                <a:ext uri="{FF2B5EF4-FFF2-40B4-BE49-F238E27FC236}">
                  <a16:creationId xmlns:a16="http://schemas.microsoft.com/office/drawing/2014/main" id="{6E57D092-1423-44E8-99C7-413DB23DAD9A}"/>
                </a:ext>
              </a:extLst>
            </p:cNvPr>
            <p:cNvSpPr/>
            <p:nvPr/>
          </p:nvSpPr>
          <p:spPr>
            <a:xfrm>
              <a:off x="1708430" y="1232490"/>
              <a:ext cx="3054644" cy="129590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2" name="TextBox 11">
              <a:extLst>
                <a:ext uri="{FF2B5EF4-FFF2-40B4-BE49-F238E27FC236}">
                  <a16:creationId xmlns:a16="http://schemas.microsoft.com/office/drawing/2014/main" id="{30EFB1F3-B473-4759-96C2-E9667763D439}"/>
                </a:ext>
              </a:extLst>
            </p:cNvPr>
            <p:cNvSpPr txBox="1"/>
            <p:nvPr/>
          </p:nvSpPr>
          <p:spPr>
            <a:xfrm>
              <a:off x="1708430" y="1232490"/>
              <a:ext cx="3054644" cy="129590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342900" lvl="0" indent="-342900" algn="l" defTabSz="1066800">
                <a:lnSpc>
                  <a:spcPct val="100000"/>
                </a:lnSpc>
                <a:spcBef>
                  <a:spcPct val="0"/>
                </a:spcBef>
                <a:spcAft>
                  <a:spcPct val="35000"/>
                </a:spcAft>
                <a:buFont typeface="Arial" panose="020B0604020202020204" pitchFamily="34" charset="0"/>
                <a:buChar char="•"/>
              </a:pPr>
              <a:r>
                <a:rPr lang="en-US" sz="2400" dirty="0"/>
                <a:t>“City within a city”</a:t>
              </a:r>
            </a:p>
            <a:p>
              <a:pPr marL="342900" lvl="0" indent="-342900" algn="l" defTabSz="1066800">
                <a:lnSpc>
                  <a:spcPct val="100000"/>
                </a:lnSpc>
                <a:spcBef>
                  <a:spcPct val="0"/>
                </a:spcBef>
                <a:spcAft>
                  <a:spcPct val="35000"/>
                </a:spcAft>
                <a:buFont typeface="Arial" panose="020B0604020202020204" pitchFamily="34" charset="0"/>
                <a:buChar char="•"/>
              </a:pPr>
              <a:r>
                <a:rPr lang="en-US" sz="2400" dirty="0"/>
                <a:t>Model is compatible with a behavior-analytic approach to positive behavior change</a:t>
              </a:r>
            </a:p>
            <a:p>
              <a:pPr marL="342900" lvl="0" indent="-342900" algn="l" defTabSz="1066800">
                <a:lnSpc>
                  <a:spcPct val="100000"/>
                </a:lnSpc>
                <a:spcBef>
                  <a:spcPct val="0"/>
                </a:spcBef>
                <a:spcAft>
                  <a:spcPct val="35000"/>
                </a:spcAft>
                <a:buFont typeface="Arial" panose="020B0604020202020204" pitchFamily="34" charset="0"/>
                <a:buChar char="•"/>
              </a:pPr>
              <a:r>
                <a:rPr lang="en-US" sz="2400" dirty="0"/>
                <a:t>A person’s environment impacts their behavior</a:t>
              </a:r>
              <a:endParaRPr lang="en-US" sz="2400" kern="1200" dirty="0"/>
            </a:p>
          </p:txBody>
        </p:sp>
      </p:grpSp>
      <p:pic>
        <p:nvPicPr>
          <p:cNvPr id="5" name="Graphic 4" descr="Clipboard All Crosses with solid fill">
            <a:extLst>
              <a:ext uri="{FF2B5EF4-FFF2-40B4-BE49-F238E27FC236}">
                <a16:creationId xmlns:a16="http://schemas.microsoft.com/office/drawing/2014/main" id="{131F296E-A151-48C4-A4DE-D1EA8F88E23E}"/>
              </a:ext>
            </a:extLst>
          </p:cNvPr>
          <p:cNvPicPr>
            <a:picLocks noChangeAspect="1"/>
          </p:cNvPicPr>
          <p:nvPr/>
        </p:nvPicPr>
        <p:blipFill>
          <a:blip r:embed="rId10">
            <a:extLst>
              <a:ext uri="{96DAC541-7B7A-43D3-8B79-37D633B846F1}">
                <asvg:svgBlip xmlns:asvg="http://schemas.microsoft.com/office/drawing/2016/SVG/main" xmlns="" r:embed="rId11"/>
              </a:ext>
            </a:extLst>
          </a:blip>
          <a:srcRect/>
          <a:stretch/>
        </p:blipFill>
        <p:spPr>
          <a:xfrm>
            <a:off x="710584" y="2445924"/>
            <a:ext cx="914400" cy="914400"/>
          </a:xfrm>
          <a:prstGeom prst="rect">
            <a:avLst/>
          </a:prstGeom>
        </p:spPr>
      </p:pic>
      <p:pic>
        <p:nvPicPr>
          <p:cNvPr id="4100" name="Picture 4" descr="Boys Town Visitor Tours - Apps on Google Play">
            <a:extLst>
              <a:ext uri="{FF2B5EF4-FFF2-40B4-BE49-F238E27FC236}">
                <a16:creationId xmlns:a16="http://schemas.microsoft.com/office/drawing/2014/main" id="{E5305E36-DCA5-47B9-AA5F-34DAA0409E58}"/>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26135" r="18857"/>
          <a:stretch/>
        </p:blipFill>
        <p:spPr bwMode="auto">
          <a:xfrm>
            <a:off x="8973791" y="2334233"/>
            <a:ext cx="2181889" cy="396646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5D88F01-1648-4C86-AD2A-93183DB74D99}"/>
              </a:ext>
            </a:extLst>
          </p:cNvPr>
          <p:cNvSpPr txBox="1"/>
          <p:nvPr/>
        </p:nvSpPr>
        <p:spPr>
          <a:xfrm>
            <a:off x="46383" y="6016856"/>
            <a:ext cx="8817670" cy="369332"/>
          </a:xfrm>
          <a:prstGeom prst="rect">
            <a:avLst/>
          </a:prstGeom>
          <a:noFill/>
        </p:spPr>
        <p:txBody>
          <a:bodyPr wrap="none" rtlCol="0">
            <a:spAutoFit/>
          </a:bodyPr>
          <a:lstStyle/>
          <a:p>
            <a:r>
              <a:rPr lang="en-US" dirty="0">
                <a:hlinkClick r:id="rId13"/>
              </a:rPr>
              <a:t>https://www.boystown.org/locations/nebraska/about-boys-town-nebraska/Pages/default.aspx</a:t>
            </a:r>
            <a:endParaRPr lang="en-US" dirty="0"/>
          </a:p>
        </p:txBody>
      </p:sp>
    </p:spTree>
    <p:extLst>
      <p:ext uri="{BB962C8B-B14F-4D97-AF65-F5344CB8AC3E}">
        <p14:creationId xmlns:p14="http://schemas.microsoft.com/office/powerpoint/2010/main" val="3141115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E7624-21F7-4391-BA6A-71F3B1AB782E}"/>
              </a:ext>
            </a:extLst>
          </p:cNvPr>
          <p:cNvSpPr>
            <a:spLocks noGrp="1"/>
          </p:cNvSpPr>
          <p:nvPr>
            <p:ph type="title"/>
          </p:nvPr>
        </p:nvSpPr>
        <p:spPr/>
        <p:txBody>
          <a:bodyPr/>
          <a:lstStyle/>
          <a:p>
            <a:r>
              <a:rPr lang="en-US" dirty="0"/>
              <a:t>Brandon: Clinical Application</a:t>
            </a:r>
          </a:p>
        </p:txBody>
      </p:sp>
      <p:sp>
        <p:nvSpPr>
          <p:cNvPr id="4" name="Oval 3">
            <a:extLst>
              <a:ext uri="{FF2B5EF4-FFF2-40B4-BE49-F238E27FC236}">
                <a16:creationId xmlns:a16="http://schemas.microsoft.com/office/drawing/2014/main" id="{E75F23AF-F0FE-4907-A8AB-F9687B49D633}"/>
              </a:ext>
            </a:extLst>
          </p:cNvPr>
          <p:cNvSpPr/>
          <p:nvPr/>
        </p:nvSpPr>
        <p:spPr>
          <a:xfrm>
            <a:off x="9503594" y="182386"/>
            <a:ext cx="1698367" cy="1613043"/>
          </a:xfrm>
          <a:prstGeom prst="ellipse">
            <a:avLst/>
          </a:prstGeom>
          <a:solidFill>
            <a:srgbClr val="3293B6"/>
          </a:solidFill>
          <a:ln w="19050">
            <a:solidFill>
              <a:schemeClr val="tx1"/>
            </a:solidFill>
          </a:ln>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sp>
      <p:pic>
        <p:nvPicPr>
          <p:cNvPr id="6" name="Graphic 5" descr="Earth globe: Americas with solid fill">
            <a:extLst>
              <a:ext uri="{FF2B5EF4-FFF2-40B4-BE49-F238E27FC236}">
                <a16:creationId xmlns:a16="http://schemas.microsoft.com/office/drawing/2014/main" id="{51F9299E-FE77-4BFA-B22D-469B3036D095}"/>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9763652" y="399782"/>
            <a:ext cx="1178250" cy="1178250"/>
          </a:xfrm>
          <a:prstGeom prst="rect">
            <a:avLst/>
          </a:prstGeom>
        </p:spPr>
      </p:pic>
      <p:sp>
        <p:nvSpPr>
          <p:cNvPr id="8" name="Oval 7">
            <a:extLst>
              <a:ext uri="{FF2B5EF4-FFF2-40B4-BE49-F238E27FC236}">
                <a16:creationId xmlns:a16="http://schemas.microsoft.com/office/drawing/2014/main" id="{FF27E622-4DCE-488D-ABD6-D3CBE5FEC805}"/>
              </a:ext>
            </a:extLst>
          </p:cNvPr>
          <p:cNvSpPr/>
          <p:nvPr/>
        </p:nvSpPr>
        <p:spPr>
          <a:xfrm>
            <a:off x="519830" y="2298160"/>
            <a:ext cx="1295909" cy="1295909"/>
          </a:xfrm>
          <a:prstGeom prst="ellipse">
            <a:avLst/>
          </a:prstGeom>
          <a:solidFill>
            <a:schemeClr val="tx2">
              <a:lumMod val="25000"/>
              <a:lumOff val="75000"/>
            </a:schemeClr>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pic>
        <p:nvPicPr>
          <p:cNvPr id="5" name="Graphic 4" descr="Puzzle with solid fill">
            <a:extLst>
              <a:ext uri="{FF2B5EF4-FFF2-40B4-BE49-F238E27FC236}">
                <a16:creationId xmlns:a16="http://schemas.microsoft.com/office/drawing/2014/main" id="{18C86923-CEE4-4F16-B4B0-9636A9BDD093}"/>
              </a:ext>
            </a:extLst>
          </p:cNvPr>
          <p:cNvPicPr>
            <a:picLocks noChangeAspect="1"/>
          </p:cNvPicPr>
          <p:nvPr/>
        </p:nvPicPr>
        <p:blipFill>
          <a:blip r:embed="rId5">
            <a:extLst>
              <a:ext uri="{96DAC541-7B7A-43D3-8B79-37D633B846F1}">
                <asvg:svgBlip xmlns:asvg="http://schemas.microsoft.com/office/drawing/2016/SVG/main" xmlns="" r:embed="rId6"/>
              </a:ext>
            </a:extLst>
          </a:blip>
          <a:srcRect/>
          <a:stretch/>
        </p:blipFill>
        <p:spPr>
          <a:xfrm>
            <a:off x="710584" y="2486345"/>
            <a:ext cx="914400" cy="914400"/>
          </a:xfrm>
          <a:prstGeom prst="rect">
            <a:avLst/>
          </a:prstGeom>
        </p:spPr>
      </p:pic>
      <p:cxnSp>
        <p:nvCxnSpPr>
          <p:cNvPr id="9" name="Straight Connector 8">
            <a:extLst>
              <a:ext uri="{FF2B5EF4-FFF2-40B4-BE49-F238E27FC236}">
                <a16:creationId xmlns:a16="http://schemas.microsoft.com/office/drawing/2014/main" id="{F288C392-C6E8-4DF5-957D-8D7236674B45}"/>
              </a:ext>
            </a:extLst>
          </p:cNvPr>
          <p:cNvCxnSpPr>
            <a:cxnSpLocks/>
          </p:cNvCxnSpPr>
          <p:nvPr/>
        </p:nvCxnSpPr>
        <p:spPr>
          <a:xfrm flipV="1">
            <a:off x="2186609" y="2120348"/>
            <a:ext cx="5486400" cy="5301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3620EE6-EE2E-40B9-9979-30CF0C204F28}"/>
              </a:ext>
            </a:extLst>
          </p:cNvPr>
          <p:cNvCxnSpPr>
            <a:cxnSpLocks/>
          </p:cNvCxnSpPr>
          <p:nvPr/>
        </p:nvCxnSpPr>
        <p:spPr>
          <a:xfrm>
            <a:off x="2186609" y="2173359"/>
            <a:ext cx="0" cy="295547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D9877A5-C8C7-48D3-B010-7CB299781426}"/>
              </a:ext>
            </a:extLst>
          </p:cNvPr>
          <p:cNvCxnSpPr>
            <a:cxnSpLocks/>
          </p:cNvCxnSpPr>
          <p:nvPr/>
        </p:nvCxnSpPr>
        <p:spPr>
          <a:xfrm>
            <a:off x="8918714" y="5082209"/>
            <a:ext cx="0" cy="103391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765FA1A-0B2C-49C0-8F4B-D4451F9FD889}"/>
              </a:ext>
            </a:extLst>
          </p:cNvPr>
          <p:cNvCxnSpPr>
            <a:cxnSpLocks/>
          </p:cNvCxnSpPr>
          <p:nvPr/>
        </p:nvCxnSpPr>
        <p:spPr>
          <a:xfrm flipH="1" flipV="1">
            <a:off x="8918716" y="6109740"/>
            <a:ext cx="2690188" cy="319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076C809-7EC1-4E3D-BD69-D40439EF4AD4}"/>
              </a:ext>
            </a:extLst>
          </p:cNvPr>
          <p:cNvCxnSpPr>
            <a:cxnSpLocks/>
          </p:cNvCxnSpPr>
          <p:nvPr/>
        </p:nvCxnSpPr>
        <p:spPr>
          <a:xfrm>
            <a:off x="11608904" y="5029201"/>
            <a:ext cx="0" cy="108053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07CA61A-FDD2-463A-8F43-F746AA5D2978}"/>
              </a:ext>
            </a:extLst>
          </p:cNvPr>
          <p:cNvCxnSpPr>
            <a:cxnSpLocks/>
          </p:cNvCxnSpPr>
          <p:nvPr/>
        </p:nvCxnSpPr>
        <p:spPr>
          <a:xfrm flipH="1">
            <a:off x="8918714" y="5075827"/>
            <a:ext cx="1349937" cy="638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FA2946D-C82B-47A7-BD82-DF174C043E8F}"/>
              </a:ext>
            </a:extLst>
          </p:cNvPr>
          <p:cNvCxnSpPr>
            <a:cxnSpLocks/>
          </p:cNvCxnSpPr>
          <p:nvPr/>
        </p:nvCxnSpPr>
        <p:spPr>
          <a:xfrm flipV="1">
            <a:off x="2186609" y="5082209"/>
            <a:ext cx="9422295" cy="4024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A66D515-E64F-4B57-B8D6-AF16CBB19431}"/>
              </a:ext>
            </a:extLst>
          </p:cNvPr>
          <p:cNvCxnSpPr>
            <a:cxnSpLocks/>
          </p:cNvCxnSpPr>
          <p:nvPr/>
        </p:nvCxnSpPr>
        <p:spPr>
          <a:xfrm>
            <a:off x="7673009" y="2116331"/>
            <a:ext cx="0" cy="185269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CFA349E-8DB5-4D0E-B40A-F72EFA5C64DC}"/>
              </a:ext>
            </a:extLst>
          </p:cNvPr>
          <p:cNvCxnSpPr>
            <a:cxnSpLocks/>
          </p:cNvCxnSpPr>
          <p:nvPr/>
        </p:nvCxnSpPr>
        <p:spPr>
          <a:xfrm>
            <a:off x="7673009" y="3971034"/>
            <a:ext cx="393589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3431E535-B36B-47F0-87A2-6703D042C7D3}"/>
              </a:ext>
            </a:extLst>
          </p:cNvPr>
          <p:cNvCxnSpPr>
            <a:cxnSpLocks/>
          </p:cNvCxnSpPr>
          <p:nvPr/>
        </p:nvCxnSpPr>
        <p:spPr>
          <a:xfrm>
            <a:off x="11608904" y="3969026"/>
            <a:ext cx="0" cy="110680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C58A3CD0-8B03-420D-83B3-D0D4C638F83A}"/>
              </a:ext>
            </a:extLst>
          </p:cNvPr>
          <p:cNvCxnSpPr>
            <a:cxnSpLocks/>
          </p:cNvCxnSpPr>
          <p:nvPr/>
        </p:nvCxnSpPr>
        <p:spPr>
          <a:xfrm flipV="1">
            <a:off x="8950059" y="5088591"/>
            <a:ext cx="690897" cy="13498"/>
          </a:xfrm>
          <a:prstGeom prst="line">
            <a:avLst/>
          </a:prstGeom>
          <a:ln w="57150"/>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a16="http://schemas.microsoft.com/office/drawing/2014/main" id="{6962731B-6855-4484-91B9-4F23963F3F58}"/>
              </a:ext>
            </a:extLst>
          </p:cNvPr>
          <p:cNvCxnSpPr>
            <a:cxnSpLocks/>
          </p:cNvCxnSpPr>
          <p:nvPr/>
        </p:nvCxnSpPr>
        <p:spPr>
          <a:xfrm>
            <a:off x="2602268" y="5128835"/>
            <a:ext cx="1287245" cy="0"/>
          </a:xfrm>
          <a:prstGeom prst="line">
            <a:avLst/>
          </a:prstGeom>
          <a:ln w="57150"/>
        </p:spPr>
        <p:style>
          <a:lnRef idx="1">
            <a:schemeClr val="dk1"/>
          </a:lnRef>
          <a:fillRef idx="0">
            <a:schemeClr val="dk1"/>
          </a:fillRef>
          <a:effectRef idx="0">
            <a:schemeClr val="dk1"/>
          </a:effectRef>
          <a:fontRef idx="minor">
            <a:schemeClr val="tx1"/>
          </a:fontRef>
        </p:style>
      </p:cxnSp>
      <p:pic>
        <p:nvPicPr>
          <p:cNvPr id="1026" name="Picture 2" descr="School Desk Icon On White Background 2239179 Vector Art at Vecteezy">
            <a:extLst>
              <a:ext uri="{FF2B5EF4-FFF2-40B4-BE49-F238E27FC236}">
                <a16:creationId xmlns:a16="http://schemas.microsoft.com/office/drawing/2014/main" id="{81B0EEF7-0C3A-4359-B106-62137B3E7F9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02531" y="3508854"/>
            <a:ext cx="702319" cy="702319"/>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 descr="School Desk Icon On White Background 2239179 Vector Art at Vecteezy">
            <a:extLst>
              <a:ext uri="{FF2B5EF4-FFF2-40B4-BE49-F238E27FC236}">
                <a16:creationId xmlns:a16="http://schemas.microsoft.com/office/drawing/2014/main" id="{5B0FBAF1-B768-4597-AEB1-670E4A5877D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73821" y="4217553"/>
            <a:ext cx="702319" cy="702319"/>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 descr="School Desk Icon On White Background 2239179 Vector Art at Vecteezy">
            <a:extLst>
              <a:ext uri="{FF2B5EF4-FFF2-40B4-BE49-F238E27FC236}">
                <a16:creationId xmlns:a16="http://schemas.microsoft.com/office/drawing/2014/main" id="{4B2306E9-79BE-4D00-AC50-7E6F1E3B7BE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54558" y="4227492"/>
            <a:ext cx="702319" cy="702319"/>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 descr="School Desk Icon On White Background 2239179 Vector Art at Vecteezy">
            <a:extLst>
              <a:ext uri="{FF2B5EF4-FFF2-40B4-BE49-F238E27FC236}">
                <a16:creationId xmlns:a16="http://schemas.microsoft.com/office/drawing/2014/main" id="{53C9C0A6-0BD6-4C7C-8208-A7749D59CDD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41327" y="3525173"/>
            <a:ext cx="702319" cy="702319"/>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2" descr="School Desk Icon On White Background 2239179 Vector Art at Vecteezy">
            <a:extLst>
              <a:ext uri="{FF2B5EF4-FFF2-40B4-BE49-F238E27FC236}">
                <a16:creationId xmlns:a16="http://schemas.microsoft.com/office/drawing/2014/main" id="{099E8DB1-FEFF-45B5-9D62-EB6878117F4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89745" y="2829296"/>
            <a:ext cx="702319" cy="702319"/>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2" descr="School Desk Icon On White Background 2239179 Vector Art at Vecteezy">
            <a:extLst>
              <a:ext uri="{FF2B5EF4-FFF2-40B4-BE49-F238E27FC236}">
                <a16:creationId xmlns:a16="http://schemas.microsoft.com/office/drawing/2014/main" id="{712B6FFE-E9DC-4403-96F3-B0448DAEEF6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50949" y="2829296"/>
            <a:ext cx="702319" cy="7023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eacher desk - Free education icons">
            <a:extLst>
              <a:ext uri="{FF2B5EF4-FFF2-40B4-BE49-F238E27FC236}">
                <a16:creationId xmlns:a16="http://schemas.microsoft.com/office/drawing/2014/main" id="{94704A56-CE80-4D37-B1C6-69B7A5B4E63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7239" y="2168411"/>
            <a:ext cx="1076740" cy="107674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ink icon Stock Vector Image &amp;amp; Art - Alamy">
            <a:extLst>
              <a:ext uri="{FF2B5EF4-FFF2-40B4-BE49-F238E27FC236}">
                <a16:creationId xmlns:a16="http://schemas.microsoft.com/office/drawing/2014/main" id="{C080887B-7540-400E-8AF4-82A003E734AF}"/>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528" t="22727" r="-1528" b="35729"/>
          <a:stretch/>
        </p:blipFill>
        <p:spPr bwMode="auto">
          <a:xfrm rot="5400000">
            <a:off x="6953765" y="2591199"/>
            <a:ext cx="1071927" cy="476193"/>
          </a:xfrm>
          <a:prstGeom prst="rect">
            <a:avLst/>
          </a:prstGeom>
          <a:noFill/>
          <a:extLst>
            <a:ext uri="{909E8E84-426E-40DD-AFC4-6F175D3DCCD1}">
              <a14:hiddenFill xmlns:a14="http://schemas.microsoft.com/office/drawing/2010/main">
                <a:solidFill>
                  <a:srgbClr val="FFFFFF"/>
                </a:solidFill>
              </a14:hiddenFill>
            </a:ext>
          </a:extLst>
        </p:spPr>
      </p:pic>
      <p:pic>
        <p:nvPicPr>
          <p:cNvPr id="55" name="Graphic 54" descr="Man with solid fill">
            <a:extLst>
              <a:ext uri="{FF2B5EF4-FFF2-40B4-BE49-F238E27FC236}">
                <a16:creationId xmlns:a16="http://schemas.microsoft.com/office/drawing/2014/main" id="{348C0604-793B-40AA-BF26-69A2AE126AB3}"/>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9722150" y="5528741"/>
            <a:ext cx="582023" cy="582023"/>
          </a:xfrm>
          <a:prstGeom prst="rect">
            <a:avLst/>
          </a:prstGeom>
        </p:spPr>
      </p:pic>
      <p:pic>
        <p:nvPicPr>
          <p:cNvPr id="1032" name="Picture 8" descr="Sink Icon Png, Transparent Png , Transparent Png Image - PNGitem">
            <a:extLst>
              <a:ext uri="{FF2B5EF4-FFF2-40B4-BE49-F238E27FC236}">
                <a16:creationId xmlns:a16="http://schemas.microsoft.com/office/drawing/2014/main" id="{E55B95E3-E3CC-4B12-A06C-E0A05A035F6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304640" y="5118921"/>
            <a:ext cx="582023" cy="47847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Toilet icons Images, Stock Photos &amp;amp; Vectors | Shutterstock">
            <a:extLst>
              <a:ext uri="{FF2B5EF4-FFF2-40B4-BE49-F238E27FC236}">
                <a16:creationId xmlns:a16="http://schemas.microsoft.com/office/drawing/2014/main" id="{0F05AA90-412B-4424-A0A5-E0F41CE53C5C}"/>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16446" t="17969" r="23722" b="24154"/>
          <a:stretch/>
        </p:blipFill>
        <p:spPr bwMode="auto">
          <a:xfrm flipH="1">
            <a:off x="11040844" y="5468335"/>
            <a:ext cx="567127" cy="585918"/>
          </a:xfrm>
          <a:prstGeom prst="rect">
            <a:avLst/>
          </a:prstGeom>
          <a:noFill/>
          <a:extLst>
            <a:ext uri="{909E8E84-426E-40DD-AFC4-6F175D3DCCD1}">
              <a14:hiddenFill xmlns:a14="http://schemas.microsoft.com/office/drawing/2010/main">
                <a:solidFill>
                  <a:srgbClr val="FFFFFF"/>
                </a:solidFill>
              </a14:hiddenFill>
            </a:ext>
          </a:extLst>
        </p:spPr>
      </p:pic>
      <p:sp>
        <p:nvSpPr>
          <p:cNvPr id="57" name="Rectangle 56">
            <a:extLst>
              <a:ext uri="{FF2B5EF4-FFF2-40B4-BE49-F238E27FC236}">
                <a16:creationId xmlns:a16="http://schemas.microsoft.com/office/drawing/2014/main" id="{381C6F77-33EA-431C-8AFC-E5F5F3AAEFA9}"/>
              </a:ext>
            </a:extLst>
          </p:cNvPr>
          <p:cNvSpPr/>
          <p:nvPr/>
        </p:nvSpPr>
        <p:spPr>
          <a:xfrm>
            <a:off x="8566392" y="4419363"/>
            <a:ext cx="372245" cy="66922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69AC33FB-C2F2-4E4E-B2A2-CEC966A7C89D}"/>
              </a:ext>
            </a:extLst>
          </p:cNvPr>
          <p:cNvSpPr/>
          <p:nvPr/>
        </p:nvSpPr>
        <p:spPr>
          <a:xfrm>
            <a:off x="6632713" y="5528741"/>
            <a:ext cx="1482537" cy="6707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Break</a:t>
            </a:r>
          </a:p>
        </p:txBody>
      </p:sp>
      <p:pic>
        <p:nvPicPr>
          <p:cNvPr id="1040" name="Picture 16" descr="Swag (Z6880-00112) Carpet Flooring | Anderson Tuftex">
            <a:extLst>
              <a:ext uri="{FF2B5EF4-FFF2-40B4-BE49-F238E27FC236}">
                <a16:creationId xmlns:a16="http://schemas.microsoft.com/office/drawing/2014/main" id="{33EB7457-D44F-4BBE-B994-C4611AB76031}"/>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l="7895" t="6354" r="8625" b="12057"/>
          <a:stretch/>
        </p:blipFill>
        <p:spPr bwMode="auto">
          <a:xfrm>
            <a:off x="10747700" y="3977417"/>
            <a:ext cx="846092" cy="826924"/>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Ghost - Sensory Body Sock (Small Blue) | Toys, Tools and Treasures">
            <a:extLst>
              <a:ext uri="{FF2B5EF4-FFF2-40B4-BE49-F238E27FC236}">
                <a16:creationId xmlns:a16="http://schemas.microsoft.com/office/drawing/2014/main" id="{4DBB74DD-75BA-4051-8479-814D1E7E2177}"/>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l="16383" r="15538"/>
          <a:stretch/>
        </p:blipFill>
        <p:spPr bwMode="auto">
          <a:xfrm>
            <a:off x="10304173" y="4000836"/>
            <a:ext cx="456874" cy="671099"/>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Bean Bag Chair Transparent Background | PNG Mart">
            <a:extLst>
              <a:ext uri="{FF2B5EF4-FFF2-40B4-BE49-F238E27FC236}">
                <a16:creationId xmlns:a16="http://schemas.microsoft.com/office/drawing/2014/main" id="{73E37610-09E6-4D85-9950-81209F2DA4B9}"/>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938507" y="3943419"/>
            <a:ext cx="677953" cy="578208"/>
          </a:xfrm>
          <a:prstGeom prst="rect">
            <a:avLst/>
          </a:prstGeom>
          <a:noFill/>
          <a:extLst>
            <a:ext uri="{909E8E84-426E-40DD-AFC4-6F175D3DCCD1}">
              <a14:hiddenFill xmlns:a14="http://schemas.microsoft.com/office/drawing/2010/main">
                <a:solidFill>
                  <a:srgbClr val="FFFFFF"/>
                </a:solidFill>
              </a14:hiddenFill>
            </a:ext>
          </a:extLst>
        </p:spPr>
      </p:pic>
      <p:cxnSp>
        <p:nvCxnSpPr>
          <p:cNvPr id="60" name="Straight Connector 59">
            <a:extLst>
              <a:ext uri="{FF2B5EF4-FFF2-40B4-BE49-F238E27FC236}">
                <a16:creationId xmlns:a16="http://schemas.microsoft.com/office/drawing/2014/main" id="{68FDBA29-5958-41AF-9AC5-1924EE889328}"/>
              </a:ext>
            </a:extLst>
          </p:cNvPr>
          <p:cNvCxnSpPr>
            <a:cxnSpLocks/>
            <a:stCxn id="57" idx="2"/>
          </p:cNvCxnSpPr>
          <p:nvPr/>
        </p:nvCxnSpPr>
        <p:spPr>
          <a:xfrm flipH="1">
            <a:off x="7600123" y="5088591"/>
            <a:ext cx="1152392" cy="440150"/>
          </a:xfrm>
          <a:prstGeom prst="line">
            <a:avLst/>
          </a:prstGeom>
        </p:spPr>
        <p:style>
          <a:lnRef idx="1">
            <a:schemeClr val="dk1"/>
          </a:lnRef>
          <a:fillRef idx="0">
            <a:schemeClr val="dk1"/>
          </a:fillRef>
          <a:effectRef idx="0">
            <a:schemeClr val="dk1"/>
          </a:effectRef>
          <a:fontRef idx="minor">
            <a:schemeClr val="tx1"/>
          </a:fontRef>
        </p:style>
      </p:cxnSp>
      <p:cxnSp>
        <p:nvCxnSpPr>
          <p:cNvPr id="72" name="Straight Connector 71">
            <a:extLst>
              <a:ext uri="{FF2B5EF4-FFF2-40B4-BE49-F238E27FC236}">
                <a16:creationId xmlns:a16="http://schemas.microsoft.com/office/drawing/2014/main" id="{A7C1D47D-E037-4494-B831-325CFA1EC48D}"/>
              </a:ext>
            </a:extLst>
          </p:cNvPr>
          <p:cNvCxnSpPr>
            <a:cxnSpLocks/>
            <a:endCxn id="58" idx="3"/>
          </p:cNvCxnSpPr>
          <p:nvPr/>
        </p:nvCxnSpPr>
        <p:spPr>
          <a:xfrm flipH="1">
            <a:off x="8115250" y="5082211"/>
            <a:ext cx="603542" cy="781915"/>
          </a:xfrm>
          <a:prstGeom prst="line">
            <a:avLst/>
          </a:prstGeom>
        </p:spPr>
        <p:style>
          <a:lnRef idx="1">
            <a:schemeClr val="dk1"/>
          </a:lnRef>
          <a:fillRef idx="0">
            <a:schemeClr val="dk1"/>
          </a:fillRef>
          <a:effectRef idx="0">
            <a:schemeClr val="dk1"/>
          </a:effectRef>
          <a:fontRef idx="minor">
            <a:schemeClr val="tx1"/>
          </a:fontRef>
        </p:style>
      </p:cxnSp>
      <p:sp>
        <p:nvSpPr>
          <p:cNvPr id="63" name="Oval 62">
            <a:extLst>
              <a:ext uri="{FF2B5EF4-FFF2-40B4-BE49-F238E27FC236}">
                <a16:creationId xmlns:a16="http://schemas.microsoft.com/office/drawing/2014/main" id="{B565F6A3-856C-42D2-850B-11C5511D9354}"/>
              </a:ext>
            </a:extLst>
          </p:cNvPr>
          <p:cNvSpPr/>
          <p:nvPr/>
        </p:nvSpPr>
        <p:spPr>
          <a:xfrm>
            <a:off x="10153618" y="3791570"/>
            <a:ext cx="1774452" cy="1319179"/>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2418BB0B-E268-4690-AD56-A18037CCF65C}"/>
              </a:ext>
            </a:extLst>
          </p:cNvPr>
          <p:cNvSpPr/>
          <p:nvPr/>
        </p:nvSpPr>
        <p:spPr>
          <a:xfrm>
            <a:off x="7927976" y="4409890"/>
            <a:ext cx="372245" cy="66922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E44C0418-F3AC-4350-944D-716A85331C54}"/>
              </a:ext>
            </a:extLst>
          </p:cNvPr>
          <p:cNvSpPr/>
          <p:nvPr/>
        </p:nvSpPr>
        <p:spPr>
          <a:xfrm>
            <a:off x="7311676" y="4412981"/>
            <a:ext cx="372245" cy="66922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91EA97CC-E894-4F3C-BBD2-6826CF8BD8ED}"/>
              </a:ext>
            </a:extLst>
          </p:cNvPr>
          <p:cNvSpPr/>
          <p:nvPr/>
        </p:nvSpPr>
        <p:spPr>
          <a:xfrm>
            <a:off x="6056960" y="4419363"/>
            <a:ext cx="372245" cy="66922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2178AB19-B9D7-48EC-9251-B5B465F7FC8E}"/>
              </a:ext>
            </a:extLst>
          </p:cNvPr>
          <p:cNvSpPr/>
          <p:nvPr/>
        </p:nvSpPr>
        <p:spPr>
          <a:xfrm>
            <a:off x="3996638" y="5509326"/>
            <a:ext cx="1482537" cy="6707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Break</a:t>
            </a:r>
          </a:p>
        </p:txBody>
      </p:sp>
      <p:cxnSp>
        <p:nvCxnSpPr>
          <p:cNvPr id="80" name="Straight Connector 79">
            <a:extLst>
              <a:ext uri="{FF2B5EF4-FFF2-40B4-BE49-F238E27FC236}">
                <a16:creationId xmlns:a16="http://schemas.microsoft.com/office/drawing/2014/main" id="{B522FD69-DDE9-4509-8FE6-8223DE63F52D}"/>
              </a:ext>
            </a:extLst>
          </p:cNvPr>
          <p:cNvCxnSpPr>
            <a:cxnSpLocks/>
          </p:cNvCxnSpPr>
          <p:nvPr/>
        </p:nvCxnSpPr>
        <p:spPr>
          <a:xfrm flipH="1">
            <a:off x="4964048" y="5069176"/>
            <a:ext cx="1152392" cy="440150"/>
          </a:xfrm>
          <a:prstGeom prst="line">
            <a:avLst/>
          </a:prstGeom>
        </p:spPr>
        <p:style>
          <a:lnRef idx="1">
            <a:schemeClr val="dk1"/>
          </a:lnRef>
          <a:fillRef idx="0">
            <a:schemeClr val="dk1"/>
          </a:fillRef>
          <a:effectRef idx="0">
            <a:schemeClr val="dk1"/>
          </a:effectRef>
          <a:fontRef idx="minor">
            <a:schemeClr val="tx1"/>
          </a:fontRef>
        </p:style>
      </p:cxnSp>
      <p:cxnSp>
        <p:nvCxnSpPr>
          <p:cNvPr id="81" name="Straight Connector 80">
            <a:extLst>
              <a:ext uri="{FF2B5EF4-FFF2-40B4-BE49-F238E27FC236}">
                <a16:creationId xmlns:a16="http://schemas.microsoft.com/office/drawing/2014/main" id="{F7BF2DB9-6106-4AA3-A9B2-49A959E8BFBD}"/>
              </a:ext>
            </a:extLst>
          </p:cNvPr>
          <p:cNvCxnSpPr>
            <a:cxnSpLocks/>
            <a:endCxn id="79" idx="3"/>
          </p:cNvCxnSpPr>
          <p:nvPr/>
        </p:nvCxnSpPr>
        <p:spPr>
          <a:xfrm flipH="1">
            <a:off x="5479175" y="5062796"/>
            <a:ext cx="603542" cy="781915"/>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363643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6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4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4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4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72"/>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60"/>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58"/>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57"/>
                                        </p:tgtEl>
                                        <p:attrNameLst>
                                          <p:attrName>style.visibility</p:attrName>
                                        </p:attrNameLst>
                                      </p:cBhvr>
                                      <p:to>
                                        <p:strVal val="hidden"/>
                                      </p:to>
                                    </p:set>
                                  </p:childTnLst>
                                </p:cTn>
                              </p:par>
                              <p:par>
                                <p:cTn id="51" presetID="1" presetClass="entr" presetSubtype="0" fill="hold" grpId="0" nodeType="withEffect">
                                  <p:stCondLst>
                                    <p:cond delay="0"/>
                                  </p:stCondLst>
                                  <p:childTnLst>
                                    <p:set>
                                      <p:cBhvr>
                                        <p:cTn id="52" dur="1" fill="hold">
                                          <p:stCondLst>
                                            <p:cond delay="0"/>
                                          </p:stCondLst>
                                        </p:cTn>
                                        <p:tgtEl>
                                          <p:spTgt spid="7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grpId="1" nodeType="clickEffect">
                                  <p:stCondLst>
                                    <p:cond delay="0"/>
                                  </p:stCondLst>
                                  <p:childTnLst>
                                    <p:set>
                                      <p:cBhvr>
                                        <p:cTn id="56" dur="1" fill="hold">
                                          <p:stCondLst>
                                            <p:cond delay="0"/>
                                          </p:stCondLst>
                                        </p:cTn>
                                        <p:tgtEl>
                                          <p:spTgt spid="76"/>
                                        </p:tgtEl>
                                        <p:attrNameLst>
                                          <p:attrName>style.visibility</p:attrName>
                                        </p:attrNameLst>
                                      </p:cBhvr>
                                      <p:to>
                                        <p:strVal val="hidden"/>
                                      </p:to>
                                    </p:set>
                                  </p:childTnLst>
                                </p:cTn>
                              </p:par>
                              <p:par>
                                <p:cTn id="57" presetID="1" presetClass="entr" presetSubtype="0" fill="hold" grpId="0" nodeType="withEffect">
                                  <p:stCondLst>
                                    <p:cond delay="0"/>
                                  </p:stCondLst>
                                  <p:childTnLst>
                                    <p:set>
                                      <p:cBhvr>
                                        <p:cTn id="58" dur="1" fill="hold">
                                          <p:stCondLst>
                                            <p:cond delay="0"/>
                                          </p:stCondLst>
                                        </p:cTn>
                                        <p:tgtEl>
                                          <p:spTgt spid="7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1" nodeType="clickEffect">
                                  <p:stCondLst>
                                    <p:cond delay="0"/>
                                  </p:stCondLst>
                                  <p:childTnLst>
                                    <p:set>
                                      <p:cBhvr>
                                        <p:cTn id="62" dur="1" fill="hold">
                                          <p:stCondLst>
                                            <p:cond delay="0"/>
                                          </p:stCondLst>
                                        </p:cTn>
                                        <p:tgtEl>
                                          <p:spTgt spid="77"/>
                                        </p:tgtEl>
                                        <p:attrNameLst>
                                          <p:attrName>style.visibility</p:attrName>
                                        </p:attrNameLst>
                                      </p:cBhvr>
                                      <p:to>
                                        <p:strVal val="hidden"/>
                                      </p:to>
                                    </p:set>
                                  </p:childTnLst>
                                </p:cTn>
                              </p:par>
                              <p:par>
                                <p:cTn id="63" presetID="1" presetClass="entr" presetSubtype="0" fill="hold" grpId="0" nodeType="withEffect">
                                  <p:stCondLst>
                                    <p:cond delay="0"/>
                                  </p:stCondLst>
                                  <p:childTnLst>
                                    <p:set>
                                      <p:cBhvr>
                                        <p:cTn id="64" dur="1" fill="hold">
                                          <p:stCondLst>
                                            <p:cond delay="0"/>
                                          </p:stCondLst>
                                        </p:cTn>
                                        <p:tgtEl>
                                          <p:spTgt spid="78"/>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81"/>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80"/>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79"/>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2" nodeType="clickEffect">
                                  <p:stCondLst>
                                    <p:cond delay="0"/>
                                  </p:stCondLst>
                                  <p:childTnLst>
                                    <p:set>
                                      <p:cBhvr>
                                        <p:cTn id="76"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7" grpId="1" animBg="1"/>
      <p:bldP spid="58" grpId="0" animBg="1"/>
      <p:bldP spid="58" grpId="1" animBg="1"/>
      <p:bldP spid="63" grpId="0" animBg="1"/>
      <p:bldP spid="63" grpId="1" animBg="1"/>
      <p:bldP spid="63" grpId="2" animBg="1"/>
      <p:bldP spid="76" grpId="0" animBg="1"/>
      <p:bldP spid="76" grpId="1" animBg="1"/>
      <p:bldP spid="77" grpId="0" animBg="1"/>
      <p:bldP spid="77" grpId="1" animBg="1"/>
      <p:bldP spid="78" grpId="0" animBg="1"/>
      <p:bldP spid="7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Oval 28">
            <a:extLst>
              <a:ext uri="{FF2B5EF4-FFF2-40B4-BE49-F238E27FC236}">
                <a16:creationId xmlns:a16="http://schemas.microsoft.com/office/drawing/2014/main" id="{F7421ABF-E154-4236-9DC7-DA57C50067CD}"/>
              </a:ext>
            </a:extLst>
          </p:cNvPr>
          <p:cNvSpPr/>
          <p:nvPr/>
        </p:nvSpPr>
        <p:spPr>
          <a:xfrm>
            <a:off x="9203218" y="3288440"/>
            <a:ext cx="1818562" cy="1818562"/>
          </a:xfrm>
          <a:prstGeom prst="ellipse">
            <a:avLst/>
          </a:prstGeom>
          <a:solidFill>
            <a:schemeClr val="bg1">
              <a:lumMod val="85000"/>
            </a:schemeClr>
          </a:solidFill>
          <a:ln w="19050">
            <a:solidFill>
              <a:schemeClr val="tx1"/>
            </a:solidFill>
          </a:ln>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sp>
      <p:sp>
        <p:nvSpPr>
          <p:cNvPr id="28" name="Oval 27">
            <a:extLst>
              <a:ext uri="{FF2B5EF4-FFF2-40B4-BE49-F238E27FC236}">
                <a16:creationId xmlns:a16="http://schemas.microsoft.com/office/drawing/2014/main" id="{F0CC2CB6-B9DA-4220-98E3-7EE622D1074D}"/>
              </a:ext>
            </a:extLst>
          </p:cNvPr>
          <p:cNvSpPr/>
          <p:nvPr/>
        </p:nvSpPr>
        <p:spPr>
          <a:xfrm>
            <a:off x="7076327" y="3295879"/>
            <a:ext cx="1818562" cy="1818562"/>
          </a:xfrm>
          <a:prstGeom prst="ellipse">
            <a:avLst/>
          </a:prstGeom>
          <a:solidFill>
            <a:schemeClr val="bg1">
              <a:lumMod val="85000"/>
            </a:schemeClr>
          </a:solidFill>
          <a:ln w="19050">
            <a:solidFill>
              <a:schemeClr val="tx1"/>
            </a:solidFill>
          </a:ln>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sp>
      <p:sp>
        <p:nvSpPr>
          <p:cNvPr id="27" name="Oval 26">
            <a:extLst>
              <a:ext uri="{FF2B5EF4-FFF2-40B4-BE49-F238E27FC236}">
                <a16:creationId xmlns:a16="http://schemas.microsoft.com/office/drawing/2014/main" id="{3049C95B-4A04-4854-A156-DBE215046462}"/>
              </a:ext>
            </a:extLst>
          </p:cNvPr>
          <p:cNvSpPr/>
          <p:nvPr/>
        </p:nvSpPr>
        <p:spPr>
          <a:xfrm>
            <a:off x="4949436" y="3347427"/>
            <a:ext cx="1818562" cy="1818562"/>
          </a:xfrm>
          <a:prstGeom prst="ellipse">
            <a:avLst/>
          </a:prstGeom>
          <a:solidFill>
            <a:srgbClr val="3293B6"/>
          </a:solidFill>
          <a:ln w="19050">
            <a:solidFill>
              <a:schemeClr val="tx1"/>
            </a:solidFill>
          </a:ln>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sp>
      <p:sp>
        <p:nvSpPr>
          <p:cNvPr id="25" name="Oval 24">
            <a:extLst>
              <a:ext uri="{FF2B5EF4-FFF2-40B4-BE49-F238E27FC236}">
                <a16:creationId xmlns:a16="http://schemas.microsoft.com/office/drawing/2014/main" id="{C6775199-2E98-48CF-8B89-87733C8862AA}"/>
              </a:ext>
            </a:extLst>
          </p:cNvPr>
          <p:cNvSpPr/>
          <p:nvPr/>
        </p:nvSpPr>
        <p:spPr>
          <a:xfrm>
            <a:off x="2869247" y="3384900"/>
            <a:ext cx="1818562" cy="1818562"/>
          </a:xfrm>
          <a:prstGeom prst="ellipse">
            <a:avLst/>
          </a:prstGeom>
          <a:solidFill>
            <a:schemeClr val="bg1">
              <a:lumMod val="85000"/>
            </a:schemeClr>
          </a:solidFill>
          <a:ln w="19050">
            <a:solidFill>
              <a:schemeClr val="tx1"/>
            </a:solidFill>
          </a:ln>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txBody>
          <a:bodyPr/>
          <a:lstStyle/>
          <a:p>
            <a:endParaRPr lang="en-US" dirty="0"/>
          </a:p>
        </p:txBody>
      </p:sp>
      <p:sp>
        <p:nvSpPr>
          <p:cNvPr id="2" name="Title 1">
            <a:extLst>
              <a:ext uri="{FF2B5EF4-FFF2-40B4-BE49-F238E27FC236}">
                <a16:creationId xmlns:a16="http://schemas.microsoft.com/office/drawing/2014/main" id="{E8966B5E-49BF-4C55-BF66-79188D284557}"/>
              </a:ext>
            </a:extLst>
          </p:cNvPr>
          <p:cNvSpPr>
            <a:spLocks noGrp="1"/>
          </p:cNvSpPr>
          <p:nvPr>
            <p:ph type="title"/>
          </p:nvPr>
        </p:nvSpPr>
        <p:spPr/>
        <p:txBody>
          <a:bodyPr/>
          <a:lstStyle/>
          <a:p>
            <a:r>
              <a:rPr lang="en-US" dirty="0"/>
              <a:t>Objectives </a:t>
            </a:r>
          </a:p>
        </p:txBody>
      </p:sp>
      <p:sp>
        <p:nvSpPr>
          <p:cNvPr id="15" name="Oval 14">
            <a:extLst>
              <a:ext uri="{FF2B5EF4-FFF2-40B4-BE49-F238E27FC236}">
                <a16:creationId xmlns:a16="http://schemas.microsoft.com/office/drawing/2014/main" id="{FCFE9978-05B0-45FA-9D4F-E5FC87C4B0C8}"/>
              </a:ext>
            </a:extLst>
          </p:cNvPr>
          <p:cNvSpPr/>
          <p:nvPr/>
        </p:nvSpPr>
        <p:spPr>
          <a:xfrm>
            <a:off x="789058" y="3384900"/>
            <a:ext cx="1818562" cy="1818562"/>
          </a:xfrm>
          <a:prstGeom prst="ellipse">
            <a:avLst/>
          </a:prstGeom>
          <a:solidFill>
            <a:schemeClr val="bg1">
              <a:lumMod val="85000"/>
            </a:schemeClr>
          </a:solidFill>
          <a:ln w="19050">
            <a:solidFill>
              <a:schemeClr val="tx1"/>
            </a:solidFill>
          </a:ln>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sp>
      <p:pic>
        <p:nvPicPr>
          <p:cNvPr id="4" name="Graphic 3" descr="Checklist with solid fill">
            <a:extLst>
              <a:ext uri="{FF2B5EF4-FFF2-40B4-BE49-F238E27FC236}">
                <a16:creationId xmlns:a16="http://schemas.microsoft.com/office/drawing/2014/main" id="{BD873498-3143-425A-BC3E-57C0256A84DD}"/>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115688" y="3727763"/>
            <a:ext cx="1165302" cy="1165302"/>
          </a:xfrm>
          <a:prstGeom prst="rect">
            <a:avLst/>
          </a:prstGeom>
        </p:spPr>
      </p:pic>
      <p:pic>
        <p:nvPicPr>
          <p:cNvPr id="6" name="Graphic 5" descr="Police male with solid fill">
            <a:extLst>
              <a:ext uri="{FF2B5EF4-FFF2-40B4-BE49-F238E27FC236}">
                <a16:creationId xmlns:a16="http://schemas.microsoft.com/office/drawing/2014/main" id="{A161C46A-2EB3-49B1-B779-0A7C04CCFB9C}"/>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9565834" y="3704259"/>
            <a:ext cx="1044882" cy="1044882"/>
          </a:xfrm>
          <a:prstGeom prst="rect">
            <a:avLst/>
          </a:prstGeom>
        </p:spPr>
      </p:pic>
      <p:pic>
        <p:nvPicPr>
          <p:cNvPr id="8" name="Graphic 7" descr="Scroll with solid fill">
            <a:extLst>
              <a:ext uri="{FF2B5EF4-FFF2-40B4-BE49-F238E27FC236}">
                <a16:creationId xmlns:a16="http://schemas.microsoft.com/office/drawing/2014/main" id="{7093E725-ECE5-4FB4-98E3-C3FE80C8E806}"/>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7398928" y="3624356"/>
            <a:ext cx="1134329" cy="1134329"/>
          </a:xfrm>
          <a:prstGeom prst="rect">
            <a:avLst/>
          </a:prstGeom>
        </p:spPr>
      </p:pic>
      <p:pic>
        <p:nvPicPr>
          <p:cNvPr id="14" name="Graphic 13" descr="Earth globe: Americas with solid fill">
            <a:extLst>
              <a:ext uri="{FF2B5EF4-FFF2-40B4-BE49-F238E27FC236}">
                <a16:creationId xmlns:a16="http://schemas.microsoft.com/office/drawing/2014/main" id="{A5A53A74-F6F2-4A32-96D6-F43556BEEF8D}"/>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3175666" y="3704259"/>
            <a:ext cx="1178250" cy="1178250"/>
          </a:xfrm>
          <a:prstGeom prst="rect">
            <a:avLst/>
          </a:prstGeom>
        </p:spPr>
      </p:pic>
      <p:pic>
        <p:nvPicPr>
          <p:cNvPr id="10" name="Graphic 9" descr="Upward trend outline">
            <a:extLst>
              <a:ext uri="{FF2B5EF4-FFF2-40B4-BE49-F238E27FC236}">
                <a16:creationId xmlns:a16="http://schemas.microsoft.com/office/drawing/2014/main" id="{69BF8458-EB62-4BA2-B0A0-262A58BC51B0}"/>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5257765" y="3655046"/>
            <a:ext cx="1203323" cy="1203323"/>
          </a:xfrm>
          <a:prstGeom prst="rect">
            <a:avLst/>
          </a:prstGeom>
        </p:spPr>
      </p:pic>
      <p:sp>
        <p:nvSpPr>
          <p:cNvPr id="30" name="TextBox 29">
            <a:extLst>
              <a:ext uri="{FF2B5EF4-FFF2-40B4-BE49-F238E27FC236}">
                <a16:creationId xmlns:a16="http://schemas.microsoft.com/office/drawing/2014/main" id="{3B08C5F4-2303-40FF-9914-CB0A71C3C687}"/>
              </a:ext>
            </a:extLst>
          </p:cNvPr>
          <p:cNvSpPr txBox="1"/>
          <p:nvPr/>
        </p:nvSpPr>
        <p:spPr>
          <a:xfrm>
            <a:off x="998200" y="2378749"/>
            <a:ext cx="1609420" cy="923330"/>
          </a:xfrm>
          <a:prstGeom prst="rect">
            <a:avLst/>
          </a:prstGeom>
          <a:noFill/>
        </p:spPr>
        <p:txBody>
          <a:bodyPr wrap="square" rtlCol="0">
            <a:spAutoFit/>
          </a:bodyPr>
          <a:lstStyle/>
          <a:p>
            <a:r>
              <a:rPr lang="en-US" dirty="0">
                <a:solidFill>
                  <a:schemeClr val="bg1">
                    <a:lumMod val="85000"/>
                  </a:schemeClr>
                </a:solidFill>
              </a:rPr>
              <a:t>What Behavior </a:t>
            </a:r>
          </a:p>
          <a:p>
            <a:r>
              <a:rPr lang="en-US" dirty="0">
                <a:solidFill>
                  <a:schemeClr val="bg1">
                    <a:lumMod val="85000"/>
                  </a:schemeClr>
                </a:solidFill>
              </a:rPr>
              <a:t>Analysis is </a:t>
            </a:r>
          </a:p>
          <a:p>
            <a:r>
              <a:rPr lang="en-US" dirty="0">
                <a:solidFill>
                  <a:schemeClr val="bg1">
                    <a:lumMod val="85000"/>
                  </a:schemeClr>
                </a:solidFill>
              </a:rPr>
              <a:t>and isn’t </a:t>
            </a:r>
          </a:p>
        </p:txBody>
      </p:sp>
      <p:sp>
        <p:nvSpPr>
          <p:cNvPr id="31" name="TextBox 30">
            <a:extLst>
              <a:ext uri="{FF2B5EF4-FFF2-40B4-BE49-F238E27FC236}">
                <a16:creationId xmlns:a16="http://schemas.microsoft.com/office/drawing/2014/main" id="{A354D63C-5CA9-4FD5-B668-54E123EDFC09}"/>
              </a:ext>
            </a:extLst>
          </p:cNvPr>
          <p:cNvSpPr txBox="1"/>
          <p:nvPr/>
        </p:nvSpPr>
        <p:spPr>
          <a:xfrm>
            <a:off x="3072180" y="2578889"/>
            <a:ext cx="1412696" cy="646331"/>
          </a:xfrm>
          <a:prstGeom prst="rect">
            <a:avLst/>
          </a:prstGeom>
          <a:noFill/>
        </p:spPr>
        <p:txBody>
          <a:bodyPr wrap="square" rtlCol="0">
            <a:spAutoFit/>
          </a:bodyPr>
          <a:lstStyle/>
          <a:p>
            <a:r>
              <a:rPr lang="en-US" dirty="0">
                <a:solidFill>
                  <a:schemeClr val="bg1">
                    <a:lumMod val="85000"/>
                  </a:schemeClr>
                </a:solidFill>
              </a:rPr>
              <a:t>Real-world Applications</a:t>
            </a:r>
          </a:p>
        </p:txBody>
      </p:sp>
      <p:sp>
        <p:nvSpPr>
          <p:cNvPr id="33" name="TextBox 32">
            <a:extLst>
              <a:ext uri="{FF2B5EF4-FFF2-40B4-BE49-F238E27FC236}">
                <a16:creationId xmlns:a16="http://schemas.microsoft.com/office/drawing/2014/main" id="{4B5DF570-FF29-4330-9D69-2DDA7BEAFC6E}"/>
              </a:ext>
            </a:extLst>
          </p:cNvPr>
          <p:cNvSpPr txBox="1"/>
          <p:nvPr/>
        </p:nvSpPr>
        <p:spPr>
          <a:xfrm>
            <a:off x="5355302" y="2301890"/>
            <a:ext cx="1412696" cy="923330"/>
          </a:xfrm>
          <a:prstGeom prst="rect">
            <a:avLst/>
          </a:prstGeom>
          <a:noFill/>
        </p:spPr>
        <p:txBody>
          <a:bodyPr wrap="square" rtlCol="0">
            <a:spAutoFit/>
          </a:bodyPr>
          <a:lstStyle/>
          <a:p>
            <a:r>
              <a:rPr lang="en-US" dirty="0"/>
              <a:t>Single-Subject Research</a:t>
            </a:r>
          </a:p>
        </p:txBody>
      </p:sp>
      <p:sp>
        <p:nvSpPr>
          <p:cNvPr id="34" name="TextBox 33">
            <a:extLst>
              <a:ext uri="{FF2B5EF4-FFF2-40B4-BE49-F238E27FC236}">
                <a16:creationId xmlns:a16="http://schemas.microsoft.com/office/drawing/2014/main" id="{DCD24612-A446-4677-A81D-FA648F19BB2E}"/>
              </a:ext>
            </a:extLst>
          </p:cNvPr>
          <p:cNvSpPr txBox="1"/>
          <p:nvPr/>
        </p:nvSpPr>
        <p:spPr>
          <a:xfrm>
            <a:off x="7378039" y="2295690"/>
            <a:ext cx="1412696" cy="923330"/>
          </a:xfrm>
          <a:prstGeom prst="rect">
            <a:avLst/>
          </a:prstGeom>
          <a:noFill/>
        </p:spPr>
        <p:txBody>
          <a:bodyPr wrap="square" rtlCol="0">
            <a:spAutoFit/>
          </a:bodyPr>
          <a:lstStyle/>
          <a:p>
            <a:r>
              <a:rPr lang="en-US" dirty="0">
                <a:solidFill>
                  <a:schemeClr val="bg1">
                    <a:lumMod val="85000"/>
                  </a:schemeClr>
                </a:solidFill>
              </a:rPr>
              <a:t>History of Behavior Analysis</a:t>
            </a:r>
          </a:p>
        </p:txBody>
      </p:sp>
      <p:sp>
        <p:nvSpPr>
          <p:cNvPr id="35" name="TextBox 34">
            <a:extLst>
              <a:ext uri="{FF2B5EF4-FFF2-40B4-BE49-F238E27FC236}">
                <a16:creationId xmlns:a16="http://schemas.microsoft.com/office/drawing/2014/main" id="{8E3007E6-CDA0-4023-AE87-9B6CCA2F0E8D}"/>
              </a:ext>
            </a:extLst>
          </p:cNvPr>
          <p:cNvSpPr txBox="1"/>
          <p:nvPr/>
        </p:nvSpPr>
        <p:spPr>
          <a:xfrm>
            <a:off x="9565834" y="2578889"/>
            <a:ext cx="1412696" cy="646331"/>
          </a:xfrm>
          <a:prstGeom prst="rect">
            <a:avLst/>
          </a:prstGeom>
          <a:noFill/>
        </p:spPr>
        <p:txBody>
          <a:bodyPr wrap="square" rtlCol="0">
            <a:spAutoFit/>
          </a:bodyPr>
          <a:lstStyle/>
          <a:p>
            <a:r>
              <a:rPr lang="en-US" dirty="0">
                <a:solidFill>
                  <a:schemeClr val="bg1">
                    <a:lumMod val="85000"/>
                  </a:schemeClr>
                </a:solidFill>
              </a:rPr>
              <a:t>History of Regulation</a:t>
            </a:r>
          </a:p>
        </p:txBody>
      </p:sp>
    </p:spTree>
    <p:extLst>
      <p:ext uri="{BB962C8B-B14F-4D97-AF65-F5344CB8AC3E}">
        <p14:creationId xmlns:p14="http://schemas.microsoft.com/office/powerpoint/2010/main" val="11649156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E7624-21F7-4391-BA6A-71F3B1AB782E}"/>
              </a:ext>
            </a:extLst>
          </p:cNvPr>
          <p:cNvSpPr>
            <a:spLocks noGrp="1"/>
          </p:cNvSpPr>
          <p:nvPr>
            <p:ph type="title"/>
          </p:nvPr>
        </p:nvSpPr>
        <p:spPr/>
        <p:txBody>
          <a:bodyPr/>
          <a:lstStyle/>
          <a:p>
            <a:r>
              <a:rPr lang="en-US" dirty="0"/>
              <a:t>Single Subject Research Design</a:t>
            </a:r>
          </a:p>
        </p:txBody>
      </p:sp>
      <p:graphicFrame>
        <p:nvGraphicFramePr>
          <p:cNvPr id="7" name="Content Placeholder 2">
            <a:extLst>
              <a:ext uri="{FF2B5EF4-FFF2-40B4-BE49-F238E27FC236}">
                <a16:creationId xmlns:a16="http://schemas.microsoft.com/office/drawing/2014/main" id="{657BD014-7520-428F-808D-3F48540F43EE}"/>
              </a:ext>
            </a:extLst>
          </p:cNvPr>
          <p:cNvGraphicFramePr>
            <a:graphicFrameLocks noGrp="1"/>
          </p:cNvGraphicFramePr>
          <p:nvPr>
            <p:ph idx="1"/>
          </p:nvPr>
        </p:nvGraphicFramePr>
        <p:xfrm>
          <a:off x="1097280" y="2108201"/>
          <a:ext cx="10058400" cy="37608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Oval 3">
            <a:extLst>
              <a:ext uri="{FF2B5EF4-FFF2-40B4-BE49-F238E27FC236}">
                <a16:creationId xmlns:a16="http://schemas.microsoft.com/office/drawing/2014/main" id="{E75F23AF-F0FE-4907-A8AB-F9687B49D633}"/>
              </a:ext>
            </a:extLst>
          </p:cNvPr>
          <p:cNvSpPr/>
          <p:nvPr/>
        </p:nvSpPr>
        <p:spPr>
          <a:xfrm>
            <a:off x="9503594" y="182386"/>
            <a:ext cx="1698367" cy="1613043"/>
          </a:xfrm>
          <a:prstGeom prst="ellipse">
            <a:avLst/>
          </a:prstGeom>
          <a:solidFill>
            <a:srgbClr val="3293B6"/>
          </a:solidFill>
          <a:ln w="19050">
            <a:solidFill>
              <a:schemeClr val="tx1"/>
            </a:solidFill>
          </a:ln>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sp>
      <p:sp>
        <p:nvSpPr>
          <p:cNvPr id="8" name="Oval 7">
            <a:extLst>
              <a:ext uri="{FF2B5EF4-FFF2-40B4-BE49-F238E27FC236}">
                <a16:creationId xmlns:a16="http://schemas.microsoft.com/office/drawing/2014/main" id="{FF27E622-4DCE-488D-ABD6-D3CBE5FEC805}"/>
              </a:ext>
            </a:extLst>
          </p:cNvPr>
          <p:cNvSpPr/>
          <p:nvPr/>
        </p:nvSpPr>
        <p:spPr>
          <a:xfrm>
            <a:off x="519830" y="2298160"/>
            <a:ext cx="1295909" cy="1295909"/>
          </a:xfrm>
          <a:prstGeom prst="ellipse">
            <a:avLst/>
          </a:prstGeom>
          <a:solidFill>
            <a:schemeClr val="tx2">
              <a:lumMod val="25000"/>
              <a:lumOff val="75000"/>
            </a:schemeClr>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grpSp>
        <p:nvGrpSpPr>
          <p:cNvPr id="10" name="Group 9">
            <a:extLst>
              <a:ext uri="{FF2B5EF4-FFF2-40B4-BE49-F238E27FC236}">
                <a16:creationId xmlns:a16="http://schemas.microsoft.com/office/drawing/2014/main" id="{930A794F-1A24-4879-8BBA-B94C1821885E}"/>
              </a:ext>
            </a:extLst>
          </p:cNvPr>
          <p:cNvGrpSpPr/>
          <p:nvPr/>
        </p:nvGrpSpPr>
        <p:grpSpPr>
          <a:xfrm>
            <a:off x="2024941" y="2298160"/>
            <a:ext cx="4071059" cy="1866125"/>
            <a:chOff x="1639936" y="1232490"/>
            <a:chExt cx="4071059" cy="1866125"/>
          </a:xfrm>
        </p:grpSpPr>
        <p:sp>
          <p:nvSpPr>
            <p:cNvPr id="11" name="Rectangle 10">
              <a:extLst>
                <a:ext uri="{FF2B5EF4-FFF2-40B4-BE49-F238E27FC236}">
                  <a16:creationId xmlns:a16="http://schemas.microsoft.com/office/drawing/2014/main" id="{6E57D092-1423-44E8-99C7-413DB23DAD9A}"/>
                </a:ext>
              </a:extLst>
            </p:cNvPr>
            <p:cNvSpPr/>
            <p:nvPr/>
          </p:nvSpPr>
          <p:spPr>
            <a:xfrm>
              <a:off x="1708430" y="1232490"/>
              <a:ext cx="3054644" cy="129590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2" name="TextBox 11">
              <a:extLst>
                <a:ext uri="{FF2B5EF4-FFF2-40B4-BE49-F238E27FC236}">
                  <a16:creationId xmlns:a16="http://schemas.microsoft.com/office/drawing/2014/main" id="{30EFB1F3-B473-4759-96C2-E9667763D439}"/>
                </a:ext>
              </a:extLst>
            </p:cNvPr>
            <p:cNvSpPr txBox="1"/>
            <p:nvPr/>
          </p:nvSpPr>
          <p:spPr>
            <a:xfrm>
              <a:off x="1639936" y="1802706"/>
              <a:ext cx="4071059" cy="129590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dirty="0"/>
                <a:t>Defining Characteristics:</a:t>
              </a:r>
            </a:p>
            <a:p>
              <a:pPr marL="457200" lvl="0" indent="-457200" algn="l" defTabSz="1066800">
                <a:lnSpc>
                  <a:spcPct val="100000"/>
                </a:lnSpc>
                <a:spcBef>
                  <a:spcPct val="0"/>
                </a:spcBef>
                <a:spcAft>
                  <a:spcPct val="35000"/>
                </a:spcAft>
                <a:buAutoNum type="arabicPeriod"/>
              </a:pPr>
              <a:r>
                <a:rPr lang="en-US" sz="2400" kern="1200" dirty="0"/>
                <a:t>Continuous Measurement</a:t>
              </a:r>
            </a:p>
            <a:p>
              <a:pPr marL="457200" lvl="0" indent="-457200" algn="l" defTabSz="1066800">
                <a:lnSpc>
                  <a:spcPct val="100000"/>
                </a:lnSpc>
                <a:spcBef>
                  <a:spcPct val="0"/>
                </a:spcBef>
                <a:spcAft>
                  <a:spcPct val="35000"/>
                </a:spcAft>
                <a:buAutoNum type="arabicPeriod"/>
              </a:pPr>
              <a:r>
                <a:rPr lang="en-US" sz="2400" dirty="0"/>
                <a:t>Within-subject Replication</a:t>
              </a:r>
            </a:p>
            <a:p>
              <a:pPr marL="457200" lvl="0" indent="-457200" algn="l" defTabSz="1066800">
                <a:lnSpc>
                  <a:spcPct val="100000"/>
                </a:lnSpc>
                <a:spcBef>
                  <a:spcPct val="0"/>
                </a:spcBef>
                <a:spcAft>
                  <a:spcPct val="35000"/>
                </a:spcAft>
                <a:buAutoNum type="arabicPeriod"/>
              </a:pPr>
              <a:r>
                <a:rPr lang="en-US" sz="2400" dirty="0"/>
                <a:t>Visual Inspection</a:t>
              </a:r>
            </a:p>
            <a:p>
              <a:pPr marL="457200" lvl="0" indent="-457200" algn="l" defTabSz="1066800">
                <a:lnSpc>
                  <a:spcPct val="100000"/>
                </a:lnSpc>
                <a:spcBef>
                  <a:spcPct val="0"/>
                </a:spcBef>
                <a:spcAft>
                  <a:spcPct val="35000"/>
                </a:spcAft>
                <a:buAutoNum type="arabicPeriod"/>
              </a:pPr>
              <a:endParaRPr lang="en-US" sz="2400" kern="1200" dirty="0"/>
            </a:p>
            <a:p>
              <a:pPr marL="457200" lvl="0" indent="-457200" algn="l" defTabSz="1066800">
                <a:lnSpc>
                  <a:spcPct val="100000"/>
                </a:lnSpc>
                <a:spcBef>
                  <a:spcPct val="0"/>
                </a:spcBef>
                <a:spcAft>
                  <a:spcPct val="35000"/>
                </a:spcAft>
                <a:buAutoNum type="arabicPeriod"/>
              </a:pPr>
              <a:endParaRPr lang="en-US" sz="2400" kern="1200" dirty="0"/>
            </a:p>
          </p:txBody>
        </p:sp>
      </p:grpSp>
      <p:pic>
        <p:nvPicPr>
          <p:cNvPr id="13" name="Graphic 12" descr="Upward trend outline">
            <a:extLst>
              <a:ext uri="{FF2B5EF4-FFF2-40B4-BE49-F238E27FC236}">
                <a16:creationId xmlns:a16="http://schemas.microsoft.com/office/drawing/2014/main" id="{50B15B4D-1386-440C-A3F1-5D906F9FCD6B}"/>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9751115" y="387245"/>
            <a:ext cx="1203323" cy="1203323"/>
          </a:xfrm>
          <a:prstGeom prst="rect">
            <a:avLst/>
          </a:prstGeom>
        </p:spPr>
      </p:pic>
      <p:pic>
        <p:nvPicPr>
          <p:cNvPr id="14" name="Graphic 13" descr="Statistics outline">
            <a:extLst>
              <a:ext uri="{FF2B5EF4-FFF2-40B4-BE49-F238E27FC236}">
                <a16:creationId xmlns:a16="http://schemas.microsoft.com/office/drawing/2014/main" id="{818ABF03-9C9A-41CE-9E6F-C53FEF1042B2}"/>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710584" y="2488914"/>
            <a:ext cx="914400" cy="914400"/>
          </a:xfrm>
          <a:prstGeom prst="rect">
            <a:avLst/>
          </a:prstGeom>
        </p:spPr>
      </p:pic>
      <p:sp>
        <p:nvSpPr>
          <p:cNvPr id="15" name="TextBox 14">
            <a:extLst>
              <a:ext uri="{FF2B5EF4-FFF2-40B4-BE49-F238E27FC236}">
                <a16:creationId xmlns:a16="http://schemas.microsoft.com/office/drawing/2014/main" id="{F6657BB6-5CD1-4687-99A9-3555ACF7744A}"/>
              </a:ext>
            </a:extLst>
          </p:cNvPr>
          <p:cNvSpPr txBox="1"/>
          <p:nvPr/>
        </p:nvSpPr>
        <p:spPr>
          <a:xfrm>
            <a:off x="195152" y="6016487"/>
            <a:ext cx="2402261" cy="369332"/>
          </a:xfrm>
          <a:prstGeom prst="rect">
            <a:avLst/>
          </a:prstGeom>
          <a:noFill/>
        </p:spPr>
        <p:txBody>
          <a:bodyPr wrap="none" rtlCol="0">
            <a:spAutoFit/>
          </a:bodyPr>
          <a:lstStyle/>
          <a:p>
            <a:r>
              <a:rPr lang="en-US" dirty="0"/>
              <a:t>Pierce &amp; Cheney, 2013</a:t>
            </a:r>
          </a:p>
        </p:txBody>
      </p:sp>
    </p:spTree>
    <p:extLst>
      <p:ext uri="{BB962C8B-B14F-4D97-AF65-F5344CB8AC3E}">
        <p14:creationId xmlns:p14="http://schemas.microsoft.com/office/powerpoint/2010/main" val="3182228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E7624-21F7-4391-BA6A-71F3B1AB782E}"/>
              </a:ext>
            </a:extLst>
          </p:cNvPr>
          <p:cNvSpPr>
            <a:spLocks noGrp="1"/>
          </p:cNvSpPr>
          <p:nvPr>
            <p:ph type="title"/>
          </p:nvPr>
        </p:nvSpPr>
        <p:spPr/>
        <p:txBody>
          <a:bodyPr/>
          <a:lstStyle/>
          <a:p>
            <a:r>
              <a:rPr lang="en-US" dirty="0"/>
              <a:t>Experimental Control </a:t>
            </a:r>
          </a:p>
        </p:txBody>
      </p:sp>
      <p:graphicFrame>
        <p:nvGraphicFramePr>
          <p:cNvPr id="7" name="Content Placeholder 2">
            <a:extLst>
              <a:ext uri="{FF2B5EF4-FFF2-40B4-BE49-F238E27FC236}">
                <a16:creationId xmlns:a16="http://schemas.microsoft.com/office/drawing/2014/main" id="{657BD014-7520-428F-808D-3F48540F43EE}"/>
              </a:ext>
            </a:extLst>
          </p:cNvPr>
          <p:cNvGraphicFramePr>
            <a:graphicFrameLocks noGrp="1"/>
          </p:cNvGraphicFramePr>
          <p:nvPr>
            <p:ph idx="1"/>
          </p:nvPr>
        </p:nvGraphicFramePr>
        <p:xfrm>
          <a:off x="1097280" y="2108201"/>
          <a:ext cx="10058400" cy="37608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Oval 3">
            <a:extLst>
              <a:ext uri="{FF2B5EF4-FFF2-40B4-BE49-F238E27FC236}">
                <a16:creationId xmlns:a16="http://schemas.microsoft.com/office/drawing/2014/main" id="{E75F23AF-F0FE-4907-A8AB-F9687B49D633}"/>
              </a:ext>
            </a:extLst>
          </p:cNvPr>
          <p:cNvSpPr/>
          <p:nvPr/>
        </p:nvSpPr>
        <p:spPr>
          <a:xfrm>
            <a:off x="9503594" y="182386"/>
            <a:ext cx="1698367" cy="1613043"/>
          </a:xfrm>
          <a:prstGeom prst="ellipse">
            <a:avLst/>
          </a:prstGeom>
          <a:solidFill>
            <a:srgbClr val="3293B6"/>
          </a:solidFill>
          <a:ln w="19050">
            <a:solidFill>
              <a:schemeClr val="tx1"/>
            </a:solidFill>
          </a:ln>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sp>
      <p:sp>
        <p:nvSpPr>
          <p:cNvPr id="8" name="Oval 7">
            <a:extLst>
              <a:ext uri="{FF2B5EF4-FFF2-40B4-BE49-F238E27FC236}">
                <a16:creationId xmlns:a16="http://schemas.microsoft.com/office/drawing/2014/main" id="{FF27E622-4DCE-488D-ABD6-D3CBE5FEC805}"/>
              </a:ext>
            </a:extLst>
          </p:cNvPr>
          <p:cNvSpPr/>
          <p:nvPr/>
        </p:nvSpPr>
        <p:spPr>
          <a:xfrm>
            <a:off x="519830" y="2298160"/>
            <a:ext cx="1295909" cy="1295909"/>
          </a:xfrm>
          <a:prstGeom prst="ellipse">
            <a:avLst/>
          </a:prstGeom>
          <a:solidFill>
            <a:schemeClr val="tx2">
              <a:lumMod val="25000"/>
              <a:lumOff val="75000"/>
            </a:schemeClr>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grpSp>
        <p:nvGrpSpPr>
          <p:cNvPr id="10" name="Group 9">
            <a:extLst>
              <a:ext uri="{FF2B5EF4-FFF2-40B4-BE49-F238E27FC236}">
                <a16:creationId xmlns:a16="http://schemas.microsoft.com/office/drawing/2014/main" id="{930A794F-1A24-4879-8BBA-B94C1821885E}"/>
              </a:ext>
            </a:extLst>
          </p:cNvPr>
          <p:cNvGrpSpPr/>
          <p:nvPr/>
        </p:nvGrpSpPr>
        <p:grpSpPr>
          <a:xfrm>
            <a:off x="2024818" y="2298160"/>
            <a:ext cx="9456597" cy="1295909"/>
            <a:chOff x="1639883" y="1232490"/>
            <a:chExt cx="4071059" cy="1295909"/>
          </a:xfrm>
        </p:grpSpPr>
        <p:sp>
          <p:nvSpPr>
            <p:cNvPr id="11" name="Rectangle 10">
              <a:extLst>
                <a:ext uri="{FF2B5EF4-FFF2-40B4-BE49-F238E27FC236}">
                  <a16:creationId xmlns:a16="http://schemas.microsoft.com/office/drawing/2014/main" id="{6E57D092-1423-44E8-99C7-413DB23DAD9A}"/>
                </a:ext>
              </a:extLst>
            </p:cNvPr>
            <p:cNvSpPr/>
            <p:nvPr/>
          </p:nvSpPr>
          <p:spPr>
            <a:xfrm>
              <a:off x="1708430" y="1232490"/>
              <a:ext cx="3054644" cy="129590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2" name="TextBox 11">
              <a:extLst>
                <a:ext uri="{FF2B5EF4-FFF2-40B4-BE49-F238E27FC236}">
                  <a16:creationId xmlns:a16="http://schemas.microsoft.com/office/drawing/2014/main" id="{30EFB1F3-B473-4759-96C2-E9667763D439}"/>
                </a:ext>
              </a:extLst>
            </p:cNvPr>
            <p:cNvSpPr txBox="1"/>
            <p:nvPr/>
          </p:nvSpPr>
          <p:spPr>
            <a:xfrm>
              <a:off x="1639883" y="1504127"/>
              <a:ext cx="4071059" cy="91695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dirty="0"/>
                <a:t>Dependent variable only changes with a manipulation to the independent variable </a:t>
              </a:r>
            </a:p>
            <a:p>
              <a:pPr marL="0" lvl="0" indent="0" algn="l" defTabSz="1066800">
                <a:lnSpc>
                  <a:spcPct val="100000"/>
                </a:lnSpc>
                <a:spcBef>
                  <a:spcPct val="0"/>
                </a:spcBef>
                <a:spcAft>
                  <a:spcPct val="35000"/>
                </a:spcAft>
                <a:buNone/>
              </a:pPr>
              <a:r>
                <a:rPr lang="en-US" sz="2400" dirty="0"/>
                <a:t>Demonstrated via repeated replications with the same individual </a:t>
              </a:r>
              <a:endParaRPr lang="en-US" sz="2400" kern="1200" dirty="0"/>
            </a:p>
            <a:p>
              <a:pPr marL="457200" lvl="0" indent="-457200" algn="l" defTabSz="1066800">
                <a:lnSpc>
                  <a:spcPct val="100000"/>
                </a:lnSpc>
                <a:spcBef>
                  <a:spcPct val="0"/>
                </a:spcBef>
                <a:spcAft>
                  <a:spcPct val="35000"/>
                </a:spcAft>
                <a:buAutoNum type="arabicPeriod"/>
              </a:pPr>
              <a:endParaRPr lang="en-US" sz="2400" kern="1200" dirty="0"/>
            </a:p>
          </p:txBody>
        </p:sp>
      </p:grpSp>
      <p:pic>
        <p:nvPicPr>
          <p:cNvPr id="13" name="Graphic 12" descr="Upward trend outline">
            <a:extLst>
              <a:ext uri="{FF2B5EF4-FFF2-40B4-BE49-F238E27FC236}">
                <a16:creationId xmlns:a16="http://schemas.microsoft.com/office/drawing/2014/main" id="{3DA7DC2A-DE3F-426D-A132-02C0622DBF08}"/>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9751115" y="387245"/>
            <a:ext cx="1203323" cy="1203323"/>
          </a:xfrm>
          <a:prstGeom prst="rect">
            <a:avLst/>
          </a:prstGeom>
        </p:spPr>
      </p:pic>
      <p:pic>
        <p:nvPicPr>
          <p:cNvPr id="5" name="Graphic 4" descr="Statistics outline">
            <a:extLst>
              <a:ext uri="{FF2B5EF4-FFF2-40B4-BE49-F238E27FC236}">
                <a16:creationId xmlns:a16="http://schemas.microsoft.com/office/drawing/2014/main" id="{5441D73E-F566-4C49-A02A-1668D41C1E30}"/>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710584" y="2488914"/>
            <a:ext cx="914400" cy="914400"/>
          </a:xfrm>
          <a:prstGeom prst="rect">
            <a:avLst/>
          </a:prstGeom>
        </p:spPr>
      </p:pic>
      <p:sp>
        <p:nvSpPr>
          <p:cNvPr id="14" name="TextBox 13">
            <a:extLst>
              <a:ext uri="{FF2B5EF4-FFF2-40B4-BE49-F238E27FC236}">
                <a16:creationId xmlns:a16="http://schemas.microsoft.com/office/drawing/2014/main" id="{8F74491D-BC96-4490-AF1A-28DBFB0E6CCA}"/>
              </a:ext>
            </a:extLst>
          </p:cNvPr>
          <p:cNvSpPr txBox="1"/>
          <p:nvPr/>
        </p:nvSpPr>
        <p:spPr>
          <a:xfrm>
            <a:off x="195152" y="6016487"/>
            <a:ext cx="2402261" cy="369332"/>
          </a:xfrm>
          <a:prstGeom prst="rect">
            <a:avLst/>
          </a:prstGeom>
          <a:noFill/>
        </p:spPr>
        <p:txBody>
          <a:bodyPr wrap="none" rtlCol="0">
            <a:spAutoFit/>
          </a:bodyPr>
          <a:lstStyle/>
          <a:p>
            <a:r>
              <a:rPr lang="en-US" dirty="0"/>
              <a:t>Pierce &amp; Cheney, 2013</a:t>
            </a:r>
          </a:p>
        </p:txBody>
      </p:sp>
      <p:grpSp>
        <p:nvGrpSpPr>
          <p:cNvPr id="15" name="Group 14">
            <a:extLst>
              <a:ext uri="{FF2B5EF4-FFF2-40B4-BE49-F238E27FC236}">
                <a16:creationId xmlns:a16="http://schemas.microsoft.com/office/drawing/2014/main" id="{53804325-C241-4989-BC79-8DFF87021764}"/>
              </a:ext>
            </a:extLst>
          </p:cNvPr>
          <p:cNvGrpSpPr/>
          <p:nvPr/>
        </p:nvGrpSpPr>
        <p:grpSpPr>
          <a:xfrm>
            <a:off x="2006493" y="2808820"/>
            <a:ext cx="9456597" cy="2904590"/>
            <a:chOff x="1666127" y="1232490"/>
            <a:chExt cx="4071059" cy="2904590"/>
          </a:xfrm>
        </p:grpSpPr>
        <p:sp>
          <p:nvSpPr>
            <p:cNvPr id="16" name="Rectangle 15">
              <a:extLst>
                <a:ext uri="{FF2B5EF4-FFF2-40B4-BE49-F238E27FC236}">
                  <a16:creationId xmlns:a16="http://schemas.microsoft.com/office/drawing/2014/main" id="{7B2E8D14-97C3-44AA-A975-C529B594ECAD}"/>
                </a:ext>
              </a:extLst>
            </p:cNvPr>
            <p:cNvSpPr/>
            <p:nvPr/>
          </p:nvSpPr>
          <p:spPr>
            <a:xfrm>
              <a:off x="1708430" y="1232490"/>
              <a:ext cx="3054644" cy="129590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7" name="TextBox 16">
              <a:extLst>
                <a:ext uri="{FF2B5EF4-FFF2-40B4-BE49-F238E27FC236}">
                  <a16:creationId xmlns:a16="http://schemas.microsoft.com/office/drawing/2014/main" id="{425DB419-9337-4ACB-8D99-47DAE24DA9AD}"/>
                </a:ext>
              </a:extLst>
            </p:cNvPr>
            <p:cNvSpPr txBox="1"/>
            <p:nvPr/>
          </p:nvSpPr>
          <p:spPr>
            <a:xfrm>
              <a:off x="1666127" y="2841171"/>
              <a:ext cx="4071059" cy="129590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endParaRPr lang="en-US" sz="2400" dirty="0"/>
            </a:p>
            <a:p>
              <a:pPr marL="0" lvl="0" indent="0" algn="l" defTabSz="1066800">
                <a:lnSpc>
                  <a:spcPct val="100000"/>
                </a:lnSpc>
                <a:spcBef>
                  <a:spcPct val="0"/>
                </a:spcBef>
                <a:spcAft>
                  <a:spcPct val="35000"/>
                </a:spcAft>
                <a:buNone/>
              </a:pPr>
              <a:r>
                <a:rPr lang="en-US" sz="2400" b="1" dirty="0"/>
                <a:t>Baseline Logic: </a:t>
              </a:r>
            </a:p>
            <a:p>
              <a:pPr marL="0" lvl="0" indent="0" algn="l" defTabSz="1066800">
                <a:lnSpc>
                  <a:spcPct val="100000"/>
                </a:lnSpc>
                <a:spcBef>
                  <a:spcPct val="0"/>
                </a:spcBef>
                <a:spcAft>
                  <a:spcPct val="35000"/>
                </a:spcAft>
                <a:buNone/>
              </a:pPr>
              <a:r>
                <a:rPr lang="en-US" sz="2400" dirty="0"/>
                <a:t>Prediction: Predicted behavior without introduction of the IV</a:t>
              </a:r>
            </a:p>
            <a:p>
              <a:pPr marL="0" lvl="0" indent="0" algn="l" defTabSz="1066800">
                <a:lnSpc>
                  <a:spcPct val="100000"/>
                </a:lnSpc>
                <a:spcBef>
                  <a:spcPct val="0"/>
                </a:spcBef>
                <a:spcAft>
                  <a:spcPct val="35000"/>
                </a:spcAft>
                <a:buNone/>
              </a:pPr>
              <a:r>
                <a:rPr lang="en-US" sz="2400" dirty="0"/>
                <a:t>Verification: Verifies behavior would have remained unchanged</a:t>
              </a:r>
            </a:p>
            <a:p>
              <a:pPr marL="0" lvl="0" indent="0" algn="l" defTabSz="1066800">
                <a:lnSpc>
                  <a:spcPct val="100000"/>
                </a:lnSpc>
                <a:spcBef>
                  <a:spcPct val="0"/>
                </a:spcBef>
                <a:spcAft>
                  <a:spcPct val="35000"/>
                </a:spcAft>
                <a:buNone/>
              </a:pPr>
              <a:r>
                <a:rPr lang="en-US" sz="2400" dirty="0"/>
                <a:t>Replication: Repeating previously observed change with the IV</a:t>
              </a:r>
            </a:p>
            <a:p>
              <a:pPr marL="457200" lvl="0" indent="-457200" algn="l" defTabSz="1066800">
                <a:lnSpc>
                  <a:spcPct val="100000"/>
                </a:lnSpc>
                <a:spcBef>
                  <a:spcPct val="0"/>
                </a:spcBef>
                <a:spcAft>
                  <a:spcPct val="35000"/>
                </a:spcAft>
                <a:buAutoNum type="arabicPeriod"/>
              </a:pPr>
              <a:endParaRPr lang="en-US" sz="2400" kern="1200" dirty="0"/>
            </a:p>
            <a:p>
              <a:pPr marL="457200" lvl="0" indent="-457200" algn="l" defTabSz="1066800">
                <a:lnSpc>
                  <a:spcPct val="100000"/>
                </a:lnSpc>
                <a:spcBef>
                  <a:spcPct val="0"/>
                </a:spcBef>
                <a:spcAft>
                  <a:spcPct val="35000"/>
                </a:spcAft>
                <a:buAutoNum type="arabicPeriod"/>
              </a:pPr>
              <a:endParaRPr lang="en-US" sz="2400" kern="1200" dirty="0"/>
            </a:p>
          </p:txBody>
        </p:sp>
      </p:grpSp>
    </p:spTree>
    <p:extLst>
      <p:ext uri="{BB962C8B-B14F-4D97-AF65-F5344CB8AC3E}">
        <p14:creationId xmlns:p14="http://schemas.microsoft.com/office/powerpoint/2010/main" val="988028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F3D42-5034-4303-9E7E-3477B938A477}"/>
              </a:ext>
            </a:extLst>
          </p:cNvPr>
          <p:cNvSpPr>
            <a:spLocks noGrp="1"/>
          </p:cNvSpPr>
          <p:nvPr>
            <p:ph type="title"/>
          </p:nvPr>
        </p:nvSpPr>
        <p:spPr/>
        <p:txBody>
          <a:bodyPr/>
          <a:lstStyle/>
          <a:p>
            <a:r>
              <a:rPr lang="en-US" dirty="0"/>
              <a:t>Reversal Design Example </a:t>
            </a:r>
          </a:p>
        </p:txBody>
      </p:sp>
      <p:graphicFrame>
        <p:nvGraphicFramePr>
          <p:cNvPr id="3" name="Object 2">
            <a:extLst>
              <a:ext uri="{FF2B5EF4-FFF2-40B4-BE49-F238E27FC236}">
                <a16:creationId xmlns:a16="http://schemas.microsoft.com/office/drawing/2014/main" id="{A1089F83-B559-4D52-A55F-56D0CF70B565}"/>
              </a:ext>
            </a:extLst>
          </p:cNvPr>
          <p:cNvGraphicFramePr>
            <a:graphicFrameLocks noChangeAspect="1"/>
          </p:cNvGraphicFramePr>
          <p:nvPr>
            <p:extLst>
              <p:ext uri="{D42A27DB-BD31-4B8C-83A1-F6EECF244321}">
                <p14:modId xmlns:p14="http://schemas.microsoft.com/office/powerpoint/2010/main" val="2412898422"/>
              </p:ext>
            </p:extLst>
          </p:nvPr>
        </p:nvGraphicFramePr>
        <p:xfrm>
          <a:off x="682487" y="1871010"/>
          <a:ext cx="4870173" cy="4590247"/>
        </p:xfrm>
        <a:graphic>
          <a:graphicData uri="http://schemas.openxmlformats.org/presentationml/2006/ole">
            <mc:AlternateContent xmlns:mc="http://schemas.openxmlformats.org/markup-compatibility/2006">
              <mc:Choice xmlns:v="urn:schemas-microsoft-com:vml" Requires="v">
                <p:oleObj spid="_x0000_s2122" name="Prism 8" r:id="rId4" imgW="2844720" imgH="2680513" progId="Prism8.Document">
                  <p:embed/>
                </p:oleObj>
              </mc:Choice>
              <mc:Fallback>
                <p:oleObj name="Prism 8" r:id="rId4" imgW="2844720" imgH="2680513" progId="Prism8.Document">
                  <p:embed/>
                  <p:pic>
                    <p:nvPicPr>
                      <p:cNvPr id="0" name=""/>
                      <p:cNvPicPr/>
                      <p:nvPr/>
                    </p:nvPicPr>
                    <p:blipFill>
                      <a:blip r:embed="rId5"/>
                      <a:stretch>
                        <a:fillRect/>
                      </a:stretch>
                    </p:blipFill>
                    <p:spPr>
                      <a:xfrm>
                        <a:off x="682487" y="1871010"/>
                        <a:ext cx="4870173" cy="4590247"/>
                      </a:xfrm>
                      <a:prstGeom prst="rect">
                        <a:avLst/>
                      </a:prstGeom>
                    </p:spPr>
                  </p:pic>
                </p:oleObj>
              </mc:Fallback>
            </mc:AlternateContent>
          </a:graphicData>
        </a:graphic>
      </p:graphicFrame>
      <p:sp>
        <p:nvSpPr>
          <p:cNvPr id="4" name="Oval 3">
            <a:extLst>
              <a:ext uri="{FF2B5EF4-FFF2-40B4-BE49-F238E27FC236}">
                <a16:creationId xmlns:a16="http://schemas.microsoft.com/office/drawing/2014/main" id="{522204D9-333A-482F-B5D2-30472FF1437E}"/>
              </a:ext>
            </a:extLst>
          </p:cNvPr>
          <p:cNvSpPr/>
          <p:nvPr/>
        </p:nvSpPr>
        <p:spPr>
          <a:xfrm>
            <a:off x="2064124" y="4948517"/>
            <a:ext cx="268941" cy="248770"/>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47E364CB-A78C-4A98-8054-B2E5FE21288E}"/>
              </a:ext>
            </a:extLst>
          </p:cNvPr>
          <p:cNvSpPr/>
          <p:nvPr/>
        </p:nvSpPr>
        <p:spPr>
          <a:xfrm>
            <a:off x="2445122" y="5244652"/>
            <a:ext cx="268941" cy="248770"/>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18DF9070-D72E-4E93-8779-2BC64D5B983E}"/>
              </a:ext>
            </a:extLst>
          </p:cNvPr>
          <p:cNvSpPr/>
          <p:nvPr/>
        </p:nvSpPr>
        <p:spPr>
          <a:xfrm>
            <a:off x="2828460" y="2479040"/>
            <a:ext cx="268941" cy="248770"/>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B61E6B0-4984-462C-A8D1-50E22B2307A9}"/>
              </a:ext>
            </a:extLst>
          </p:cNvPr>
          <p:cNvSpPr/>
          <p:nvPr/>
        </p:nvSpPr>
        <p:spPr>
          <a:xfrm>
            <a:off x="3216087" y="2176779"/>
            <a:ext cx="268941" cy="248770"/>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E0CAA5D6-8F1C-490B-8444-DD1565005B4E}"/>
              </a:ext>
            </a:extLst>
          </p:cNvPr>
          <p:cNvSpPr/>
          <p:nvPr/>
        </p:nvSpPr>
        <p:spPr>
          <a:xfrm>
            <a:off x="3960161" y="2176779"/>
            <a:ext cx="268941" cy="248770"/>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8DD0DAD2-83D3-4E42-AAD8-FF1D4E2AB42E}"/>
              </a:ext>
            </a:extLst>
          </p:cNvPr>
          <p:cNvSpPr/>
          <p:nvPr/>
        </p:nvSpPr>
        <p:spPr>
          <a:xfrm>
            <a:off x="3583641" y="5244652"/>
            <a:ext cx="268941" cy="248770"/>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9E3035EF-1BDB-4CD2-9ABB-B2CEDFDED800}"/>
              </a:ext>
            </a:extLst>
          </p:cNvPr>
          <p:cNvCxnSpPr/>
          <p:nvPr/>
        </p:nvCxnSpPr>
        <p:spPr>
          <a:xfrm>
            <a:off x="2579592" y="4531660"/>
            <a:ext cx="0" cy="591670"/>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0A57068C-34F0-4BCF-B514-6BF131684FFB}"/>
              </a:ext>
            </a:extLst>
          </p:cNvPr>
          <p:cNvCxnSpPr/>
          <p:nvPr/>
        </p:nvCxnSpPr>
        <p:spPr>
          <a:xfrm>
            <a:off x="3742764" y="4605617"/>
            <a:ext cx="0" cy="591670"/>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DC28A240-B3B7-444D-A2C5-48C660D4E5A8}"/>
              </a:ext>
            </a:extLst>
          </p:cNvPr>
          <p:cNvCxnSpPr>
            <a:cxnSpLocks/>
          </p:cNvCxnSpPr>
          <p:nvPr/>
        </p:nvCxnSpPr>
        <p:spPr>
          <a:xfrm flipV="1">
            <a:off x="4103596" y="2479040"/>
            <a:ext cx="0" cy="770965"/>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EDA950AB-E82B-48A5-A86A-3D9F9B2851A4}"/>
              </a:ext>
            </a:extLst>
          </p:cNvPr>
          <p:cNvSpPr txBox="1"/>
          <p:nvPr/>
        </p:nvSpPr>
        <p:spPr>
          <a:xfrm>
            <a:off x="1730211" y="4166133"/>
            <a:ext cx="1098249" cy="369332"/>
          </a:xfrm>
          <a:prstGeom prst="rect">
            <a:avLst/>
          </a:prstGeom>
          <a:noFill/>
        </p:spPr>
        <p:txBody>
          <a:bodyPr wrap="none" rtlCol="0">
            <a:spAutoFit/>
          </a:bodyPr>
          <a:lstStyle/>
          <a:p>
            <a:r>
              <a:rPr lang="en-US" dirty="0"/>
              <a:t>Prediction</a:t>
            </a:r>
          </a:p>
        </p:txBody>
      </p:sp>
      <p:sp>
        <p:nvSpPr>
          <p:cNvPr id="17" name="TextBox 16">
            <a:extLst>
              <a:ext uri="{FF2B5EF4-FFF2-40B4-BE49-F238E27FC236}">
                <a16:creationId xmlns:a16="http://schemas.microsoft.com/office/drawing/2014/main" id="{A363A33C-2FD3-4699-8194-0722C39BB979}"/>
              </a:ext>
            </a:extLst>
          </p:cNvPr>
          <p:cNvSpPr txBox="1"/>
          <p:nvPr/>
        </p:nvSpPr>
        <p:spPr>
          <a:xfrm>
            <a:off x="3876184" y="4420951"/>
            <a:ext cx="1226490" cy="369332"/>
          </a:xfrm>
          <a:prstGeom prst="rect">
            <a:avLst/>
          </a:prstGeom>
          <a:noFill/>
        </p:spPr>
        <p:txBody>
          <a:bodyPr wrap="none" rtlCol="0">
            <a:spAutoFit/>
          </a:bodyPr>
          <a:lstStyle/>
          <a:p>
            <a:r>
              <a:rPr lang="en-US" dirty="0"/>
              <a:t>Verification</a:t>
            </a:r>
          </a:p>
        </p:txBody>
      </p:sp>
      <p:sp>
        <p:nvSpPr>
          <p:cNvPr id="18" name="TextBox 17">
            <a:extLst>
              <a:ext uri="{FF2B5EF4-FFF2-40B4-BE49-F238E27FC236}">
                <a16:creationId xmlns:a16="http://schemas.microsoft.com/office/drawing/2014/main" id="{B9B620FF-8E11-4971-BE57-6C5EDC3E36EE}"/>
              </a:ext>
            </a:extLst>
          </p:cNvPr>
          <p:cNvSpPr txBox="1"/>
          <p:nvPr/>
        </p:nvSpPr>
        <p:spPr>
          <a:xfrm>
            <a:off x="3911129" y="3259133"/>
            <a:ext cx="1191545" cy="369332"/>
          </a:xfrm>
          <a:prstGeom prst="rect">
            <a:avLst/>
          </a:prstGeom>
          <a:noFill/>
        </p:spPr>
        <p:txBody>
          <a:bodyPr wrap="none" rtlCol="0">
            <a:spAutoFit/>
          </a:bodyPr>
          <a:lstStyle/>
          <a:p>
            <a:r>
              <a:rPr lang="en-US" dirty="0"/>
              <a:t>Replication</a:t>
            </a:r>
          </a:p>
        </p:txBody>
      </p:sp>
      <p:pic>
        <p:nvPicPr>
          <p:cNvPr id="2072" name="Picture 24" descr="654 Burnt Cookies Stock Photos, Pictures &amp;amp; Royalty-Free Images - iStock">
            <a:extLst>
              <a:ext uri="{FF2B5EF4-FFF2-40B4-BE49-F238E27FC236}">
                <a16:creationId xmlns:a16="http://schemas.microsoft.com/office/drawing/2014/main" id="{FBF257A2-82A5-4654-A5D2-CBD8B3E2D936}"/>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6634" t="22759" r="27601" b="24848"/>
          <a:stretch/>
        </p:blipFill>
        <p:spPr bwMode="auto">
          <a:xfrm>
            <a:off x="6343689" y="1975076"/>
            <a:ext cx="2180918" cy="1876671"/>
          </a:xfrm>
          <a:prstGeom prst="rect">
            <a:avLst/>
          </a:prstGeom>
          <a:noFill/>
          <a:extLst>
            <a:ext uri="{909E8E84-426E-40DD-AFC4-6F175D3DCCD1}">
              <a14:hiddenFill xmlns:a14="http://schemas.microsoft.com/office/drawing/2010/main">
                <a:solidFill>
                  <a:srgbClr val="FFFFFF"/>
                </a:solidFill>
              </a14:hiddenFill>
            </a:ext>
          </a:extLst>
        </p:spPr>
      </p:pic>
      <p:pic>
        <p:nvPicPr>
          <p:cNvPr id="2074" name="Picture 26" descr="Grain-Free Chocolate Chip Cookies">
            <a:extLst>
              <a:ext uri="{FF2B5EF4-FFF2-40B4-BE49-F238E27FC236}">
                <a16:creationId xmlns:a16="http://schemas.microsoft.com/office/drawing/2014/main" id="{48BFF69D-0955-45FC-BDC2-00DAF2C249C3}"/>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7355" t="22053" r="14062"/>
          <a:stretch/>
        </p:blipFill>
        <p:spPr bwMode="auto">
          <a:xfrm>
            <a:off x="6426068" y="3991684"/>
            <a:ext cx="2098539" cy="2081541"/>
          </a:xfrm>
          <a:prstGeom prst="rect">
            <a:avLst/>
          </a:prstGeom>
          <a:noFill/>
          <a:extLst>
            <a:ext uri="{909E8E84-426E-40DD-AFC4-6F175D3DCCD1}">
              <a14:hiddenFill xmlns:a14="http://schemas.microsoft.com/office/drawing/2010/main">
                <a:solidFill>
                  <a:srgbClr val="FFFFFF"/>
                </a:solidFill>
              </a14:hiddenFill>
            </a:ext>
          </a:extLst>
        </p:spPr>
      </p:pic>
      <p:pic>
        <p:nvPicPr>
          <p:cNvPr id="2077" name="Picture 29" descr="Happy, smiley icon - Free download on Iconfinder">
            <a:extLst>
              <a:ext uri="{FF2B5EF4-FFF2-40B4-BE49-F238E27FC236}">
                <a16:creationId xmlns:a16="http://schemas.microsoft.com/office/drawing/2014/main" id="{4D6B2004-31B0-4473-93B9-C02218C7DC1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83350" y="4260475"/>
            <a:ext cx="1624853" cy="1624853"/>
          </a:xfrm>
          <a:prstGeom prst="rect">
            <a:avLst/>
          </a:prstGeom>
          <a:noFill/>
          <a:extLst>
            <a:ext uri="{909E8E84-426E-40DD-AFC4-6F175D3DCCD1}">
              <a14:hiddenFill xmlns:a14="http://schemas.microsoft.com/office/drawing/2010/main">
                <a:solidFill>
                  <a:srgbClr val="FFFFFF"/>
                </a:solidFill>
              </a14:hiddenFill>
            </a:ext>
          </a:extLst>
        </p:spPr>
      </p:pic>
      <p:pic>
        <p:nvPicPr>
          <p:cNvPr id="2079" name="Picture 31" descr="Sad icon - Themify Icons">
            <a:extLst>
              <a:ext uri="{FF2B5EF4-FFF2-40B4-BE49-F238E27FC236}">
                <a16:creationId xmlns:a16="http://schemas.microsoft.com/office/drawing/2014/main" id="{9E4326DC-33C7-4A4D-B94E-646CF9BF5BE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941382" y="2124298"/>
            <a:ext cx="1708790" cy="1708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998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7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7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4"/>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13"/>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1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childTnLst>
                                </p:cTn>
                              </p:par>
                              <p:par>
                                <p:cTn id="37" presetID="1" presetClass="exit" presetSubtype="0" fill="hold" nodeType="withEffect">
                                  <p:stCondLst>
                                    <p:cond delay="0"/>
                                  </p:stCondLst>
                                  <p:childTnLst>
                                    <p:set>
                                      <p:cBhvr>
                                        <p:cTn id="38" dur="1" fill="hold">
                                          <p:stCondLst>
                                            <p:cond delay="0"/>
                                          </p:stCondLst>
                                        </p:cTn>
                                        <p:tgtEl>
                                          <p:spTgt spid="2072"/>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2079"/>
                                        </p:tgtEl>
                                        <p:attrNameLst>
                                          <p:attrName>style.visibility</p:attrName>
                                        </p:attrNameLst>
                                      </p:cBhvr>
                                      <p:to>
                                        <p:strVal val="hidden"/>
                                      </p:to>
                                    </p:set>
                                  </p:childTnLst>
                                </p:cTn>
                              </p:par>
                              <p:par>
                                <p:cTn id="41" presetID="1" presetClass="entr" presetSubtype="0" fill="hold" nodeType="withEffect">
                                  <p:stCondLst>
                                    <p:cond delay="0"/>
                                  </p:stCondLst>
                                  <p:childTnLst>
                                    <p:set>
                                      <p:cBhvr>
                                        <p:cTn id="42" dur="1" fill="hold">
                                          <p:stCondLst>
                                            <p:cond delay="0"/>
                                          </p:stCondLst>
                                        </p:cTn>
                                        <p:tgtEl>
                                          <p:spTgt spid="207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07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1" nodeType="clickEffect">
                                  <p:stCondLst>
                                    <p:cond delay="0"/>
                                  </p:stCondLst>
                                  <p:childTnLst>
                                    <p:set>
                                      <p:cBhvr>
                                        <p:cTn id="52" dur="1" fill="hold">
                                          <p:stCondLst>
                                            <p:cond delay="0"/>
                                          </p:stCondLst>
                                        </p:cTn>
                                        <p:tgtEl>
                                          <p:spTgt spid="8"/>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9"/>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1"/>
                                        </p:tgtEl>
                                        <p:attrNameLst>
                                          <p:attrName>style.visibility</p:attrName>
                                        </p:attrNameLst>
                                      </p:cBhvr>
                                      <p:to>
                                        <p:strVal val="visible"/>
                                      </p:to>
                                    </p:set>
                                  </p:childTnLst>
                                </p:cTn>
                              </p:par>
                              <p:par>
                                <p:cTn id="59" presetID="1" presetClass="exit" presetSubtype="0" fill="hold" nodeType="withEffect">
                                  <p:stCondLst>
                                    <p:cond delay="0"/>
                                  </p:stCondLst>
                                  <p:childTnLst>
                                    <p:set>
                                      <p:cBhvr>
                                        <p:cTn id="60" dur="1" fill="hold">
                                          <p:stCondLst>
                                            <p:cond delay="0"/>
                                          </p:stCondLst>
                                        </p:cTn>
                                        <p:tgtEl>
                                          <p:spTgt spid="2074"/>
                                        </p:tgtEl>
                                        <p:attrNameLst>
                                          <p:attrName>style.visibility</p:attrName>
                                        </p:attrNameLst>
                                      </p:cBhvr>
                                      <p:to>
                                        <p:strVal val="hidden"/>
                                      </p:to>
                                    </p:set>
                                  </p:childTnLst>
                                </p:cTn>
                              </p:par>
                              <p:par>
                                <p:cTn id="61" presetID="1" presetClass="exit" presetSubtype="0" fill="hold" nodeType="withEffect">
                                  <p:stCondLst>
                                    <p:cond delay="0"/>
                                  </p:stCondLst>
                                  <p:childTnLst>
                                    <p:set>
                                      <p:cBhvr>
                                        <p:cTn id="62" dur="1" fill="hold">
                                          <p:stCondLst>
                                            <p:cond delay="0"/>
                                          </p:stCondLst>
                                        </p:cTn>
                                        <p:tgtEl>
                                          <p:spTgt spid="2077"/>
                                        </p:tgtEl>
                                        <p:attrNameLst>
                                          <p:attrName>style.visibility</p:attrName>
                                        </p:attrNameLst>
                                      </p:cBhvr>
                                      <p:to>
                                        <p:strVal val="hidden"/>
                                      </p:to>
                                    </p:set>
                                  </p:childTnLst>
                                </p:cTn>
                              </p:par>
                              <p:par>
                                <p:cTn id="63" presetID="1" presetClass="entr" presetSubtype="0" fill="hold" nodeType="withEffect">
                                  <p:stCondLst>
                                    <p:cond delay="0"/>
                                  </p:stCondLst>
                                  <p:childTnLst>
                                    <p:set>
                                      <p:cBhvr>
                                        <p:cTn id="64" dur="1" fill="hold">
                                          <p:stCondLst>
                                            <p:cond delay="0"/>
                                          </p:stCondLst>
                                        </p:cTn>
                                        <p:tgtEl>
                                          <p:spTgt spid="2072"/>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207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grpId="1" nodeType="clickEffect">
                                  <p:stCondLst>
                                    <p:cond delay="0"/>
                                  </p:stCondLst>
                                  <p:childTnLst>
                                    <p:set>
                                      <p:cBhvr>
                                        <p:cTn id="70" dur="1" fill="hold">
                                          <p:stCondLst>
                                            <p:cond delay="0"/>
                                          </p:stCondLst>
                                        </p:cTn>
                                        <p:tgtEl>
                                          <p:spTgt spid="11"/>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14"/>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7"/>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xit" presetSubtype="0" fill="hold" nodeType="clickEffect">
                                  <p:stCondLst>
                                    <p:cond delay="0"/>
                                  </p:stCondLst>
                                  <p:childTnLst>
                                    <p:set>
                                      <p:cBhvr>
                                        <p:cTn id="80" dur="1" fill="hold">
                                          <p:stCondLst>
                                            <p:cond delay="0"/>
                                          </p:stCondLst>
                                        </p:cTn>
                                        <p:tgtEl>
                                          <p:spTgt spid="14"/>
                                        </p:tgtEl>
                                        <p:attrNameLst>
                                          <p:attrName>style.visibility</p:attrName>
                                        </p:attrNameLst>
                                      </p:cBhvr>
                                      <p:to>
                                        <p:strVal val="hidden"/>
                                      </p:to>
                                    </p:set>
                                  </p:childTnLst>
                                </p:cTn>
                              </p:par>
                              <p:par>
                                <p:cTn id="81" presetID="1" presetClass="exit" presetSubtype="0" fill="hold" grpId="1" nodeType="withEffect">
                                  <p:stCondLst>
                                    <p:cond delay="0"/>
                                  </p:stCondLst>
                                  <p:childTnLst>
                                    <p:set>
                                      <p:cBhvr>
                                        <p:cTn id="82" dur="1" fill="hold">
                                          <p:stCondLst>
                                            <p:cond delay="0"/>
                                          </p:stCondLst>
                                        </p:cTn>
                                        <p:tgtEl>
                                          <p:spTgt spid="17"/>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10"/>
                                        </p:tgtEl>
                                        <p:attrNameLst>
                                          <p:attrName>style.visibility</p:attrName>
                                        </p:attrNameLst>
                                      </p:cBhvr>
                                      <p:to>
                                        <p:strVal val="visible"/>
                                      </p:to>
                                    </p:set>
                                  </p:childTnLst>
                                </p:cTn>
                              </p:par>
                              <p:par>
                                <p:cTn id="87" presetID="1" presetClass="exit" presetSubtype="0" fill="hold" nodeType="withEffect">
                                  <p:stCondLst>
                                    <p:cond delay="0"/>
                                  </p:stCondLst>
                                  <p:childTnLst>
                                    <p:set>
                                      <p:cBhvr>
                                        <p:cTn id="88" dur="1" fill="hold">
                                          <p:stCondLst>
                                            <p:cond delay="0"/>
                                          </p:stCondLst>
                                        </p:cTn>
                                        <p:tgtEl>
                                          <p:spTgt spid="2072"/>
                                        </p:tgtEl>
                                        <p:attrNameLst>
                                          <p:attrName>style.visibility</p:attrName>
                                        </p:attrNameLst>
                                      </p:cBhvr>
                                      <p:to>
                                        <p:strVal val="hidden"/>
                                      </p:to>
                                    </p:set>
                                  </p:childTnLst>
                                </p:cTn>
                              </p:par>
                              <p:par>
                                <p:cTn id="89" presetID="1" presetClass="exit" presetSubtype="0" fill="hold" nodeType="withEffect">
                                  <p:stCondLst>
                                    <p:cond delay="0"/>
                                  </p:stCondLst>
                                  <p:childTnLst>
                                    <p:set>
                                      <p:cBhvr>
                                        <p:cTn id="90" dur="1" fill="hold">
                                          <p:stCondLst>
                                            <p:cond delay="0"/>
                                          </p:stCondLst>
                                        </p:cTn>
                                        <p:tgtEl>
                                          <p:spTgt spid="2079"/>
                                        </p:tgtEl>
                                        <p:attrNameLst>
                                          <p:attrName>style.visibility</p:attrName>
                                        </p:attrNameLst>
                                      </p:cBhvr>
                                      <p:to>
                                        <p:strVal val="hidden"/>
                                      </p:to>
                                    </p:set>
                                  </p:childTnLst>
                                </p:cTn>
                              </p:par>
                              <p:par>
                                <p:cTn id="91" presetID="1" presetClass="entr" presetSubtype="0" fill="hold" nodeType="withEffect">
                                  <p:stCondLst>
                                    <p:cond delay="0"/>
                                  </p:stCondLst>
                                  <p:childTnLst>
                                    <p:set>
                                      <p:cBhvr>
                                        <p:cTn id="92" dur="1" fill="hold">
                                          <p:stCondLst>
                                            <p:cond delay="0"/>
                                          </p:stCondLst>
                                        </p:cTn>
                                        <p:tgtEl>
                                          <p:spTgt spid="2074"/>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2077"/>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xit" presetSubtype="0" fill="hold" grpId="1" nodeType="clickEffect">
                                  <p:stCondLst>
                                    <p:cond delay="0"/>
                                  </p:stCondLst>
                                  <p:childTnLst>
                                    <p:set>
                                      <p:cBhvr>
                                        <p:cTn id="98" dur="1" fill="hold">
                                          <p:stCondLst>
                                            <p:cond delay="0"/>
                                          </p:stCondLst>
                                        </p:cTn>
                                        <p:tgtEl>
                                          <p:spTgt spid="10"/>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15"/>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8" grpId="0" animBg="1"/>
      <p:bldP spid="8" grpId="1" animBg="1"/>
      <p:bldP spid="9" grpId="0" animBg="1"/>
      <p:bldP spid="9" grpId="1" animBg="1"/>
      <p:bldP spid="10" grpId="0" animBg="1"/>
      <p:bldP spid="10" grpId="1" animBg="1"/>
      <p:bldP spid="11" grpId="0" animBg="1"/>
      <p:bldP spid="11" grpId="1" animBg="1"/>
      <p:bldP spid="16" grpId="0"/>
      <p:bldP spid="16" grpId="1"/>
      <p:bldP spid="17" grpId="0"/>
      <p:bldP spid="17" grpId="1"/>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E7624-21F7-4391-BA6A-71F3B1AB782E}"/>
              </a:ext>
            </a:extLst>
          </p:cNvPr>
          <p:cNvSpPr>
            <a:spLocks noGrp="1"/>
          </p:cNvSpPr>
          <p:nvPr>
            <p:ph type="title"/>
          </p:nvPr>
        </p:nvSpPr>
        <p:spPr/>
        <p:txBody>
          <a:bodyPr/>
          <a:lstStyle/>
          <a:p>
            <a:r>
              <a:rPr lang="en-US" dirty="0"/>
              <a:t>Single-Subject Experimental Designs</a:t>
            </a:r>
          </a:p>
        </p:txBody>
      </p:sp>
      <p:graphicFrame>
        <p:nvGraphicFramePr>
          <p:cNvPr id="7" name="Content Placeholder 2">
            <a:extLst>
              <a:ext uri="{FF2B5EF4-FFF2-40B4-BE49-F238E27FC236}">
                <a16:creationId xmlns:a16="http://schemas.microsoft.com/office/drawing/2014/main" id="{657BD014-7520-428F-808D-3F48540F43EE}"/>
              </a:ext>
            </a:extLst>
          </p:cNvPr>
          <p:cNvGraphicFramePr>
            <a:graphicFrameLocks noGrp="1"/>
          </p:cNvGraphicFramePr>
          <p:nvPr>
            <p:ph idx="1"/>
          </p:nvPr>
        </p:nvGraphicFramePr>
        <p:xfrm>
          <a:off x="1097280" y="2108201"/>
          <a:ext cx="10058400" cy="37608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Oval 3">
            <a:extLst>
              <a:ext uri="{FF2B5EF4-FFF2-40B4-BE49-F238E27FC236}">
                <a16:creationId xmlns:a16="http://schemas.microsoft.com/office/drawing/2014/main" id="{E75F23AF-F0FE-4907-A8AB-F9687B49D633}"/>
              </a:ext>
            </a:extLst>
          </p:cNvPr>
          <p:cNvSpPr/>
          <p:nvPr/>
        </p:nvSpPr>
        <p:spPr>
          <a:xfrm>
            <a:off x="9503594" y="182386"/>
            <a:ext cx="1698367" cy="1613043"/>
          </a:xfrm>
          <a:prstGeom prst="ellipse">
            <a:avLst/>
          </a:prstGeom>
          <a:solidFill>
            <a:srgbClr val="3293B6"/>
          </a:solidFill>
          <a:ln w="19050">
            <a:solidFill>
              <a:schemeClr val="tx1"/>
            </a:solidFill>
          </a:ln>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sp>
      <p:sp>
        <p:nvSpPr>
          <p:cNvPr id="8" name="Oval 7">
            <a:extLst>
              <a:ext uri="{FF2B5EF4-FFF2-40B4-BE49-F238E27FC236}">
                <a16:creationId xmlns:a16="http://schemas.microsoft.com/office/drawing/2014/main" id="{FF27E622-4DCE-488D-ABD6-D3CBE5FEC805}"/>
              </a:ext>
            </a:extLst>
          </p:cNvPr>
          <p:cNvSpPr/>
          <p:nvPr/>
        </p:nvSpPr>
        <p:spPr>
          <a:xfrm>
            <a:off x="519830" y="2298160"/>
            <a:ext cx="1295909" cy="1295909"/>
          </a:xfrm>
          <a:prstGeom prst="ellipse">
            <a:avLst/>
          </a:prstGeom>
          <a:solidFill>
            <a:schemeClr val="tx2">
              <a:lumMod val="25000"/>
              <a:lumOff val="75000"/>
            </a:schemeClr>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grpSp>
        <p:nvGrpSpPr>
          <p:cNvPr id="10" name="Group 9">
            <a:extLst>
              <a:ext uri="{FF2B5EF4-FFF2-40B4-BE49-F238E27FC236}">
                <a16:creationId xmlns:a16="http://schemas.microsoft.com/office/drawing/2014/main" id="{930A794F-1A24-4879-8BBA-B94C1821885E}"/>
              </a:ext>
            </a:extLst>
          </p:cNvPr>
          <p:cNvGrpSpPr/>
          <p:nvPr/>
        </p:nvGrpSpPr>
        <p:grpSpPr>
          <a:xfrm>
            <a:off x="2276533" y="1420235"/>
            <a:ext cx="9456597" cy="2503581"/>
            <a:chOff x="1639936" y="1232490"/>
            <a:chExt cx="4071059" cy="2503581"/>
          </a:xfrm>
        </p:grpSpPr>
        <p:sp>
          <p:nvSpPr>
            <p:cNvPr id="11" name="Rectangle 10">
              <a:extLst>
                <a:ext uri="{FF2B5EF4-FFF2-40B4-BE49-F238E27FC236}">
                  <a16:creationId xmlns:a16="http://schemas.microsoft.com/office/drawing/2014/main" id="{6E57D092-1423-44E8-99C7-413DB23DAD9A}"/>
                </a:ext>
              </a:extLst>
            </p:cNvPr>
            <p:cNvSpPr/>
            <p:nvPr/>
          </p:nvSpPr>
          <p:spPr>
            <a:xfrm>
              <a:off x="1708430" y="1232490"/>
              <a:ext cx="3054644" cy="129590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2" name="TextBox 11">
              <a:extLst>
                <a:ext uri="{FF2B5EF4-FFF2-40B4-BE49-F238E27FC236}">
                  <a16:creationId xmlns:a16="http://schemas.microsoft.com/office/drawing/2014/main" id="{30EFB1F3-B473-4759-96C2-E9667763D439}"/>
                </a:ext>
              </a:extLst>
            </p:cNvPr>
            <p:cNvSpPr txBox="1"/>
            <p:nvPr/>
          </p:nvSpPr>
          <p:spPr>
            <a:xfrm>
              <a:off x="1639936" y="3513055"/>
              <a:ext cx="4071059" cy="22301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342900" lvl="0" indent="-342900" algn="l" defTabSz="1066800">
                <a:lnSpc>
                  <a:spcPct val="100000"/>
                </a:lnSpc>
                <a:spcBef>
                  <a:spcPct val="0"/>
                </a:spcBef>
                <a:spcAft>
                  <a:spcPct val="35000"/>
                </a:spcAft>
                <a:buFont typeface="Arial" panose="020B0604020202020204" pitchFamily="34" charset="0"/>
                <a:buChar char="•"/>
              </a:pPr>
              <a:r>
                <a:rPr lang="en-US" sz="2400" kern="1200" dirty="0"/>
                <a:t>Reversal Design</a:t>
              </a:r>
            </a:p>
            <a:p>
              <a:pPr marL="342900" lvl="0" indent="-342900" algn="l" defTabSz="1066800">
                <a:lnSpc>
                  <a:spcPct val="100000"/>
                </a:lnSpc>
                <a:spcBef>
                  <a:spcPct val="0"/>
                </a:spcBef>
                <a:spcAft>
                  <a:spcPct val="35000"/>
                </a:spcAft>
                <a:buFont typeface="Arial" panose="020B0604020202020204" pitchFamily="34" charset="0"/>
                <a:buChar char="•"/>
              </a:pPr>
              <a:r>
                <a:rPr lang="en-US" sz="2400" dirty="0"/>
                <a:t>Multiple Baseline Design</a:t>
              </a:r>
            </a:p>
            <a:p>
              <a:pPr marL="342900" lvl="0" indent="-342900" algn="l" defTabSz="1066800">
                <a:lnSpc>
                  <a:spcPct val="100000"/>
                </a:lnSpc>
                <a:spcBef>
                  <a:spcPct val="0"/>
                </a:spcBef>
                <a:spcAft>
                  <a:spcPct val="35000"/>
                </a:spcAft>
                <a:buFont typeface="Arial" panose="020B0604020202020204" pitchFamily="34" charset="0"/>
                <a:buChar char="•"/>
              </a:pPr>
              <a:r>
                <a:rPr lang="en-US" sz="2400" kern="1200" dirty="0"/>
                <a:t>Multielement Design</a:t>
              </a:r>
            </a:p>
            <a:p>
              <a:pPr marL="342900" lvl="0" indent="-342900" algn="l" defTabSz="1066800">
                <a:lnSpc>
                  <a:spcPct val="100000"/>
                </a:lnSpc>
                <a:spcBef>
                  <a:spcPct val="0"/>
                </a:spcBef>
                <a:spcAft>
                  <a:spcPct val="35000"/>
                </a:spcAft>
                <a:buFont typeface="Arial" panose="020B0604020202020204" pitchFamily="34" charset="0"/>
                <a:buChar char="•"/>
              </a:pPr>
              <a:r>
                <a:rPr lang="en-US" sz="2400" dirty="0"/>
                <a:t>Changing Criterion Design</a:t>
              </a:r>
            </a:p>
            <a:p>
              <a:pPr marL="0" lvl="0" indent="0" algn="l" defTabSz="1066800">
                <a:lnSpc>
                  <a:spcPct val="100000"/>
                </a:lnSpc>
                <a:spcBef>
                  <a:spcPct val="0"/>
                </a:spcBef>
                <a:spcAft>
                  <a:spcPct val="35000"/>
                </a:spcAft>
                <a:buNone/>
              </a:pPr>
              <a:endParaRPr lang="en-US" sz="2400" dirty="0"/>
            </a:p>
            <a:p>
              <a:pPr marL="457200" lvl="0" indent="-457200" algn="l" defTabSz="1066800">
                <a:lnSpc>
                  <a:spcPct val="100000"/>
                </a:lnSpc>
                <a:spcBef>
                  <a:spcPct val="0"/>
                </a:spcBef>
                <a:spcAft>
                  <a:spcPct val="35000"/>
                </a:spcAft>
                <a:buAutoNum type="arabicPeriod"/>
              </a:pPr>
              <a:endParaRPr lang="en-US" sz="2400" kern="1200" dirty="0"/>
            </a:p>
            <a:p>
              <a:pPr marL="457200" lvl="0" indent="-457200" algn="l" defTabSz="1066800">
                <a:lnSpc>
                  <a:spcPct val="100000"/>
                </a:lnSpc>
                <a:spcBef>
                  <a:spcPct val="0"/>
                </a:spcBef>
                <a:spcAft>
                  <a:spcPct val="35000"/>
                </a:spcAft>
                <a:buAutoNum type="arabicPeriod"/>
              </a:pPr>
              <a:endParaRPr lang="en-US" sz="2400" kern="1200" dirty="0"/>
            </a:p>
          </p:txBody>
        </p:sp>
      </p:grpSp>
      <p:pic>
        <p:nvPicPr>
          <p:cNvPr id="13" name="Graphic 12" descr="Upward trend outline">
            <a:extLst>
              <a:ext uri="{FF2B5EF4-FFF2-40B4-BE49-F238E27FC236}">
                <a16:creationId xmlns:a16="http://schemas.microsoft.com/office/drawing/2014/main" id="{3DA7DC2A-DE3F-426D-A132-02C0622DBF08}"/>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9751115" y="387245"/>
            <a:ext cx="1203323" cy="1203323"/>
          </a:xfrm>
          <a:prstGeom prst="rect">
            <a:avLst/>
          </a:prstGeom>
        </p:spPr>
      </p:pic>
      <p:pic>
        <p:nvPicPr>
          <p:cNvPr id="14" name="Graphic 13" descr="Statistics outline">
            <a:extLst>
              <a:ext uri="{FF2B5EF4-FFF2-40B4-BE49-F238E27FC236}">
                <a16:creationId xmlns:a16="http://schemas.microsoft.com/office/drawing/2014/main" id="{3209AFA2-CB77-47B6-9588-29547AA70EAE}"/>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710584" y="2488914"/>
            <a:ext cx="914400" cy="914400"/>
          </a:xfrm>
          <a:prstGeom prst="rect">
            <a:avLst/>
          </a:prstGeom>
        </p:spPr>
      </p:pic>
      <p:grpSp>
        <p:nvGrpSpPr>
          <p:cNvPr id="15" name="Group 14">
            <a:extLst>
              <a:ext uri="{FF2B5EF4-FFF2-40B4-BE49-F238E27FC236}">
                <a16:creationId xmlns:a16="http://schemas.microsoft.com/office/drawing/2014/main" id="{8E8EB6CD-9FC4-459A-A4A8-D1F30BFD79C9}"/>
              </a:ext>
            </a:extLst>
          </p:cNvPr>
          <p:cNvGrpSpPr/>
          <p:nvPr/>
        </p:nvGrpSpPr>
        <p:grpSpPr>
          <a:xfrm>
            <a:off x="1194169" y="3365511"/>
            <a:ext cx="9456597" cy="2503581"/>
            <a:chOff x="1639936" y="1232490"/>
            <a:chExt cx="4071059" cy="2503581"/>
          </a:xfrm>
        </p:grpSpPr>
        <p:sp>
          <p:nvSpPr>
            <p:cNvPr id="16" name="Rectangle 15">
              <a:extLst>
                <a:ext uri="{FF2B5EF4-FFF2-40B4-BE49-F238E27FC236}">
                  <a16:creationId xmlns:a16="http://schemas.microsoft.com/office/drawing/2014/main" id="{374644AC-19DF-4B6F-90E5-740FBFAEFD2D}"/>
                </a:ext>
              </a:extLst>
            </p:cNvPr>
            <p:cNvSpPr/>
            <p:nvPr/>
          </p:nvSpPr>
          <p:spPr>
            <a:xfrm>
              <a:off x="1708430" y="1232490"/>
              <a:ext cx="3054644" cy="129590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7" name="TextBox 16">
              <a:extLst>
                <a:ext uri="{FF2B5EF4-FFF2-40B4-BE49-F238E27FC236}">
                  <a16:creationId xmlns:a16="http://schemas.microsoft.com/office/drawing/2014/main" id="{1F523C6D-0CC3-419E-A06E-6F673A85473A}"/>
                </a:ext>
              </a:extLst>
            </p:cNvPr>
            <p:cNvSpPr txBox="1"/>
            <p:nvPr/>
          </p:nvSpPr>
          <p:spPr>
            <a:xfrm>
              <a:off x="1639936" y="3513055"/>
              <a:ext cx="4071059" cy="22301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endParaRPr lang="en-US" sz="2400" dirty="0"/>
            </a:p>
            <a:p>
              <a:pPr marL="0" lvl="0" indent="0" algn="l" defTabSz="1066800">
                <a:lnSpc>
                  <a:spcPct val="100000"/>
                </a:lnSpc>
                <a:spcBef>
                  <a:spcPct val="0"/>
                </a:spcBef>
                <a:spcAft>
                  <a:spcPct val="35000"/>
                </a:spcAft>
                <a:buNone/>
              </a:pPr>
              <a:r>
                <a:rPr lang="en-US" sz="2400" dirty="0"/>
                <a:t>These designs are used in standard clinical practice</a:t>
              </a:r>
            </a:p>
            <a:p>
              <a:pPr marL="0" lvl="0" indent="0" algn="l" defTabSz="1066800">
                <a:lnSpc>
                  <a:spcPct val="100000"/>
                </a:lnSpc>
                <a:spcBef>
                  <a:spcPct val="0"/>
                </a:spcBef>
                <a:spcAft>
                  <a:spcPct val="35000"/>
                </a:spcAft>
                <a:buNone/>
              </a:pPr>
              <a:r>
                <a:rPr lang="en-US" sz="2400" dirty="0"/>
                <a:t>Providers in ABA are highly trained to clinically implement experimental logic with the same scientific rigor as research  </a:t>
              </a:r>
              <a:r>
                <a:rPr lang="en-US" sz="2400" kern="1200" dirty="0"/>
                <a:t> </a:t>
              </a:r>
            </a:p>
            <a:p>
              <a:pPr marL="0" lvl="0" indent="0" algn="l" defTabSz="1066800">
                <a:lnSpc>
                  <a:spcPct val="100000"/>
                </a:lnSpc>
                <a:spcBef>
                  <a:spcPct val="0"/>
                </a:spcBef>
                <a:spcAft>
                  <a:spcPct val="35000"/>
                </a:spcAft>
                <a:buNone/>
              </a:pPr>
              <a:endParaRPr lang="en-US" sz="2400" dirty="0"/>
            </a:p>
            <a:p>
              <a:pPr marL="457200" lvl="0" indent="-457200" algn="l" defTabSz="1066800">
                <a:lnSpc>
                  <a:spcPct val="100000"/>
                </a:lnSpc>
                <a:spcBef>
                  <a:spcPct val="0"/>
                </a:spcBef>
                <a:spcAft>
                  <a:spcPct val="35000"/>
                </a:spcAft>
                <a:buAutoNum type="arabicPeriod"/>
              </a:pPr>
              <a:endParaRPr lang="en-US" sz="2400" kern="1200" dirty="0"/>
            </a:p>
            <a:p>
              <a:pPr marL="457200" lvl="0" indent="-457200" algn="l" defTabSz="1066800">
                <a:lnSpc>
                  <a:spcPct val="100000"/>
                </a:lnSpc>
                <a:spcBef>
                  <a:spcPct val="0"/>
                </a:spcBef>
                <a:spcAft>
                  <a:spcPct val="35000"/>
                </a:spcAft>
                <a:buAutoNum type="arabicPeriod"/>
              </a:pPr>
              <a:endParaRPr lang="en-US" sz="2400" kern="1200" dirty="0"/>
            </a:p>
          </p:txBody>
        </p:sp>
      </p:grpSp>
    </p:spTree>
    <p:extLst>
      <p:ext uri="{BB962C8B-B14F-4D97-AF65-F5344CB8AC3E}">
        <p14:creationId xmlns:p14="http://schemas.microsoft.com/office/powerpoint/2010/main" val="285416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E7624-21F7-4391-BA6A-71F3B1AB782E}"/>
              </a:ext>
            </a:extLst>
          </p:cNvPr>
          <p:cNvSpPr>
            <a:spLocks noGrp="1"/>
          </p:cNvSpPr>
          <p:nvPr>
            <p:ph type="title"/>
          </p:nvPr>
        </p:nvSpPr>
        <p:spPr/>
        <p:txBody>
          <a:bodyPr/>
          <a:lstStyle/>
          <a:p>
            <a:r>
              <a:rPr lang="en-US" dirty="0"/>
              <a:t>Peer-Reviewed Journals</a:t>
            </a:r>
          </a:p>
        </p:txBody>
      </p:sp>
      <p:graphicFrame>
        <p:nvGraphicFramePr>
          <p:cNvPr id="7" name="Content Placeholder 2">
            <a:extLst>
              <a:ext uri="{FF2B5EF4-FFF2-40B4-BE49-F238E27FC236}">
                <a16:creationId xmlns:a16="http://schemas.microsoft.com/office/drawing/2014/main" id="{657BD014-7520-428F-808D-3F48540F43EE}"/>
              </a:ext>
            </a:extLst>
          </p:cNvPr>
          <p:cNvGraphicFramePr>
            <a:graphicFrameLocks noGrp="1"/>
          </p:cNvGraphicFramePr>
          <p:nvPr>
            <p:ph idx="1"/>
          </p:nvPr>
        </p:nvGraphicFramePr>
        <p:xfrm>
          <a:off x="1097280" y="2108201"/>
          <a:ext cx="10058400" cy="37608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Oval 3">
            <a:extLst>
              <a:ext uri="{FF2B5EF4-FFF2-40B4-BE49-F238E27FC236}">
                <a16:creationId xmlns:a16="http://schemas.microsoft.com/office/drawing/2014/main" id="{E75F23AF-F0FE-4907-A8AB-F9687B49D633}"/>
              </a:ext>
            </a:extLst>
          </p:cNvPr>
          <p:cNvSpPr/>
          <p:nvPr/>
        </p:nvSpPr>
        <p:spPr>
          <a:xfrm>
            <a:off x="9503594" y="182386"/>
            <a:ext cx="1698367" cy="1613043"/>
          </a:xfrm>
          <a:prstGeom prst="ellipse">
            <a:avLst/>
          </a:prstGeom>
          <a:solidFill>
            <a:srgbClr val="3293B6"/>
          </a:solidFill>
          <a:ln w="19050">
            <a:solidFill>
              <a:schemeClr val="tx1"/>
            </a:solidFill>
          </a:ln>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sp>
      <p:sp>
        <p:nvSpPr>
          <p:cNvPr id="8" name="Oval 7">
            <a:extLst>
              <a:ext uri="{FF2B5EF4-FFF2-40B4-BE49-F238E27FC236}">
                <a16:creationId xmlns:a16="http://schemas.microsoft.com/office/drawing/2014/main" id="{FF27E622-4DCE-488D-ABD6-D3CBE5FEC805}"/>
              </a:ext>
            </a:extLst>
          </p:cNvPr>
          <p:cNvSpPr/>
          <p:nvPr/>
        </p:nvSpPr>
        <p:spPr>
          <a:xfrm>
            <a:off x="519830" y="2298160"/>
            <a:ext cx="1295909" cy="1295909"/>
          </a:xfrm>
          <a:prstGeom prst="ellipse">
            <a:avLst/>
          </a:prstGeom>
          <a:solidFill>
            <a:schemeClr val="tx2">
              <a:lumMod val="25000"/>
              <a:lumOff val="75000"/>
            </a:schemeClr>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grpSp>
        <p:nvGrpSpPr>
          <p:cNvPr id="10" name="Group 9">
            <a:extLst>
              <a:ext uri="{FF2B5EF4-FFF2-40B4-BE49-F238E27FC236}">
                <a16:creationId xmlns:a16="http://schemas.microsoft.com/office/drawing/2014/main" id="{930A794F-1A24-4879-8BBA-B94C1821885E}"/>
              </a:ext>
            </a:extLst>
          </p:cNvPr>
          <p:cNvGrpSpPr/>
          <p:nvPr/>
        </p:nvGrpSpPr>
        <p:grpSpPr>
          <a:xfrm>
            <a:off x="2085780" y="2298160"/>
            <a:ext cx="9456597" cy="2180019"/>
            <a:chOff x="1666127" y="1232490"/>
            <a:chExt cx="4071059" cy="2180019"/>
          </a:xfrm>
        </p:grpSpPr>
        <p:sp>
          <p:nvSpPr>
            <p:cNvPr id="11" name="Rectangle 10">
              <a:extLst>
                <a:ext uri="{FF2B5EF4-FFF2-40B4-BE49-F238E27FC236}">
                  <a16:creationId xmlns:a16="http://schemas.microsoft.com/office/drawing/2014/main" id="{6E57D092-1423-44E8-99C7-413DB23DAD9A}"/>
                </a:ext>
              </a:extLst>
            </p:cNvPr>
            <p:cNvSpPr/>
            <p:nvPr/>
          </p:nvSpPr>
          <p:spPr>
            <a:xfrm>
              <a:off x="1708430" y="1232490"/>
              <a:ext cx="3054644" cy="129590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2" name="TextBox 11">
              <a:extLst>
                <a:ext uri="{FF2B5EF4-FFF2-40B4-BE49-F238E27FC236}">
                  <a16:creationId xmlns:a16="http://schemas.microsoft.com/office/drawing/2014/main" id="{30EFB1F3-B473-4759-96C2-E9667763D439}"/>
                </a:ext>
              </a:extLst>
            </p:cNvPr>
            <p:cNvSpPr txBox="1"/>
            <p:nvPr/>
          </p:nvSpPr>
          <p:spPr>
            <a:xfrm>
              <a:off x="1666127" y="3366790"/>
              <a:ext cx="4071059" cy="4571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342900" lvl="0" indent="-342900" algn="l" defTabSz="1066800">
                <a:lnSpc>
                  <a:spcPct val="100000"/>
                </a:lnSpc>
                <a:spcBef>
                  <a:spcPct val="0"/>
                </a:spcBef>
                <a:spcAft>
                  <a:spcPct val="35000"/>
                </a:spcAft>
                <a:buFont typeface="Arial" panose="020B0604020202020204" pitchFamily="34" charset="0"/>
                <a:buChar char="•"/>
              </a:pPr>
              <a:r>
                <a:rPr lang="en-US" sz="2400" kern="1200" dirty="0"/>
                <a:t>Journal of Applied Behavior Analysis </a:t>
              </a:r>
            </a:p>
            <a:p>
              <a:pPr marL="342900" lvl="0" indent="-342900" algn="l" defTabSz="1066800">
                <a:lnSpc>
                  <a:spcPct val="100000"/>
                </a:lnSpc>
                <a:spcBef>
                  <a:spcPct val="0"/>
                </a:spcBef>
                <a:spcAft>
                  <a:spcPct val="35000"/>
                </a:spcAft>
                <a:buFont typeface="Arial" panose="020B0604020202020204" pitchFamily="34" charset="0"/>
                <a:buChar char="•"/>
              </a:pPr>
              <a:r>
                <a:rPr lang="en-US" sz="2400" dirty="0"/>
                <a:t>Journal of the Experimental Analysis of Behavior</a:t>
              </a:r>
            </a:p>
            <a:p>
              <a:pPr marL="342900" lvl="0" indent="-342900" algn="l" defTabSz="1066800">
                <a:lnSpc>
                  <a:spcPct val="100000"/>
                </a:lnSpc>
                <a:spcBef>
                  <a:spcPct val="0"/>
                </a:spcBef>
                <a:spcAft>
                  <a:spcPct val="35000"/>
                </a:spcAft>
                <a:buFont typeface="Arial" panose="020B0604020202020204" pitchFamily="34" charset="0"/>
                <a:buChar char="•"/>
              </a:pPr>
              <a:r>
                <a:rPr lang="en-US" sz="2400" kern="1200" dirty="0"/>
                <a:t>The Analysis of Verbal Behavior</a:t>
              </a:r>
            </a:p>
            <a:p>
              <a:pPr marL="342900" lvl="0" indent="-342900" algn="l" defTabSz="1066800">
                <a:lnSpc>
                  <a:spcPct val="100000"/>
                </a:lnSpc>
                <a:spcBef>
                  <a:spcPct val="0"/>
                </a:spcBef>
                <a:spcAft>
                  <a:spcPct val="35000"/>
                </a:spcAft>
                <a:buFont typeface="Arial" panose="020B0604020202020204" pitchFamily="34" charset="0"/>
                <a:buChar char="•"/>
              </a:pPr>
              <a:r>
                <a:rPr lang="en-US" sz="2400" kern="1200" dirty="0"/>
                <a:t>Behavior Analysis in Practice</a:t>
              </a:r>
            </a:p>
            <a:p>
              <a:pPr lvl="0" algn="l" defTabSz="1066800">
                <a:lnSpc>
                  <a:spcPct val="100000"/>
                </a:lnSpc>
                <a:spcBef>
                  <a:spcPct val="0"/>
                </a:spcBef>
                <a:spcAft>
                  <a:spcPct val="35000"/>
                </a:spcAft>
              </a:pPr>
              <a:endParaRPr lang="en-US" sz="2400" dirty="0"/>
            </a:p>
            <a:p>
              <a:pPr marL="0" lvl="0" indent="0" algn="l" defTabSz="1066800">
                <a:lnSpc>
                  <a:spcPct val="100000"/>
                </a:lnSpc>
                <a:spcBef>
                  <a:spcPct val="0"/>
                </a:spcBef>
                <a:spcAft>
                  <a:spcPct val="35000"/>
                </a:spcAft>
                <a:buNone/>
              </a:pPr>
              <a:endParaRPr lang="en-US" sz="2400" kern="1200" dirty="0"/>
            </a:p>
            <a:p>
              <a:pPr marL="0" lvl="0" indent="0" algn="l" defTabSz="1066800">
                <a:lnSpc>
                  <a:spcPct val="100000"/>
                </a:lnSpc>
                <a:spcBef>
                  <a:spcPct val="0"/>
                </a:spcBef>
                <a:spcAft>
                  <a:spcPct val="35000"/>
                </a:spcAft>
                <a:buNone/>
              </a:pPr>
              <a:endParaRPr lang="en-US" sz="2400" dirty="0"/>
            </a:p>
            <a:p>
              <a:pPr marL="457200" lvl="0" indent="-457200" algn="l" defTabSz="1066800">
                <a:lnSpc>
                  <a:spcPct val="100000"/>
                </a:lnSpc>
                <a:spcBef>
                  <a:spcPct val="0"/>
                </a:spcBef>
                <a:spcAft>
                  <a:spcPct val="35000"/>
                </a:spcAft>
                <a:buAutoNum type="arabicPeriod"/>
              </a:pPr>
              <a:endParaRPr lang="en-US" sz="2400" kern="1200" dirty="0"/>
            </a:p>
            <a:p>
              <a:pPr marL="457200" lvl="0" indent="-457200" algn="l" defTabSz="1066800">
                <a:lnSpc>
                  <a:spcPct val="100000"/>
                </a:lnSpc>
                <a:spcBef>
                  <a:spcPct val="0"/>
                </a:spcBef>
                <a:spcAft>
                  <a:spcPct val="35000"/>
                </a:spcAft>
                <a:buAutoNum type="arabicPeriod"/>
              </a:pPr>
              <a:endParaRPr lang="en-US" sz="2400" kern="1200" dirty="0"/>
            </a:p>
          </p:txBody>
        </p:sp>
      </p:grpSp>
      <p:pic>
        <p:nvPicPr>
          <p:cNvPr id="13" name="Graphic 12" descr="Upward trend outline">
            <a:extLst>
              <a:ext uri="{FF2B5EF4-FFF2-40B4-BE49-F238E27FC236}">
                <a16:creationId xmlns:a16="http://schemas.microsoft.com/office/drawing/2014/main" id="{3DA7DC2A-DE3F-426D-A132-02C0622DBF08}"/>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9751115" y="387245"/>
            <a:ext cx="1203323" cy="1203323"/>
          </a:xfrm>
          <a:prstGeom prst="rect">
            <a:avLst/>
          </a:prstGeom>
        </p:spPr>
      </p:pic>
      <p:pic>
        <p:nvPicPr>
          <p:cNvPr id="5" name="Graphic 4" descr="Books with solid fill">
            <a:extLst>
              <a:ext uri="{FF2B5EF4-FFF2-40B4-BE49-F238E27FC236}">
                <a16:creationId xmlns:a16="http://schemas.microsoft.com/office/drawing/2014/main" id="{FB9CC340-02F7-42D5-9E32-EE89FDFE2EAE}"/>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710584" y="2488914"/>
            <a:ext cx="914400" cy="914400"/>
          </a:xfrm>
          <a:prstGeom prst="rect">
            <a:avLst/>
          </a:prstGeom>
        </p:spPr>
      </p:pic>
      <p:sp>
        <p:nvSpPr>
          <p:cNvPr id="3" name="TextBox 2">
            <a:extLst>
              <a:ext uri="{FF2B5EF4-FFF2-40B4-BE49-F238E27FC236}">
                <a16:creationId xmlns:a16="http://schemas.microsoft.com/office/drawing/2014/main" id="{0FED6596-51CE-4B0B-97A6-D62997AF9266}"/>
              </a:ext>
            </a:extLst>
          </p:cNvPr>
          <p:cNvSpPr txBox="1"/>
          <p:nvPr/>
        </p:nvSpPr>
        <p:spPr>
          <a:xfrm>
            <a:off x="1036320" y="5130428"/>
            <a:ext cx="9842246" cy="738664"/>
          </a:xfrm>
          <a:prstGeom prst="rect">
            <a:avLst/>
          </a:prstGeom>
          <a:noFill/>
        </p:spPr>
        <p:txBody>
          <a:bodyPr wrap="none" rtlCol="0">
            <a:spAutoFit/>
          </a:bodyPr>
          <a:lstStyle/>
          <a:p>
            <a:r>
              <a:rPr lang="en-US" sz="2400" kern="1200" dirty="0"/>
              <a:t>Publications in these peer-reviewed journals inform standard clinical practice </a:t>
            </a:r>
          </a:p>
          <a:p>
            <a:endParaRPr lang="en-US" dirty="0"/>
          </a:p>
        </p:txBody>
      </p:sp>
    </p:spTree>
    <p:extLst>
      <p:ext uri="{BB962C8B-B14F-4D97-AF65-F5344CB8AC3E}">
        <p14:creationId xmlns:p14="http://schemas.microsoft.com/office/powerpoint/2010/main" val="3795731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Oval 28">
            <a:extLst>
              <a:ext uri="{FF2B5EF4-FFF2-40B4-BE49-F238E27FC236}">
                <a16:creationId xmlns:a16="http://schemas.microsoft.com/office/drawing/2014/main" id="{F7421ABF-E154-4236-9DC7-DA57C50067CD}"/>
              </a:ext>
            </a:extLst>
          </p:cNvPr>
          <p:cNvSpPr/>
          <p:nvPr/>
        </p:nvSpPr>
        <p:spPr>
          <a:xfrm>
            <a:off x="9203218" y="3288440"/>
            <a:ext cx="1818562" cy="1818562"/>
          </a:xfrm>
          <a:prstGeom prst="ellipse">
            <a:avLst/>
          </a:prstGeom>
          <a:solidFill>
            <a:srgbClr val="3293B6"/>
          </a:solidFill>
          <a:ln w="19050">
            <a:solidFill>
              <a:schemeClr val="tx1"/>
            </a:solidFill>
          </a:ln>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sp>
      <p:sp>
        <p:nvSpPr>
          <p:cNvPr id="28" name="Oval 27">
            <a:extLst>
              <a:ext uri="{FF2B5EF4-FFF2-40B4-BE49-F238E27FC236}">
                <a16:creationId xmlns:a16="http://schemas.microsoft.com/office/drawing/2014/main" id="{F0CC2CB6-B9DA-4220-98E3-7EE622D1074D}"/>
              </a:ext>
            </a:extLst>
          </p:cNvPr>
          <p:cNvSpPr/>
          <p:nvPr/>
        </p:nvSpPr>
        <p:spPr>
          <a:xfrm>
            <a:off x="7076327" y="3295879"/>
            <a:ext cx="1818562" cy="1818562"/>
          </a:xfrm>
          <a:prstGeom prst="ellipse">
            <a:avLst/>
          </a:prstGeom>
          <a:solidFill>
            <a:srgbClr val="3293B6"/>
          </a:solidFill>
          <a:ln w="19050">
            <a:solidFill>
              <a:schemeClr val="tx1"/>
            </a:solidFill>
          </a:ln>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sp>
      <p:sp>
        <p:nvSpPr>
          <p:cNvPr id="27" name="Oval 26">
            <a:extLst>
              <a:ext uri="{FF2B5EF4-FFF2-40B4-BE49-F238E27FC236}">
                <a16:creationId xmlns:a16="http://schemas.microsoft.com/office/drawing/2014/main" id="{3049C95B-4A04-4854-A156-DBE215046462}"/>
              </a:ext>
            </a:extLst>
          </p:cNvPr>
          <p:cNvSpPr/>
          <p:nvPr/>
        </p:nvSpPr>
        <p:spPr>
          <a:xfrm>
            <a:off x="4949436" y="3347427"/>
            <a:ext cx="1818562" cy="1818562"/>
          </a:xfrm>
          <a:prstGeom prst="ellipse">
            <a:avLst/>
          </a:prstGeom>
          <a:solidFill>
            <a:srgbClr val="3293B6"/>
          </a:solidFill>
          <a:ln w="19050">
            <a:solidFill>
              <a:schemeClr val="tx1"/>
            </a:solidFill>
          </a:ln>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sp>
      <p:sp>
        <p:nvSpPr>
          <p:cNvPr id="25" name="Oval 24">
            <a:extLst>
              <a:ext uri="{FF2B5EF4-FFF2-40B4-BE49-F238E27FC236}">
                <a16:creationId xmlns:a16="http://schemas.microsoft.com/office/drawing/2014/main" id="{C6775199-2E98-48CF-8B89-87733C8862AA}"/>
              </a:ext>
            </a:extLst>
          </p:cNvPr>
          <p:cNvSpPr/>
          <p:nvPr/>
        </p:nvSpPr>
        <p:spPr>
          <a:xfrm>
            <a:off x="2869247" y="3384900"/>
            <a:ext cx="1818562" cy="1818562"/>
          </a:xfrm>
          <a:prstGeom prst="ellipse">
            <a:avLst/>
          </a:prstGeom>
          <a:solidFill>
            <a:srgbClr val="3293B6"/>
          </a:solidFill>
          <a:ln w="19050">
            <a:solidFill>
              <a:schemeClr val="tx1"/>
            </a:solidFill>
          </a:ln>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sp>
      <p:sp>
        <p:nvSpPr>
          <p:cNvPr id="2" name="Title 1">
            <a:extLst>
              <a:ext uri="{FF2B5EF4-FFF2-40B4-BE49-F238E27FC236}">
                <a16:creationId xmlns:a16="http://schemas.microsoft.com/office/drawing/2014/main" id="{E8966B5E-49BF-4C55-BF66-79188D284557}"/>
              </a:ext>
            </a:extLst>
          </p:cNvPr>
          <p:cNvSpPr>
            <a:spLocks noGrp="1"/>
          </p:cNvSpPr>
          <p:nvPr>
            <p:ph type="title"/>
          </p:nvPr>
        </p:nvSpPr>
        <p:spPr/>
        <p:txBody>
          <a:bodyPr/>
          <a:lstStyle/>
          <a:p>
            <a:r>
              <a:rPr lang="en-US" dirty="0"/>
              <a:t>Objectives </a:t>
            </a:r>
          </a:p>
        </p:txBody>
      </p:sp>
      <p:sp>
        <p:nvSpPr>
          <p:cNvPr id="15" name="Oval 14">
            <a:extLst>
              <a:ext uri="{FF2B5EF4-FFF2-40B4-BE49-F238E27FC236}">
                <a16:creationId xmlns:a16="http://schemas.microsoft.com/office/drawing/2014/main" id="{FCFE9978-05B0-45FA-9D4F-E5FC87C4B0C8}"/>
              </a:ext>
            </a:extLst>
          </p:cNvPr>
          <p:cNvSpPr/>
          <p:nvPr/>
        </p:nvSpPr>
        <p:spPr>
          <a:xfrm>
            <a:off x="789058" y="3384900"/>
            <a:ext cx="1818562" cy="1818562"/>
          </a:xfrm>
          <a:prstGeom prst="ellipse">
            <a:avLst/>
          </a:prstGeom>
          <a:solidFill>
            <a:srgbClr val="3293B6"/>
          </a:solidFill>
          <a:ln w="19050">
            <a:solidFill>
              <a:schemeClr val="tx1"/>
            </a:solidFill>
          </a:ln>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sp>
      <p:pic>
        <p:nvPicPr>
          <p:cNvPr id="4" name="Graphic 3" descr="Checklist with solid fill">
            <a:extLst>
              <a:ext uri="{FF2B5EF4-FFF2-40B4-BE49-F238E27FC236}">
                <a16:creationId xmlns:a16="http://schemas.microsoft.com/office/drawing/2014/main" id="{BD873498-3143-425A-BC3E-57C0256A84DD}"/>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115688" y="3727763"/>
            <a:ext cx="1165302" cy="1165302"/>
          </a:xfrm>
          <a:prstGeom prst="rect">
            <a:avLst/>
          </a:prstGeom>
        </p:spPr>
      </p:pic>
      <p:pic>
        <p:nvPicPr>
          <p:cNvPr id="6" name="Graphic 5" descr="Police male with solid fill">
            <a:extLst>
              <a:ext uri="{FF2B5EF4-FFF2-40B4-BE49-F238E27FC236}">
                <a16:creationId xmlns:a16="http://schemas.microsoft.com/office/drawing/2014/main" id="{A161C46A-2EB3-49B1-B779-0A7C04CCFB9C}"/>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9565834" y="3704259"/>
            <a:ext cx="1044882" cy="1044882"/>
          </a:xfrm>
          <a:prstGeom prst="rect">
            <a:avLst/>
          </a:prstGeom>
        </p:spPr>
      </p:pic>
      <p:pic>
        <p:nvPicPr>
          <p:cNvPr id="8" name="Graphic 7" descr="Scroll with solid fill">
            <a:extLst>
              <a:ext uri="{FF2B5EF4-FFF2-40B4-BE49-F238E27FC236}">
                <a16:creationId xmlns:a16="http://schemas.microsoft.com/office/drawing/2014/main" id="{7093E725-ECE5-4FB4-98E3-C3FE80C8E806}"/>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7398928" y="3624356"/>
            <a:ext cx="1134329" cy="1134329"/>
          </a:xfrm>
          <a:prstGeom prst="rect">
            <a:avLst/>
          </a:prstGeom>
        </p:spPr>
      </p:pic>
      <p:pic>
        <p:nvPicPr>
          <p:cNvPr id="14" name="Graphic 13" descr="Earth globe: Americas with solid fill">
            <a:extLst>
              <a:ext uri="{FF2B5EF4-FFF2-40B4-BE49-F238E27FC236}">
                <a16:creationId xmlns:a16="http://schemas.microsoft.com/office/drawing/2014/main" id="{A5A53A74-F6F2-4A32-96D6-F43556BEEF8D}"/>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3175666" y="3704259"/>
            <a:ext cx="1178250" cy="1178250"/>
          </a:xfrm>
          <a:prstGeom prst="rect">
            <a:avLst/>
          </a:prstGeom>
        </p:spPr>
      </p:pic>
      <p:pic>
        <p:nvPicPr>
          <p:cNvPr id="10" name="Graphic 9" descr="Upward trend outline">
            <a:extLst>
              <a:ext uri="{FF2B5EF4-FFF2-40B4-BE49-F238E27FC236}">
                <a16:creationId xmlns:a16="http://schemas.microsoft.com/office/drawing/2014/main" id="{69BF8458-EB62-4BA2-B0A0-262A58BC51B0}"/>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5257765" y="3655046"/>
            <a:ext cx="1203323" cy="1203323"/>
          </a:xfrm>
          <a:prstGeom prst="rect">
            <a:avLst/>
          </a:prstGeom>
        </p:spPr>
      </p:pic>
      <p:sp>
        <p:nvSpPr>
          <p:cNvPr id="30" name="TextBox 29">
            <a:extLst>
              <a:ext uri="{FF2B5EF4-FFF2-40B4-BE49-F238E27FC236}">
                <a16:creationId xmlns:a16="http://schemas.microsoft.com/office/drawing/2014/main" id="{3B08C5F4-2303-40FF-9914-CB0A71C3C687}"/>
              </a:ext>
            </a:extLst>
          </p:cNvPr>
          <p:cNvSpPr txBox="1"/>
          <p:nvPr/>
        </p:nvSpPr>
        <p:spPr>
          <a:xfrm>
            <a:off x="998200" y="2378749"/>
            <a:ext cx="1609420" cy="923330"/>
          </a:xfrm>
          <a:prstGeom prst="rect">
            <a:avLst/>
          </a:prstGeom>
          <a:noFill/>
        </p:spPr>
        <p:txBody>
          <a:bodyPr wrap="square" rtlCol="0">
            <a:spAutoFit/>
          </a:bodyPr>
          <a:lstStyle/>
          <a:p>
            <a:r>
              <a:rPr lang="en-US" dirty="0"/>
              <a:t>What Behavior </a:t>
            </a:r>
          </a:p>
          <a:p>
            <a:r>
              <a:rPr lang="en-US" dirty="0"/>
              <a:t>Analysis is </a:t>
            </a:r>
          </a:p>
          <a:p>
            <a:r>
              <a:rPr lang="en-US" dirty="0"/>
              <a:t>and isn’t </a:t>
            </a:r>
          </a:p>
        </p:txBody>
      </p:sp>
      <p:sp>
        <p:nvSpPr>
          <p:cNvPr id="31" name="TextBox 30">
            <a:extLst>
              <a:ext uri="{FF2B5EF4-FFF2-40B4-BE49-F238E27FC236}">
                <a16:creationId xmlns:a16="http://schemas.microsoft.com/office/drawing/2014/main" id="{A354D63C-5CA9-4FD5-B668-54E123EDFC09}"/>
              </a:ext>
            </a:extLst>
          </p:cNvPr>
          <p:cNvSpPr txBox="1"/>
          <p:nvPr/>
        </p:nvSpPr>
        <p:spPr>
          <a:xfrm>
            <a:off x="3072180" y="2578889"/>
            <a:ext cx="1412696" cy="646331"/>
          </a:xfrm>
          <a:prstGeom prst="rect">
            <a:avLst/>
          </a:prstGeom>
          <a:noFill/>
        </p:spPr>
        <p:txBody>
          <a:bodyPr wrap="square" rtlCol="0">
            <a:spAutoFit/>
          </a:bodyPr>
          <a:lstStyle/>
          <a:p>
            <a:r>
              <a:rPr lang="en-US" dirty="0"/>
              <a:t>Real-world Applications</a:t>
            </a:r>
          </a:p>
        </p:txBody>
      </p:sp>
      <p:sp>
        <p:nvSpPr>
          <p:cNvPr id="33" name="TextBox 32">
            <a:extLst>
              <a:ext uri="{FF2B5EF4-FFF2-40B4-BE49-F238E27FC236}">
                <a16:creationId xmlns:a16="http://schemas.microsoft.com/office/drawing/2014/main" id="{4B5DF570-FF29-4330-9D69-2DDA7BEAFC6E}"/>
              </a:ext>
            </a:extLst>
          </p:cNvPr>
          <p:cNvSpPr txBox="1"/>
          <p:nvPr/>
        </p:nvSpPr>
        <p:spPr>
          <a:xfrm>
            <a:off x="5355302" y="2301890"/>
            <a:ext cx="1412696" cy="923330"/>
          </a:xfrm>
          <a:prstGeom prst="rect">
            <a:avLst/>
          </a:prstGeom>
          <a:noFill/>
        </p:spPr>
        <p:txBody>
          <a:bodyPr wrap="square" rtlCol="0">
            <a:spAutoFit/>
          </a:bodyPr>
          <a:lstStyle/>
          <a:p>
            <a:r>
              <a:rPr lang="en-US" dirty="0"/>
              <a:t>Single-Subject Research</a:t>
            </a:r>
          </a:p>
        </p:txBody>
      </p:sp>
      <p:sp>
        <p:nvSpPr>
          <p:cNvPr id="34" name="TextBox 33">
            <a:extLst>
              <a:ext uri="{FF2B5EF4-FFF2-40B4-BE49-F238E27FC236}">
                <a16:creationId xmlns:a16="http://schemas.microsoft.com/office/drawing/2014/main" id="{DCD24612-A446-4677-A81D-FA648F19BB2E}"/>
              </a:ext>
            </a:extLst>
          </p:cNvPr>
          <p:cNvSpPr txBox="1"/>
          <p:nvPr/>
        </p:nvSpPr>
        <p:spPr>
          <a:xfrm>
            <a:off x="7378039" y="2295690"/>
            <a:ext cx="1412696" cy="923330"/>
          </a:xfrm>
          <a:prstGeom prst="rect">
            <a:avLst/>
          </a:prstGeom>
          <a:noFill/>
        </p:spPr>
        <p:txBody>
          <a:bodyPr wrap="square" rtlCol="0">
            <a:spAutoFit/>
          </a:bodyPr>
          <a:lstStyle/>
          <a:p>
            <a:r>
              <a:rPr lang="en-US" dirty="0"/>
              <a:t>History of Behavior Analysis</a:t>
            </a:r>
          </a:p>
        </p:txBody>
      </p:sp>
      <p:sp>
        <p:nvSpPr>
          <p:cNvPr id="35" name="TextBox 34">
            <a:extLst>
              <a:ext uri="{FF2B5EF4-FFF2-40B4-BE49-F238E27FC236}">
                <a16:creationId xmlns:a16="http://schemas.microsoft.com/office/drawing/2014/main" id="{8E3007E6-CDA0-4023-AE87-9B6CCA2F0E8D}"/>
              </a:ext>
            </a:extLst>
          </p:cNvPr>
          <p:cNvSpPr txBox="1"/>
          <p:nvPr/>
        </p:nvSpPr>
        <p:spPr>
          <a:xfrm>
            <a:off x="9565834" y="2578889"/>
            <a:ext cx="1412696" cy="646331"/>
          </a:xfrm>
          <a:prstGeom prst="rect">
            <a:avLst/>
          </a:prstGeom>
          <a:noFill/>
        </p:spPr>
        <p:txBody>
          <a:bodyPr wrap="square" rtlCol="0">
            <a:spAutoFit/>
          </a:bodyPr>
          <a:lstStyle/>
          <a:p>
            <a:r>
              <a:rPr lang="en-US" dirty="0"/>
              <a:t>History of Regulation</a:t>
            </a:r>
          </a:p>
        </p:txBody>
      </p:sp>
    </p:spTree>
    <p:extLst>
      <p:ext uri="{BB962C8B-B14F-4D97-AF65-F5344CB8AC3E}">
        <p14:creationId xmlns:p14="http://schemas.microsoft.com/office/powerpoint/2010/main" val="23750473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Oval 28">
            <a:extLst>
              <a:ext uri="{FF2B5EF4-FFF2-40B4-BE49-F238E27FC236}">
                <a16:creationId xmlns:a16="http://schemas.microsoft.com/office/drawing/2014/main" id="{F7421ABF-E154-4236-9DC7-DA57C50067CD}"/>
              </a:ext>
            </a:extLst>
          </p:cNvPr>
          <p:cNvSpPr/>
          <p:nvPr/>
        </p:nvSpPr>
        <p:spPr>
          <a:xfrm>
            <a:off x="9203218" y="3288440"/>
            <a:ext cx="1818562" cy="1818562"/>
          </a:xfrm>
          <a:prstGeom prst="ellipse">
            <a:avLst/>
          </a:prstGeom>
          <a:solidFill>
            <a:schemeClr val="bg1">
              <a:lumMod val="85000"/>
            </a:schemeClr>
          </a:solidFill>
          <a:ln w="19050">
            <a:solidFill>
              <a:schemeClr val="tx1"/>
            </a:solidFill>
          </a:ln>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sp>
      <p:sp>
        <p:nvSpPr>
          <p:cNvPr id="28" name="Oval 27">
            <a:extLst>
              <a:ext uri="{FF2B5EF4-FFF2-40B4-BE49-F238E27FC236}">
                <a16:creationId xmlns:a16="http://schemas.microsoft.com/office/drawing/2014/main" id="{F0CC2CB6-B9DA-4220-98E3-7EE622D1074D}"/>
              </a:ext>
            </a:extLst>
          </p:cNvPr>
          <p:cNvSpPr/>
          <p:nvPr/>
        </p:nvSpPr>
        <p:spPr>
          <a:xfrm>
            <a:off x="7076327" y="3295879"/>
            <a:ext cx="1818562" cy="1818562"/>
          </a:xfrm>
          <a:prstGeom prst="ellipse">
            <a:avLst/>
          </a:prstGeom>
          <a:solidFill>
            <a:srgbClr val="3293B6"/>
          </a:solidFill>
          <a:ln w="19050">
            <a:solidFill>
              <a:schemeClr val="tx1"/>
            </a:solidFill>
          </a:ln>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sp>
      <p:sp>
        <p:nvSpPr>
          <p:cNvPr id="27" name="Oval 26">
            <a:extLst>
              <a:ext uri="{FF2B5EF4-FFF2-40B4-BE49-F238E27FC236}">
                <a16:creationId xmlns:a16="http://schemas.microsoft.com/office/drawing/2014/main" id="{3049C95B-4A04-4854-A156-DBE215046462}"/>
              </a:ext>
            </a:extLst>
          </p:cNvPr>
          <p:cNvSpPr/>
          <p:nvPr/>
        </p:nvSpPr>
        <p:spPr>
          <a:xfrm>
            <a:off x="4949436" y="3347427"/>
            <a:ext cx="1818562" cy="1818562"/>
          </a:xfrm>
          <a:prstGeom prst="ellipse">
            <a:avLst/>
          </a:prstGeom>
          <a:solidFill>
            <a:schemeClr val="bg1">
              <a:lumMod val="85000"/>
            </a:schemeClr>
          </a:solidFill>
          <a:ln w="19050">
            <a:solidFill>
              <a:schemeClr val="tx1"/>
            </a:solidFill>
          </a:ln>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sp>
      <p:sp>
        <p:nvSpPr>
          <p:cNvPr id="25" name="Oval 24">
            <a:extLst>
              <a:ext uri="{FF2B5EF4-FFF2-40B4-BE49-F238E27FC236}">
                <a16:creationId xmlns:a16="http://schemas.microsoft.com/office/drawing/2014/main" id="{C6775199-2E98-48CF-8B89-87733C8862AA}"/>
              </a:ext>
            </a:extLst>
          </p:cNvPr>
          <p:cNvSpPr/>
          <p:nvPr/>
        </p:nvSpPr>
        <p:spPr>
          <a:xfrm>
            <a:off x="2869247" y="3384900"/>
            <a:ext cx="1818562" cy="1818562"/>
          </a:xfrm>
          <a:prstGeom prst="ellipse">
            <a:avLst/>
          </a:prstGeom>
          <a:solidFill>
            <a:schemeClr val="bg1">
              <a:lumMod val="85000"/>
            </a:schemeClr>
          </a:solidFill>
          <a:ln w="19050">
            <a:solidFill>
              <a:schemeClr val="tx1"/>
            </a:solidFill>
          </a:ln>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txBody>
          <a:bodyPr/>
          <a:lstStyle/>
          <a:p>
            <a:endParaRPr lang="en-US" dirty="0"/>
          </a:p>
        </p:txBody>
      </p:sp>
      <p:sp>
        <p:nvSpPr>
          <p:cNvPr id="2" name="Title 1">
            <a:extLst>
              <a:ext uri="{FF2B5EF4-FFF2-40B4-BE49-F238E27FC236}">
                <a16:creationId xmlns:a16="http://schemas.microsoft.com/office/drawing/2014/main" id="{E8966B5E-49BF-4C55-BF66-79188D284557}"/>
              </a:ext>
            </a:extLst>
          </p:cNvPr>
          <p:cNvSpPr>
            <a:spLocks noGrp="1"/>
          </p:cNvSpPr>
          <p:nvPr>
            <p:ph type="title"/>
          </p:nvPr>
        </p:nvSpPr>
        <p:spPr/>
        <p:txBody>
          <a:bodyPr/>
          <a:lstStyle/>
          <a:p>
            <a:r>
              <a:rPr lang="en-US" dirty="0"/>
              <a:t>Objectives </a:t>
            </a:r>
          </a:p>
        </p:txBody>
      </p:sp>
      <p:sp>
        <p:nvSpPr>
          <p:cNvPr id="15" name="Oval 14">
            <a:extLst>
              <a:ext uri="{FF2B5EF4-FFF2-40B4-BE49-F238E27FC236}">
                <a16:creationId xmlns:a16="http://schemas.microsoft.com/office/drawing/2014/main" id="{FCFE9978-05B0-45FA-9D4F-E5FC87C4B0C8}"/>
              </a:ext>
            </a:extLst>
          </p:cNvPr>
          <p:cNvSpPr/>
          <p:nvPr/>
        </p:nvSpPr>
        <p:spPr>
          <a:xfrm>
            <a:off x="789058" y="3384900"/>
            <a:ext cx="1818562" cy="1818562"/>
          </a:xfrm>
          <a:prstGeom prst="ellipse">
            <a:avLst/>
          </a:prstGeom>
          <a:solidFill>
            <a:schemeClr val="bg1">
              <a:lumMod val="85000"/>
            </a:schemeClr>
          </a:solidFill>
          <a:ln w="19050">
            <a:solidFill>
              <a:schemeClr val="tx1"/>
            </a:solidFill>
          </a:ln>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sp>
      <p:pic>
        <p:nvPicPr>
          <p:cNvPr id="4" name="Graphic 3" descr="Checklist with solid fill">
            <a:extLst>
              <a:ext uri="{FF2B5EF4-FFF2-40B4-BE49-F238E27FC236}">
                <a16:creationId xmlns:a16="http://schemas.microsoft.com/office/drawing/2014/main" id="{BD873498-3143-425A-BC3E-57C0256A84DD}"/>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115688" y="3727763"/>
            <a:ext cx="1165302" cy="1165302"/>
          </a:xfrm>
          <a:prstGeom prst="rect">
            <a:avLst/>
          </a:prstGeom>
        </p:spPr>
      </p:pic>
      <p:pic>
        <p:nvPicPr>
          <p:cNvPr id="6" name="Graphic 5" descr="Police male with solid fill">
            <a:extLst>
              <a:ext uri="{FF2B5EF4-FFF2-40B4-BE49-F238E27FC236}">
                <a16:creationId xmlns:a16="http://schemas.microsoft.com/office/drawing/2014/main" id="{A161C46A-2EB3-49B1-B779-0A7C04CCFB9C}"/>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9565834" y="3704259"/>
            <a:ext cx="1044882" cy="1044882"/>
          </a:xfrm>
          <a:prstGeom prst="rect">
            <a:avLst/>
          </a:prstGeom>
        </p:spPr>
      </p:pic>
      <p:pic>
        <p:nvPicPr>
          <p:cNvPr id="8" name="Graphic 7" descr="Scroll with solid fill">
            <a:extLst>
              <a:ext uri="{FF2B5EF4-FFF2-40B4-BE49-F238E27FC236}">
                <a16:creationId xmlns:a16="http://schemas.microsoft.com/office/drawing/2014/main" id="{7093E725-ECE5-4FB4-98E3-C3FE80C8E806}"/>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7398928" y="3624356"/>
            <a:ext cx="1134329" cy="1134329"/>
          </a:xfrm>
          <a:prstGeom prst="rect">
            <a:avLst/>
          </a:prstGeom>
        </p:spPr>
      </p:pic>
      <p:pic>
        <p:nvPicPr>
          <p:cNvPr id="14" name="Graphic 13" descr="Earth globe: Americas with solid fill">
            <a:extLst>
              <a:ext uri="{FF2B5EF4-FFF2-40B4-BE49-F238E27FC236}">
                <a16:creationId xmlns:a16="http://schemas.microsoft.com/office/drawing/2014/main" id="{A5A53A74-F6F2-4A32-96D6-F43556BEEF8D}"/>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3175666" y="3704259"/>
            <a:ext cx="1178250" cy="1178250"/>
          </a:xfrm>
          <a:prstGeom prst="rect">
            <a:avLst/>
          </a:prstGeom>
        </p:spPr>
      </p:pic>
      <p:pic>
        <p:nvPicPr>
          <p:cNvPr id="10" name="Graphic 9" descr="Upward trend outline">
            <a:extLst>
              <a:ext uri="{FF2B5EF4-FFF2-40B4-BE49-F238E27FC236}">
                <a16:creationId xmlns:a16="http://schemas.microsoft.com/office/drawing/2014/main" id="{69BF8458-EB62-4BA2-B0A0-262A58BC51B0}"/>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5257765" y="3655046"/>
            <a:ext cx="1203323" cy="1203323"/>
          </a:xfrm>
          <a:prstGeom prst="rect">
            <a:avLst/>
          </a:prstGeom>
        </p:spPr>
      </p:pic>
      <p:sp>
        <p:nvSpPr>
          <p:cNvPr id="30" name="TextBox 29">
            <a:extLst>
              <a:ext uri="{FF2B5EF4-FFF2-40B4-BE49-F238E27FC236}">
                <a16:creationId xmlns:a16="http://schemas.microsoft.com/office/drawing/2014/main" id="{3B08C5F4-2303-40FF-9914-CB0A71C3C687}"/>
              </a:ext>
            </a:extLst>
          </p:cNvPr>
          <p:cNvSpPr txBox="1"/>
          <p:nvPr/>
        </p:nvSpPr>
        <p:spPr>
          <a:xfrm>
            <a:off x="998200" y="2378749"/>
            <a:ext cx="1609420" cy="923330"/>
          </a:xfrm>
          <a:prstGeom prst="rect">
            <a:avLst/>
          </a:prstGeom>
          <a:noFill/>
        </p:spPr>
        <p:txBody>
          <a:bodyPr wrap="square" rtlCol="0">
            <a:spAutoFit/>
          </a:bodyPr>
          <a:lstStyle/>
          <a:p>
            <a:r>
              <a:rPr lang="en-US" dirty="0">
                <a:solidFill>
                  <a:schemeClr val="bg1">
                    <a:lumMod val="85000"/>
                  </a:schemeClr>
                </a:solidFill>
              </a:rPr>
              <a:t>What Behavior </a:t>
            </a:r>
          </a:p>
          <a:p>
            <a:r>
              <a:rPr lang="en-US" dirty="0">
                <a:solidFill>
                  <a:schemeClr val="bg1">
                    <a:lumMod val="85000"/>
                  </a:schemeClr>
                </a:solidFill>
              </a:rPr>
              <a:t>Analysis is </a:t>
            </a:r>
          </a:p>
          <a:p>
            <a:r>
              <a:rPr lang="en-US" dirty="0">
                <a:solidFill>
                  <a:schemeClr val="bg1">
                    <a:lumMod val="85000"/>
                  </a:schemeClr>
                </a:solidFill>
              </a:rPr>
              <a:t>and isn’t </a:t>
            </a:r>
          </a:p>
        </p:txBody>
      </p:sp>
      <p:sp>
        <p:nvSpPr>
          <p:cNvPr id="31" name="TextBox 30">
            <a:extLst>
              <a:ext uri="{FF2B5EF4-FFF2-40B4-BE49-F238E27FC236}">
                <a16:creationId xmlns:a16="http://schemas.microsoft.com/office/drawing/2014/main" id="{A354D63C-5CA9-4FD5-B668-54E123EDFC09}"/>
              </a:ext>
            </a:extLst>
          </p:cNvPr>
          <p:cNvSpPr txBox="1"/>
          <p:nvPr/>
        </p:nvSpPr>
        <p:spPr>
          <a:xfrm>
            <a:off x="3072180" y="2578889"/>
            <a:ext cx="1412696" cy="646331"/>
          </a:xfrm>
          <a:prstGeom prst="rect">
            <a:avLst/>
          </a:prstGeom>
          <a:noFill/>
        </p:spPr>
        <p:txBody>
          <a:bodyPr wrap="square" rtlCol="0">
            <a:spAutoFit/>
          </a:bodyPr>
          <a:lstStyle/>
          <a:p>
            <a:r>
              <a:rPr lang="en-US" dirty="0">
                <a:solidFill>
                  <a:schemeClr val="bg1">
                    <a:lumMod val="85000"/>
                  </a:schemeClr>
                </a:solidFill>
              </a:rPr>
              <a:t>Real-world Applications</a:t>
            </a:r>
          </a:p>
        </p:txBody>
      </p:sp>
      <p:sp>
        <p:nvSpPr>
          <p:cNvPr id="33" name="TextBox 32">
            <a:extLst>
              <a:ext uri="{FF2B5EF4-FFF2-40B4-BE49-F238E27FC236}">
                <a16:creationId xmlns:a16="http://schemas.microsoft.com/office/drawing/2014/main" id="{4B5DF570-FF29-4330-9D69-2DDA7BEAFC6E}"/>
              </a:ext>
            </a:extLst>
          </p:cNvPr>
          <p:cNvSpPr txBox="1"/>
          <p:nvPr/>
        </p:nvSpPr>
        <p:spPr>
          <a:xfrm>
            <a:off x="5355302" y="2301890"/>
            <a:ext cx="1412696" cy="923330"/>
          </a:xfrm>
          <a:prstGeom prst="rect">
            <a:avLst/>
          </a:prstGeom>
          <a:noFill/>
        </p:spPr>
        <p:txBody>
          <a:bodyPr wrap="square" rtlCol="0">
            <a:spAutoFit/>
          </a:bodyPr>
          <a:lstStyle/>
          <a:p>
            <a:r>
              <a:rPr lang="en-US" dirty="0">
                <a:solidFill>
                  <a:schemeClr val="bg1">
                    <a:lumMod val="85000"/>
                  </a:schemeClr>
                </a:solidFill>
              </a:rPr>
              <a:t>Single-Subject Research</a:t>
            </a:r>
          </a:p>
        </p:txBody>
      </p:sp>
      <p:sp>
        <p:nvSpPr>
          <p:cNvPr id="34" name="TextBox 33">
            <a:extLst>
              <a:ext uri="{FF2B5EF4-FFF2-40B4-BE49-F238E27FC236}">
                <a16:creationId xmlns:a16="http://schemas.microsoft.com/office/drawing/2014/main" id="{DCD24612-A446-4677-A81D-FA648F19BB2E}"/>
              </a:ext>
            </a:extLst>
          </p:cNvPr>
          <p:cNvSpPr txBox="1"/>
          <p:nvPr/>
        </p:nvSpPr>
        <p:spPr>
          <a:xfrm>
            <a:off x="7378039" y="2295690"/>
            <a:ext cx="1412696" cy="923330"/>
          </a:xfrm>
          <a:prstGeom prst="rect">
            <a:avLst/>
          </a:prstGeom>
          <a:noFill/>
        </p:spPr>
        <p:txBody>
          <a:bodyPr wrap="square" rtlCol="0">
            <a:spAutoFit/>
          </a:bodyPr>
          <a:lstStyle/>
          <a:p>
            <a:r>
              <a:rPr lang="en-US" dirty="0"/>
              <a:t>History of Behavior Analysis</a:t>
            </a:r>
          </a:p>
        </p:txBody>
      </p:sp>
      <p:sp>
        <p:nvSpPr>
          <p:cNvPr id="35" name="TextBox 34">
            <a:extLst>
              <a:ext uri="{FF2B5EF4-FFF2-40B4-BE49-F238E27FC236}">
                <a16:creationId xmlns:a16="http://schemas.microsoft.com/office/drawing/2014/main" id="{8E3007E6-CDA0-4023-AE87-9B6CCA2F0E8D}"/>
              </a:ext>
            </a:extLst>
          </p:cNvPr>
          <p:cNvSpPr txBox="1"/>
          <p:nvPr/>
        </p:nvSpPr>
        <p:spPr>
          <a:xfrm>
            <a:off x="9565834" y="2578889"/>
            <a:ext cx="1412696" cy="646331"/>
          </a:xfrm>
          <a:prstGeom prst="rect">
            <a:avLst/>
          </a:prstGeom>
          <a:noFill/>
        </p:spPr>
        <p:txBody>
          <a:bodyPr wrap="square" rtlCol="0">
            <a:spAutoFit/>
          </a:bodyPr>
          <a:lstStyle/>
          <a:p>
            <a:r>
              <a:rPr lang="en-US" dirty="0">
                <a:solidFill>
                  <a:schemeClr val="bg1">
                    <a:lumMod val="85000"/>
                  </a:schemeClr>
                </a:solidFill>
              </a:rPr>
              <a:t>History of Regulation</a:t>
            </a:r>
          </a:p>
        </p:txBody>
      </p:sp>
    </p:spTree>
    <p:extLst>
      <p:ext uri="{BB962C8B-B14F-4D97-AF65-F5344CB8AC3E}">
        <p14:creationId xmlns:p14="http://schemas.microsoft.com/office/powerpoint/2010/main" val="15875892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03DB1-8154-421C-BBB6-FC3E982B6F89}"/>
              </a:ext>
            </a:extLst>
          </p:cNvPr>
          <p:cNvSpPr>
            <a:spLocks noGrp="1"/>
          </p:cNvSpPr>
          <p:nvPr>
            <p:ph type="title"/>
          </p:nvPr>
        </p:nvSpPr>
        <p:spPr/>
        <p:txBody>
          <a:bodyPr/>
          <a:lstStyle/>
          <a:p>
            <a:r>
              <a:rPr lang="en-US" dirty="0"/>
              <a:t>Seminal Articles</a:t>
            </a:r>
          </a:p>
        </p:txBody>
      </p:sp>
      <p:sp>
        <p:nvSpPr>
          <p:cNvPr id="3" name="Content Placeholder 2">
            <a:extLst>
              <a:ext uri="{FF2B5EF4-FFF2-40B4-BE49-F238E27FC236}">
                <a16:creationId xmlns:a16="http://schemas.microsoft.com/office/drawing/2014/main" id="{83705E1F-D171-4B43-A886-7238C2A58612}"/>
              </a:ext>
            </a:extLst>
          </p:cNvPr>
          <p:cNvSpPr>
            <a:spLocks noGrp="1"/>
          </p:cNvSpPr>
          <p:nvPr>
            <p:ph idx="1"/>
          </p:nvPr>
        </p:nvSpPr>
        <p:spPr>
          <a:xfrm>
            <a:off x="2006493" y="2488914"/>
            <a:ext cx="10058400" cy="3760891"/>
          </a:xfrm>
        </p:spPr>
        <p:txBody>
          <a:bodyPr>
            <a:normAutofit/>
          </a:bodyPr>
          <a:lstStyle/>
          <a:p>
            <a:pPr marL="342900" lvl="0" indent="-342900" algn="l" defTabSz="1066800">
              <a:lnSpc>
                <a:spcPct val="100000"/>
              </a:lnSpc>
              <a:spcBef>
                <a:spcPct val="0"/>
              </a:spcBef>
              <a:spcAft>
                <a:spcPct val="35000"/>
              </a:spcAft>
              <a:buFont typeface="Arial" panose="020B0604020202020204" pitchFamily="34" charset="0"/>
              <a:buChar char="•"/>
            </a:pPr>
            <a:r>
              <a:rPr lang="en-US" sz="2400" kern="1200" dirty="0" err="1"/>
              <a:t>Ayllon</a:t>
            </a:r>
            <a:r>
              <a:rPr lang="en-US" sz="2400" kern="1200" dirty="0"/>
              <a:t> &amp;</a:t>
            </a:r>
            <a:r>
              <a:rPr lang="en-US" sz="2400" kern="1200" dirty="0" err="1"/>
              <a:t>Azrin</a:t>
            </a:r>
            <a:r>
              <a:rPr lang="en-US" sz="2400" dirty="0"/>
              <a:t>, 1965: Reinforcement impacting behavior of institutionalized individuals with Schizophrenia</a:t>
            </a:r>
          </a:p>
          <a:p>
            <a:pPr marL="342900" lvl="0" indent="-342900" algn="l" defTabSz="1066800">
              <a:lnSpc>
                <a:spcPct val="100000"/>
              </a:lnSpc>
              <a:spcBef>
                <a:spcPct val="0"/>
              </a:spcBef>
              <a:spcAft>
                <a:spcPct val="35000"/>
              </a:spcAft>
              <a:buFont typeface="Arial" panose="020B0604020202020204" pitchFamily="34" charset="0"/>
              <a:buChar char="•"/>
            </a:pPr>
            <a:r>
              <a:rPr lang="en-US" sz="2400" kern="1200" dirty="0"/>
              <a:t>Baer, Wolf, and </a:t>
            </a:r>
            <a:r>
              <a:rPr lang="en-US" sz="2400" kern="1200" dirty="0" err="1"/>
              <a:t>Risley</a:t>
            </a:r>
            <a:r>
              <a:rPr lang="en-US" sz="2400" kern="1200" dirty="0"/>
              <a:t>, 1968: Dimensions of Behavior Analysis</a:t>
            </a:r>
          </a:p>
          <a:p>
            <a:pPr marL="342900" lvl="0" indent="-342900" algn="l" defTabSz="1066800">
              <a:lnSpc>
                <a:spcPct val="100000"/>
              </a:lnSpc>
              <a:spcBef>
                <a:spcPct val="0"/>
              </a:spcBef>
              <a:spcAft>
                <a:spcPct val="35000"/>
              </a:spcAft>
              <a:buFont typeface="Arial" panose="020B0604020202020204" pitchFamily="34" charset="0"/>
              <a:buChar char="•"/>
            </a:pPr>
            <a:r>
              <a:rPr lang="en-US" sz="2400" dirty="0"/>
              <a:t>Iwata et al., 1982/1994: Functional Analysis Methodology</a:t>
            </a:r>
          </a:p>
          <a:p>
            <a:pPr marL="342900" lvl="0" indent="-342900" algn="l" defTabSz="1066800">
              <a:lnSpc>
                <a:spcPct val="100000"/>
              </a:lnSpc>
              <a:spcBef>
                <a:spcPct val="0"/>
              </a:spcBef>
              <a:spcAft>
                <a:spcPct val="35000"/>
              </a:spcAft>
              <a:buFont typeface="Arial" panose="020B0604020202020204" pitchFamily="34" charset="0"/>
              <a:buChar char="•"/>
            </a:pPr>
            <a:r>
              <a:rPr lang="en-US" sz="2400" dirty="0"/>
              <a:t>Bannerman, Sheldon, and Sherman, 1990: Client Rights</a:t>
            </a:r>
          </a:p>
          <a:p>
            <a:pPr marL="342900" lvl="0" indent="-342900" algn="l" defTabSz="1066800">
              <a:lnSpc>
                <a:spcPct val="100000"/>
              </a:lnSpc>
              <a:spcBef>
                <a:spcPct val="0"/>
              </a:spcBef>
              <a:spcAft>
                <a:spcPct val="35000"/>
              </a:spcAft>
              <a:buFont typeface="Arial" panose="020B0604020202020204" pitchFamily="34" charset="0"/>
              <a:buChar char="•"/>
            </a:pPr>
            <a:r>
              <a:rPr lang="en-US" sz="2400" dirty="0" err="1"/>
              <a:t>Carr</a:t>
            </a:r>
            <a:r>
              <a:rPr lang="en-US" sz="2400" dirty="0"/>
              <a:t> and Durand, 1985: Functional Communication Training</a:t>
            </a:r>
          </a:p>
          <a:p>
            <a:pPr marL="342900" lvl="0" indent="-342900" algn="l" defTabSz="1066800">
              <a:lnSpc>
                <a:spcPct val="100000"/>
              </a:lnSpc>
              <a:spcBef>
                <a:spcPct val="0"/>
              </a:spcBef>
              <a:spcAft>
                <a:spcPct val="35000"/>
              </a:spcAft>
              <a:buFont typeface="Arial" panose="020B0604020202020204" pitchFamily="34" charset="0"/>
              <a:buChar char="•"/>
            </a:pPr>
            <a:r>
              <a:rPr lang="en-US" sz="2400" dirty="0"/>
              <a:t>Wolf, </a:t>
            </a:r>
            <a:r>
              <a:rPr lang="en-US" sz="2400" dirty="0" err="1"/>
              <a:t>Risley</a:t>
            </a:r>
            <a:r>
              <a:rPr lang="en-US" sz="2400" dirty="0"/>
              <a:t>, and Mees, 1964: First published study with behavior analysis and autism</a:t>
            </a:r>
          </a:p>
        </p:txBody>
      </p:sp>
      <p:sp>
        <p:nvSpPr>
          <p:cNvPr id="4" name="Oval 3">
            <a:extLst>
              <a:ext uri="{FF2B5EF4-FFF2-40B4-BE49-F238E27FC236}">
                <a16:creationId xmlns:a16="http://schemas.microsoft.com/office/drawing/2014/main" id="{B11966F2-1265-4F5D-9BE9-5C604562AF72}"/>
              </a:ext>
            </a:extLst>
          </p:cNvPr>
          <p:cNvSpPr/>
          <p:nvPr/>
        </p:nvSpPr>
        <p:spPr>
          <a:xfrm>
            <a:off x="519830" y="2298160"/>
            <a:ext cx="1295909" cy="1295909"/>
          </a:xfrm>
          <a:prstGeom prst="ellipse">
            <a:avLst/>
          </a:prstGeom>
          <a:solidFill>
            <a:schemeClr val="tx2">
              <a:lumMod val="25000"/>
              <a:lumOff val="75000"/>
            </a:schemeClr>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pic>
        <p:nvPicPr>
          <p:cNvPr id="5" name="Graphic 4" descr="Books with solid fill">
            <a:extLst>
              <a:ext uri="{FF2B5EF4-FFF2-40B4-BE49-F238E27FC236}">
                <a16:creationId xmlns:a16="http://schemas.microsoft.com/office/drawing/2014/main" id="{06D5DE63-71C0-46D4-A103-4FB3DF53F4EA}"/>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710584" y="2488914"/>
            <a:ext cx="914400" cy="914400"/>
          </a:xfrm>
          <a:prstGeom prst="rect">
            <a:avLst/>
          </a:prstGeom>
        </p:spPr>
      </p:pic>
      <p:sp>
        <p:nvSpPr>
          <p:cNvPr id="6" name="Oval 5">
            <a:extLst>
              <a:ext uri="{FF2B5EF4-FFF2-40B4-BE49-F238E27FC236}">
                <a16:creationId xmlns:a16="http://schemas.microsoft.com/office/drawing/2014/main" id="{4E5FE508-F3BA-4FE4-8044-8901185B51DD}"/>
              </a:ext>
            </a:extLst>
          </p:cNvPr>
          <p:cNvSpPr/>
          <p:nvPr/>
        </p:nvSpPr>
        <p:spPr>
          <a:xfrm>
            <a:off x="9503594" y="182386"/>
            <a:ext cx="1698367" cy="1613043"/>
          </a:xfrm>
          <a:prstGeom prst="ellipse">
            <a:avLst/>
          </a:prstGeom>
          <a:solidFill>
            <a:srgbClr val="3293B6"/>
          </a:solidFill>
          <a:ln w="19050">
            <a:solidFill>
              <a:schemeClr val="tx1"/>
            </a:solidFill>
          </a:ln>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sp>
      <p:pic>
        <p:nvPicPr>
          <p:cNvPr id="7" name="Graphic 6" descr="Scroll with solid fill">
            <a:extLst>
              <a:ext uri="{FF2B5EF4-FFF2-40B4-BE49-F238E27FC236}">
                <a16:creationId xmlns:a16="http://schemas.microsoft.com/office/drawing/2014/main" id="{F711CD0D-8B4D-4D8D-AE2C-7220D0D972A1}"/>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9742616" y="421742"/>
            <a:ext cx="1134329" cy="1134329"/>
          </a:xfrm>
          <a:prstGeom prst="rect">
            <a:avLst/>
          </a:prstGeom>
        </p:spPr>
      </p:pic>
    </p:spTree>
    <p:extLst>
      <p:ext uri="{BB962C8B-B14F-4D97-AF65-F5344CB8AC3E}">
        <p14:creationId xmlns:p14="http://schemas.microsoft.com/office/powerpoint/2010/main" val="2941229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Oval 28">
            <a:extLst>
              <a:ext uri="{FF2B5EF4-FFF2-40B4-BE49-F238E27FC236}">
                <a16:creationId xmlns:a16="http://schemas.microsoft.com/office/drawing/2014/main" id="{F7421ABF-E154-4236-9DC7-DA57C50067CD}"/>
              </a:ext>
            </a:extLst>
          </p:cNvPr>
          <p:cNvSpPr/>
          <p:nvPr/>
        </p:nvSpPr>
        <p:spPr>
          <a:xfrm>
            <a:off x="9203218" y="3288440"/>
            <a:ext cx="1818562" cy="1818562"/>
          </a:xfrm>
          <a:prstGeom prst="ellipse">
            <a:avLst/>
          </a:prstGeom>
          <a:solidFill>
            <a:srgbClr val="3293B6"/>
          </a:solidFill>
          <a:ln w="19050">
            <a:solidFill>
              <a:schemeClr val="tx1"/>
            </a:solidFill>
          </a:ln>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sp>
      <p:sp>
        <p:nvSpPr>
          <p:cNvPr id="28" name="Oval 27">
            <a:extLst>
              <a:ext uri="{FF2B5EF4-FFF2-40B4-BE49-F238E27FC236}">
                <a16:creationId xmlns:a16="http://schemas.microsoft.com/office/drawing/2014/main" id="{F0CC2CB6-B9DA-4220-98E3-7EE622D1074D}"/>
              </a:ext>
            </a:extLst>
          </p:cNvPr>
          <p:cNvSpPr/>
          <p:nvPr/>
        </p:nvSpPr>
        <p:spPr>
          <a:xfrm>
            <a:off x="7076327" y="3295879"/>
            <a:ext cx="1818562" cy="1818562"/>
          </a:xfrm>
          <a:prstGeom prst="ellipse">
            <a:avLst/>
          </a:prstGeom>
          <a:solidFill>
            <a:schemeClr val="bg1">
              <a:lumMod val="85000"/>
            </a:schemeClr>
          </a:solidFill>
          <a:ln w="19050">
            <a:solidFill>
              <a:schemeClr val="tx1"/>
            </a:solidFill>
          </a:ln>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sp>
      <p:sp>
        <p:nvSpPr>
          <p:cNvPr id="27" name="Oval 26">
            <a:extLst>
              <a:ext uri="{FF2B5EF4-FFF2-40B4-BE49-F238E27FC236}">
                <a16:creationId xmlns:a16="http://schemas.microsoft.com/office/drawing/2014/main" id="{3049C95B-4A04-4854-A156-DBE215046462}"/>
              </a:ext>
            </a:extLst>
          </p:cNvPr>
          <p:cNvSpPr/>
          <p:nvPr/>
        </p:nvSpPr>
        <p:spPr>
          <a:xfrm>
            <a:off x="4949436" y="3347427"/>
            <a:ext cx="1818562" cy="1818562"/>
          </a:xfrm>
          <a:prstGeom prst="ellipse">
            <a:avLst/>
          </a:prstGeom>
          <a:solidFill>
            <a:schemeClr val="bg1">
              <a:lumMod val="85000"/>
            </a:schemeClr>
          </a:solidFill>
          <a:ln w="19050">
            <a:solidFill>
              <a:schemeClr val="tx1"/>
            </a:solidFill>
          </a:ln>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sp>
      <p:sp>
        <p:nvSpPr>
          <p:cNvPr id="25" name="Oval 24">
            <a:extLst>
              <a:ext uri="{FF2B5EF4-FFF2-40B4-BE49-F238E27FC236}">
                <a16:creationId xmlns:a16="http://schemas.microsoft.com/office/drawing/2014/main" id="{C6775199-2E98-48CF-8B89-87733C8862AA}"/>
              </a:ext>
            </a:extLst>
          </p:cNvPr>
          <p:cNvSpPr/>
          <p:nvPr/>
        </p:nvSpPr>
        <p:spPr>
          <a:xfrm>
            <a:off x="2869247" y="3384900"/>
            <a:ext cx="1818562" cy="1818562"/>
          </a:xfrm>
          <a:prstGeom prst="ellipse">
            <a:avLst/>
          </a:prstGeom>
          <a:solidFill>
            <a:schemeClr val="bg1">
              <a:lumMod val="85000"/>
            </a:schemeClr>
          </a:solidFill>
          <a:ln w="19050">
            <a:solidFill>
              <a:schemeClr val="tx1"/>
            </a:solidFill>
          </a:ln>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txBody>
          <a:bodyPr/>
          <a:lstStyle/>
          <a:p>
            <a:endParaRPr lang="en-US" dirty="0"/>
          </a:p>
        </p:txBody>
      </p:sp>
      <p:sp>
        <p:nvSpPr>
          <p:cNvPr id="2" name="Title 1">
            <a:extLst>
              <a:ext uri="{FF2B5EF4-FFF2-40B4-BE49-F238E27FC236}">
                <a16:creationId xmlns:a16="http://schemas.microsoft.com/office/drawing/2014/main" id="{E8966B5E-49BF-4C55-BF66-79188D284557}"/>
              </a:ext>
            </a:extLst>
          </p:cNvPr>
          <p:cNvSpPr>
            <a:spLocks noGrp="1"/>
          </p:cNvSpPr>
          <p:nvPr>
            <p:ph type="title"/>
          </p:nvPr>
        </p:nvSpPr>
        <p:spPr/>
        <p:txBody>
          <a:bodyPr/>
          <a:lstStyle/>
          <a:p>
            <a:r>
              <a:rPr lang="en-US" dirty="0"/>
              <a:t>Objectives </a:t>
            </a:r>
          </a:p>
        </p:txBody>
      </p:sp>
      <p:sp>
        <p:nvSpPr>
          <p:cNvPr id="15" name="Oval 14">
            <a:extLst>
              <a:ext uri="{FF2B5EF4-FFF2-40B4-BE49-F238E27FC236}">
                <a16:creationId xmlns:a16="http://schemas.microsoft.com/office/drawing/2014/main" id="{FCFE9978-05B0-45FA-9D4F-E5FC87C4B0C8}"/>
              </a:ext>
            </a:extLst>
          </p:cNvPr>
          <p:cNvSpPr/>
          <p:nvPr/>
        </p:nvSpPr>
        <p:spPr>
          <a:xfrm>
            <a:off x="789058" y="3384900"/>
            <a:ext cx="1818562" cy="1818562"/>
          </a:xfrm>
          <a:prstGeom prst="ellipse">
            <a:avLst/>
          </a:prstGeom>
          <a:solidFill>
            <a:schemeClr val="bg1">
              <a:lumMod val="85000"/>
            </a:schemeClr>
          </a:solidFill>
          <a:ln w="19050">
            <a:solidFill>
              <a:schemeClr val="tx1"/>
            </a:solidFill>
          </a:ln>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sp>
      <p:pic>
        <p:nvPicPr>
          <p:cNvPr id="4" name="Graphic 3" descr="Checklist with solid fill">
            <a:extLst>
              <a:ext uri="{FF2B5EF4-FFF2-40B4-BE49-F238E27FC236}">
                <a16:creationId xmlns:a16="http://schemas.microsoft.com/office/drawing/2014/main" id="{BD873498-3143-425A-BC3E-57C0256A84DD}"/>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115688" y="3727763"/>
            <a:ext cx="1165302" cy="1165302"/>
          </a:xfrm>
          <a:prstGeom prst="rect">
            <a:avLst/>
          </a:prstGeom>
        </p:spPr>
      </p:pic>
      <p:pic>
        <p:nvPicPr>
          <p:cNvPr id="6" name="Graphic 5" descr="Police male with solid fill">
            <a:extLst>
              <a:ext uri="{FF2B5EF4-FFF2-40B4-BE49-F238E27FC236}">
                <a16:creationId xmlns:a16="http://schemas.microsoft.com/office/drawing/2014/main" id="{A161C46A-2EB3-49B1-B779-0A7C04CCFB9C}"/>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9565834" y="3704259"/>
            <a:ext cx="1044882" cy="1044882"/>
          </a:xfrm>
          <a:prstGeom prst="rect">
            <a:avLst/>
          </a:prstGeom>
        </p:spPr>
      </p:pic>
      <p:pic>
        <p:nvPicPr>
          <p:cNvPr id="8" name="Graphic 7" descr="Scroll with solid fill">
            <a:extLst>
              <a:ext uri="{FF2B5EF4-FFF2-40B4-BE49-F238E27FC236}">
                <a16:creationId xmlns:a16="http://schemas.microsoft.com/office/drawing/2014/main" id="{7093E725-ECE5-4FB4-98E3-C3FE80C8E806}"/>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7398928" y="3624356"/>
            <a:ext cx="1134329" cy="1134329"/>
          </a:xfrm>
          <a:prstGeom prst="rect">
            <a:avLst/>
          </a:prstGeom>
        </p:spPr>
      </p:pic>
      <p:pic>
        <p:nvPicPr>
          <p:cNvPr id="14" name="Graphic 13" descr="Earth globe: Americas with solid fill">
            <a:extLst>
              <a:ext uri="{FF2B5EF4-FFF2-40B4-BE49-F238E27FC236}">
                <a16:creationId xmlns:a16="http://schemas.microsoft.com/office/drawing/2014/main" id="{A5A53A74-F6F2-4A32-96D6-F43556BEEF8D}"/>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3175666" y="3704259"/>
            <a:ext cx="1178250" cy="1178250"/>
          </a:xfrm>
          <a:prstGeom prst="rect">
            <a:avLst/>
          </a:prstGeom>
        </p:spPr>
      </p:pic>
      <p:pic>
        <p:nvPicPr>
          <p:cNvPr id="10" name="Graphic 9" descr="Upward trend outline">
            <a:extLst>
              <a:ext uri="{FF2B5EF4-FFF2-40B4-BE49-F238E27FC236}">
                <a16:creationId xmlns:a16="http://schemas.microsoft.com/office/drawing/2014/main" id="{69BF8458-EB62-4BA2-B0A0-262A58BC51B0}"/>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5257765" y="3655046"/>
            <a:ext cx="1203323" cy="1203323"/>
          </a:xfrm>
          <a:prstGeom prst="rect">
            <a:avLst/>
          </a:prstGeom>
        </p:spPr>
      </p:pic>
      <p:sp>
        <p:nvSpPr>
          <p:cNvPr id="30" name="TextBox 29">
            <a:extLst>
              <a:ext uri="{FF2B5EF4-FFF2-40B4-BE49-F238E27FC236}">
                <a16:creationId xmlns:a16="http://schemas.microsoft.com/office/drawing/2014/main" id="{3B08C5F4-2303-40FF-9914-CB0A71C3C687}"/>
              </a:ext>
            </a:extLst>
          </p:cNvPr>
          <p:cNvSpPr txBox="1"/>
          <p:nvPr/>
        </p:nvSpPr>
        <p:spPr>
          <a:xfrm>
            <a:off x="998200" y="2378749"/>
            <a:ext cx="1609420" cy="923330"/>
          </a:xfrm>
          <a:prstGeom prst="rect">
            <a:avLst/>
          </a:prstGeom>
          <a:noFill/>
        </p:spPr>
        <p:txBody>
          <a:bodyPr wrap="square" rtlCol="0">
            <a:spAutoFit/>
          </a:bodyPr>
          <a:lstStyle/>
          <a:p>
            <a:r>
              <a:rPr lang="en-US" dirty="0">
                <a:solidFill>
                  <a:schemeClr val="bg1">
                    <a:lumMod val="85000"/>
                  </a:schemeClr>
                </a:solidFill>
              </a:rPr>
              <a:t>What Behavior </a:t>
            </a:r>
          </a:p>
          <a:p>
            <a:r>
              <a:rPr lang="en-US" dirty="0">
                <a:solidFill>
                  <a:schemeClr val="bg1">
                    <a:lumMod val="85000"/>
                  </a:schemeClr>
                </a:solidFill>
              </a:rPr>
              <a:t>Analysis is </a:t>
            </a:r>
          </a:p>
          <a:p>
            <a:r>
              <a:rPr lang="en-US" dirty="0">
                <a:solidFill>
                  <a:schemeClr val="bg1">
                    <a:lumMod val="85000"/>
                  </a:schemeClr>
                </a:solidFill>
              </a:rPr>
              <a:t>and isn’t </a:t>
            </a:r>
          </a:p>
        </p:txBody>
      </p:sp>
      <p:sp>
        <p:nvSpPr>
          <p:cNvPr id="31" name="TextBox 30">
            <a:extLst>
              <a:ext uri="{FF2B5EF4-FFF2-40B4-BE49-F238E27FC236}">
                <a16:creationId xmlns:a16="http://schemas.microsoft.com/office/drawing/2014/main" id="{A354D63C-5CA9-4FD5-B668-54E123EDFC09}"/>
              </a:ext>
            </a:extLst>
          </p:cNvPr>
          <p:cNvSpPr txBox="1"/>
          <p:nvPr/>
        </p:nvSpPr>
        <p:spPr>
          <a:xfrm>
            <a:off x="3072180" y="2578889"/>
            <a:ext cx="1412696" cy="646331"/>
          </a:xfrm>
          <a:prstGeom prst="rect">
            <a:avLst/>
          </a:prstGeom>
          <a:noFill/>
        </p:spPr>
        <p:txBody>
          <a:bodyPr wrap="square" rtlCol="0">
            <a:spAutoFit/>
          </a:bodyPr>
          <a:lstStyle/>
          <a:p>
            <a:r>
              <a:rPr lang="en-US" dirty="0">
                <a:solidFill>
                  <a:schemeClr val="bg1">
                    <a:lumMod val="85000"/>
                  </a:schemeClr>
                </a:solidFill>
              </a:rPr>
              <a:t>Real-world Applications</a:t>
            </a:r>
          </a:p>
        </p:txBody>
      </p:sp>
      <p:sp>
        <p:nvSpPr>
          <p:cNvPr id="33" name="TextBox 32">
            <a:extLst>
              <a:ext uri="{FF2B5EF4-FFF2-40B4-BE49-F238E27FC236}">
                <a16:creationId xmlns:a16="http://schemas.microsoft.com/office/drawing/2014/main" id="{4B5DF570-FF29-4330-9D69-2DDA7BEAFC6E}"/>
              </a:ext>
            </a:extLst>
          </p:cNvPr>
          <p:cNvSpPr txBox="1"/>
          <p:nvPr/>
        </p:nvSpPr>
        <p:spPr>
          <a:xfrm>
            <a:off x="5355302" y="2301890"/>
            <a:ext cx="1412696" cy="923330"/>
          </a:xfrm>
          <a:prstGeom prst="rect">
            <a:avLst/>
          </a:prstGeom>
          <a:noFill/>
        </p:spPr>
        <p:txBody>
          <a:bodyPr wrap="square" rtlCol="0">
            <a:spAutoFit/>
          </a:bodyPr>
          <a:lstStyle/>
          <a:p>
            <a:r>
              <a:rPr lang="en-US" dirty="0">
                <a:solidFill>
                  <a:schemeClr val="bg1">
                    <a:lumMod val="85000"/>
                  </a:schemeClr>
                </a:solidFill>
              </a:rPr>
              <a:t>Single-Subject Research</a:t>
            </a:r>
          </a:p>
        </p:txBody>
      </p:sp>
      <p:sp>
        <p:nvSpPr>
          <p:cNvPr id="34" name="TextBox 33">
            <a:extLst>
              <a:ext uri="{FF2B5EF4-FFF2-40B4-BE49-F238E27FC236}">
                <a16:creationId xmlns:a16="http://schemas.microsoft.com/office/drawing/2014/main" id="{DCD24612-A446-4677-A81D-FA648F19BB2E}"/>
              </a:ext>
            </a:extLst>
          </p:cNvPr>
          <p:cNvSpPr txBox="1"/>
          <p:nvPr/>
        </p:nvSpPr>
        <p:spPr>
          <a:xfrm>
            <a:off x="7378039" y="2295690"/>
            <a:ext cx="1412696" cy="923330"/>
          </a:xfrm>
          <a:prstGeom prst="rect">
            <a:avLst/>
          </a:prstGeom>
          <a:noFill/>
        </p:spPr>
        <p:txBody>
          <a:bodyPr wrap="square" rtlCol="0">
            <a:spAutoFit/>
          </a:bodyPr>
          <a:lstStyle/>
          <a:p>
            <a:r>
              <a:rPr lang="en-US" dirty="0">
                <a:solidFill>
                  <a:schemeClr val="bg1">
                    <a:lumMod val="85000"/>
                  </a:schemeClr>
                </a:solidFill>
              </a:rPr>
              <a:t>History of Behavior Analysis</a:t>
            </a:r>
          </a:p>
        </p:txBody>
      </p:sp>
      <p:sp>
        <p:nvSpPr>
          <p:cNvPr id="35" name="TextBox 34">
            <a:extLst>
              <a:ext uri="{FF2B5EF4-FFF2-40B4-BE49-F238E27FC236}">
                <a16:creationId xmlns:a16="http://schemas.microsoft.com/office/drawing/2014/main" id="{8E3007E6-CDA0-4023-AE87-9B6CCA2F0E8D}"/>
              </a:ext>
            </a:extLst>
          </p:cNvPr>
          <p:cNvSpPr txBox="1"/>
          <p:nvPr/>
        </p:nvSpPr>
        <p:spPr>
          <a:xfrm>
            <a:off x="9565834" y="2578889"/>
            <a:ext cx="1412696" cy="646331"/>
          </a:xfrm>
          <a:prstGeom prst="rect">
            <a:avLst/>
          </a:prstGeom>
          <a:noFill/>
        </p:spPr>
        <p:txBody>
          <a:bodyPr wrap="square" rtlCol="0">
            <a:spAutoFit/>
          </a:bodyPr>
          <a:lstStyle/>
          <a:p>
            <a:r>
              <a:rPr lang="en-US" dirty="0"/>
              <a:t>History of Regulation</a:t>
            </a:r>
          </a:p>
        </p:txBody>
      </p:sp>
    </p:spTree>
    <p:extLst>
      <p:ext uri="{BB962C8B-B14F-4D97-AF65-F5344CB8AC3E}">
        <p14:creationId xmlns:p14="http://schemas.microsoft.com/office/powerpoint/2010/main" val="4104524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11419-AFDF-4E16-9576-4E1FDB50534A}"/>
              </a:ext>
            </a:extLst>
          </p:cNvPr>
          <p:cNvSpPr>
            <a:spLocks noGrp="1"/>
          </p:cNvSpPr>
          <p:nvPr>
            <p:ph type="title"/>
          </p:nvPr>
        </p:nvSpPr>
        <p:spPr>
          <a:xfrm>
            <a:off x="888851" y="414350"/>
            <a:ext cx="10058400" cy="1450757"/>
          </a:xfrm>
        </p:spPr>
        <p:txBody>
          <a:bodyPr>
            <a:normAutofit/>
          </a:bodyPr>
          <a:lstStyle/>
          <a:p>
            <a:r>
              <a:rPr lang="en-US" sz="4400" dirty="0"/>
              <a:t>History of Regulation for Behavior Analysis</a:t>
            </a:r>
          </a:p>
        </p:txBody>
      </p:sp>
      <p:graphicFrame>
        <p:nvGraphicFramePr>
          <p:cNvPr id="9" name="Content Placeholder 2">
            <a:extLst>
              <a:ext uri="{FF2B5EF4-FFF2-40B4-BE49-F238E27FC236}">
                <a16:creationId xmlns:a16="http://schemas.microsoft.com/office/drawing/2014/main" id="{C7C8649D-17AD-4844-8FD0-86F7EBE3230D}"/>
              </a:ext>
            </a:extLst>
          </p:cNvPr>
          <p:cNvGraphicFramePr>
            <a:graphicFrameLocks noGrp="1"/>
          </p:cNvGraphicFramePr>
          <p:nvPr>
            <p:ph idx="1"/>
            <p:extLst>
              <p:ext uri="{D42A27DB-BD31-4B8C-83A1-F6EECF244321}">
                <p14:modId xmlns:p14="http://schemas.microsoft.com/office/powerpoint/2010/main" val="2929660184"/>
              </p:ext>
            </p:extLst>
          </p:nvPr>
        </p:nvGraphicFramePr>
        <p:xfrm>
          <a:off x="1097280" y="2108201"/>
          <a:ext cx="10058400" cy="39496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Oval 3">
            <a:extLst>
              <a:ext uri="{FF2B5EF4-FFF2-40B4-BE49-F238E27FC236}">
                <a16:creationId xmlns:a16="http://schemas.microsoft.com/office/drawing/2014/main" id="{2F481B15-48F5-4D24-B27C-C3CA724CF4C0}"/>
              </a:ext>
            </a:extLst>
          </p:cNvPr>
          <p:cNvSpPr/>
          <p:nvPr/>
        </p:nvSpPr>
        <p:spPr>
          <a:xfrm>
            <a:off x="10185439" y="141048"/>
            <a:ext cx="1818562" cy="1818562"/>
          </a:xfrm>
          <a:prstGeom prst="ellipse">
            <a:avLst/>
          </a:prstGeom>
          <a:solidFill>
            <a:srgbClr val="3293B6"/>
          </a:solidFill>
          <a:ln w="19050">
            <a:solidFill>
              <a:schemeClr val="tx1"/>
            </a:solidFill>
          </a:ln>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sp>
      <p:pic>
        <p:nvPicPr>
          <p:cNvPr id="5" name="Graphic 4" descr="Police male with solid fill">
            <a:extLst>
              <a:ext uri="{FF2B5EF4-FFF2-40B4-BE49-F238E27FC236}">
                <a16:creationId xmlns:a16="http://schemas.microsoft.com/office/drawing/2014/main" id="{D8045D2D-E0F5-40E3-8C68-A45D69FFB826}"/>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10548055" y="556867"/>
            <a:ext cx="1044882" cy="1044882"/>
          </a:xfrm>
          <a:prstGeom prst="rect">
            <a:avLst/>
          </a:prstGeom>
        </p:spPr>
      </p:pic>
    </p:spTree>
    <p:extLst>
      <p:ext uri="{BB962C8B-B14F-4D97-AF65-F5344CB8AC3E}">
        <p14:creationId xmlns:p14="http://schemas.microsoft.com/office/powerpoint/2010/main" val="25014433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779F0-0E76-41D0-82FA-F0C2A3981972}"/>
              </a:ext>
            </a:extLst>
          </p:cNvPr>
          <p:cNvSpPr>
            <a:spLocks noGrp="1"/>
          </p:cNvSpPr>
          <p:nvPr>
            <p:ph type="title"/>
          </p:nvPr>
        </p:nvSpPr>
        <p:spPr/>
        <p:txBody>
          <a:bodyPr/>
          <a:lstStyle/>
          <a:p>
            <a:r>
              <a:rPr lang="en-US" dirty="0"/>
              <a:t>Johnston, </a:t>
            </a:r>
            <a:r>
              <a:rPr lang="en-US" dirty="0" err="1"/>
              <a:t>Carr</a:t>
            </a:r>
            <a:r>
              <a:rPr lang="en-US" dirty="0"/>
              <a:t>, and </a:t>
            </a:r>
            <a:r>
              <a:rPr lang="en-US" dirty="0" err="1"/>
              <a:t>Mellichamp</a:t>
            </a:r>
            <a:r>
              <a:rPr lang="en-US" dirty="0"/>
              <a:t>, 2017</a:t>
            </a:r>
          </a:p>
        </p:txBody>
      </p:sp>
      <p:sp>
        <p:nvSpPr>
          <p:cNvPr id="3" name="Oval 2">
            <a:extLst>
              <a:ext uri="{FF2B5EF4-FFF2-40B4-BE49-F238E27FC236}">
                <a16:creationId xmlns:a16="http://schemas.microsoft.com/office/drawing/2014/main" id="{BF367A9D-A139-4643-B899-EA76CC936620}"/>
              </a:ext>
            </a:extLst>
          </p:cNvPr>
          <p:cNvSpPr/>
          <p:nvPr/>
        </p:nvSpPr>
        <p:spPr>
          <a:xfrm>
            <a:off x="10185439" y="141048"/>
            <a:ext cx="1818562" cy="1818562"/>
          </a:xfrm>
          <a:prstGeom prst="ellipse">
            <a:avLst/>
          </a:prstGeom>
          <a:solidFill>
            <a:srgbClr val="3293B6"/>
          </a:solidFill>
          <a:ln w="19050">
            <a:solidFill>
              <a:schemeClr val="tx1"/>
            </a:solidFill>
          </a:ln>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sp>
      <p:pic>
        <p:nvPicPr>
          <p:cNvPr id="4" name="Graphic 3" descr="Police male with solid fill">
            <a:extLst>
              <a:ext uri="{FF2B5EF4-FFF2-40B4-BE49-F238E27FC236}">
                <a16:creationId xmlns:a16="http://schemas.microsoft.com/office/drawing/2014/main" id="{C89D8D8E-A123-4379-9376-A511EA3F3F61}"/>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0548055" y="556867"/>
            <a:ext cx="1044882" cy="1044882"/>
          </a:xfrm>
          <a:prstGeom prst="rect">
            <a:avLst/>
          </a:prstGeom>
        </p:spPr>
      </p:pic>
      <p:pic>
        <p:nvPicPr>
          <p:cNvPr id="6" name="Picture 5">
            <a:extLst>
              <a:ext uri="{FF2B5EF4-FFF2-40B4-BE49-F238E27FC236}">
                <a16:creationId xmlns:a16="http://schemas.microsoft.com/office/drawing/2014/main" id="{5F0784D4-824A-4700-9167-9182F46ED2A4}"/>
              </a:ext>
            </a:extLst>
          </p:cNvPr>
          <p:cNvPicPr>
            <a:picLocks noChangeAspect="1"/>
          </p:cNvPicPr>
          <p:nvPr/>
        </p:nvPicPr>
        <p:blipFill>
          <a:blip r:embed="rId5"/>
          <a:stretch>
            <a:fillRect/>
          </a:stretch>
        </p:blipFill>
        <p:spPr>
          <a:xfrm>
            <a:off x="1794208" y="2709855"/>
            <a:ext cx="8391231" cy="3132146"/>
          </a:xfrm>
          <a:prstGeom prst="rect">
            <a:avLst/>
          </a:prstGeom>
        </p:spPr>
      </p:pic>
    </p:spTree>
    <p:extLst>
      <p:ext uri="{BB962C8B-B14F-4D97-AF65-F5344CB8AC3E}">
        <p14:creationId xmlns:p14="http://schemas.microsoft.com/office/powerpoint/2010/main" val="12090473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11419-AFDF-4E16-9576-4E1FDB50534A}"/>
              </a:ext>
            </a:extLst>
          </p:cNvPr>
          <p:cNvSpPr>
            <a:spLocks noGrp="1"/>
          </p:cNvSpPr>
          <p:nvPr>
            <p:ph type="title"/>
          </p:nvPr>
        </p:nvSpPr>
        <p:spPr>
          <a:xfrm>
            <a:off x="1097280" y="421572"/>
            <a:ext cx="10058400" cy="1450757"/>
          </a:xfrm>
        </p:spPr>
        <p:txBody>
          <a:bodyPr>
            <a:normAutofit/>
          </a:bodyPr>
          <a:lstStyle/>
          <a:p>
            <a:r>
              <a:rPr lang="en-US" sz="4400" dirty="0"/>
              <a:t>History of Regulation for Behavior Analysis</a:t>
            </a:r>
          </a:p>
        </p:txBody>
      </p:sp>
      <p:sp>
        <p:nvSpPr>
          <p:cNvPr id="3" name="Content Placeholder 2">
            <a:extLst>
              <a:ext uri="{FF2B5EF4-FFF2-40B4-BE49-F238E27FC236}">
                <a16:creationId xmlns:a16="http://schemas.microsoft.com/office/drawing/2014/main" id="{A8107E79-33B2-46F5-85B9-2538AA6EAE86}"/>
              </a:ext>
            </a:extLst>
          </p:cNvPr>
          <p:cNvSpPr>
            <a:spLocks noGrp="1"/>
          </p:cNvSpPr>
          <p:nvPr>
            <p:ph idx="1"/>
          </p:nvPr>
        </p:nvSpPr>
        <p:spPr/>
        <p:txBody>
          <a:bodyPr/>
          <a:lstStyle/>
          <a:p>
            <a:pPr>
              <a:buFont typeface="Wingdings" panose="05000000000000000000" pitchFamily="2" charset="2"/>
              <a:buChar char="§"/>
            </a:pPr>
            <a:r>
              <a:rPr lang="en-US" sz="2400" dirty="0"/>
              <a:t>Since 2007: </a:t>
            </a:r>
          </a:p>
          <a:p>
            <a:pPr marL="800100" marR="0" lvl="1" indent="-342900">
              <a:lnSpc>
                <a:spcPct val="107000"/>
              </a:lnSpc>
              <a:spcBef>
                <a:spcPts val="0"/>
              </a:spcBef>
              <a:spcAft>
                <a:spcPts val="0"/>
              </a:spcAft>
              <a:buFont typeface="Wingdings" panose="05000000000000000000" pitchFamily="2" charset="2"/>
              <a:buChar char="§"/>
            </a:pPr>
            <a:r>
              <a:rPr lang="en-US" sz="2400" dirty="0">
                <a:effectLst/>
                <a:ea typeface="Calibri" panose="020F0502020204030204" pitchFamily="34" charset="0"/>
                <a:cs typeface="Times New Roman" panose="02020603050405020304" pitchFamily="18" charset="0"/>
              </a:rPr>
              <a:t>Workforce has increased by </a:t>
            </a:r>
            <a:r>
              <a:rPr lang="en-US" sz="2400" u="sng" dirty="0">
                <a:effectLst/>
                <a:ea typeface="Calibri" panose="020F0502020204030204" pitchFamily="34" charset="0"/>
                <a:cs typeface="Times New Roman" panose="02020603050405020304" pitchFamily="18" charset="0"/>
              </a:rPr>
              <a:t>1322.8</a:t>
            </a:r>
            <a:r>
              <a:rPr lang="en-US" sz="2400" dirty="0">
                <a:effectLst/>
                <a:ea typeface="Calibri" panose="020F0502020204030204" pitchFamily="34" charset="0"/>
                <a:cs typeface="Times New Roman" panose="02020603050405020304" pitchFamily="18" charset="0"/>
              </a:rPr>
              <a:t>%</a:t>
            </a:r>
          </a:p>
          <a:p>
            <a:pPr marL="925830" lvl="2" indent="-285750">
              <a:lnSpc>
                <a:spcPct val="107000"/>
              </a:lnSpc>
              <a:spcBef>
                <a:spcPts val="0"/>
              </a:spcBef>
              <a:spcAft>
                <a:spcPts val="0"/>
              </a:spcAft>
              <a:buFont typeface="Wingdings" panose="05000000000000000000" pitchFamily="2" charset="2"/>
              <a:buChar char="§"/>
            </a:pPr>
            <a:r>
              <a:rPr lang="en-US" sz="1800" dirty="0">
                <a:ea typeface="Calibri" panose="020F0502020204030204" pitchFamily="34" charset="0"/>
                <a:cs typeface="Times New Roman" panose="02020603050405020304" pitchFamily="18" charset="0"/>
              </a:rPr>
              <a:t>3,811 certificates in 2007</a:t>
            </a:r>
          </a:p>
          <a:p>
            <a:pPr marL="925830" lvl="2" indent="-285750">
              <a:lnSpc>
                <a:spcPct val="107000"/>
              </a:lnSpc>
              <a:spcBef>
                <a:spcPts val="0"/>
              </a:spcBef>
              <a:spcAft>
                <a:spcPts val="0"/>
              </a:spcAft>
              <a:buFont typeface="Wingdings" panose="05000000000000000000" pitchFamily="2" charset="2"/>
              <a:buChar char="§"/>
            </a:pPr>
            <a:r>
              <a:rPr lang="en-US" sz="1800" dirty="0">
                <a:effectLst/>
                <a:ea typeface="Calibri" panose="020F0502020204030204" pitchFamily="34" charset="0"/>
                <a:cs typeface="Times New Roman" panose="02020603050405020304" pitchFamily="18" charset="0"/>
              </a:rPr>
              <a:t>54,223 certificates in 2021</a:t>
            </a:r>
          </a:p>
          <a:p>
            <a:pPr marL="800100" lvl="1" indent="-342900">
              <a:lnSpc>
                <a:spcPct val="107000"/>
              </a:lnSpc>
              <a:spcBef>
                <a:spcPts val="0"/>
              </a:spcBef>
              <a:spcAft>
                <a:spcPts val="0"/>
              </a:spcAft>
              <a:buFont typeface="Wingdings" panose="05000000000000000000" pitchFamily="2" charset="2"/>
              <a:buChar char="§"/>
            </a:pPr>
            <a:r>
              <a:rPr lang="en-US" sz="2400" dirty="0">
                <a:ea typeface="Calibri" panose="020F0502020204030204" pitchFamily="34" charset="0"/>
                <a:cs typeface="Times New Roman" panose="02020603050405020304" pitchFamily="18" charset="0"/>
              </a:rPr>
              <a:t>More funders and local state governments recognizing the profession </a:t>
            </a:r>
          </a:p>
          <a:p>
            <a:pPr marL="800100" lvl="1" indent="-342900">
              <a:lnSpc>
                <a:spcPct val="107000"/>
              </a:lnSpc>
              <a:spcBef>
                <a:spcPts val="0"/>
              </a:spcBef>
              <a:spcAft>
                <a:spcPts val="0"/>
              </a:spcAft>
              <a:buFont typeface="Wingdings" panose="05000000000000000000" pitchFamily="2" charset="2"/>
              <a:buChar char="§"/>
            </a:pPr>
            <a:r>
              <a:rPr lang="en-US" sz="2400" dirty="0">
                <a:effectLst/>
                <a:ea typeface="Calibri" panose="020F0502020204030204" pitchFamily="34" charset="0"/>
                <a:cs typeface="Times New Roman" panose="02020603050405020304" pitchFamily="18" charset="0"/>
              </a:rPr>
              <a:t>Dozens of new training programs have been established to meet </a:t>
            </a:r>
            <a:r>
              <a:rPr lang="en-US" sz="2400" dirty="0">
                <a:ea typeface="Calibri" panose="020F0502020204030204" pitchFamily="34" charset="0"/>
                <a:cs typeface="Times New Roman" panose="02020603050405020304" pitchFamily="18" charset="0"/>
              </a:rPr>
              <a:t>consumer demand</a:t>
            </a:r>
          </a:p>
          <a:p>
            <a:pPr marL="800100" lvl="1" indent="-342900">
              <a:lnSpc>
                <a:spcPct val="107000"/>
              </a:lnSpc>
              <a:spcBef>
                <a:spcPts val="0"/>
              </a:spcBef>
              <a:spcAft>
                <a:spcPts val="0"/>
              </a:spcAft>
              <a:buFont typeface="Wingdings" panose="05000000000000000000" pitchFamily="2" charset="2"/>
              <a:buChar char="§"/>
            </a:pPr>
            <a:r>
              <a:rPr lang="en-US" sz="2400" dirty="0">
                <a:ea typeface="Calibri" panose="020F0502020204030204" pitchFamily="34" charset="0"/>
                <a:cs typeface="Times New Roman" panose="02020603050405020304" pitchFamily="18" charset="0"/>
              </a:rPr>
              <a:t>Increased publications directed towards practitioners </a:t>
            </a:r>
          </a:p>
          <a:p>
            <a:pPr marL="800100" lvl="1" indent="-342900">
              <a:lnSpc>
                <a:spcPct val="107000"/>
              </a:lnSpc>
              <a:spcBef>
                <a:spcPts val="0"/>
              </a:spcBef>
              <a:spcAft>
                <a:spcPts val="0"/>
              </a:spcAft>
              <a:buFont typeface="Wingdings" panose="05000000000000000000" pitchFamily="2" charset="2"/>
              <a:buChar char="§"/>
            </a:pPr>
            <a:r>
              <a:rPr lang="en-US" sz="2400" dirty="0">
                <a:ea typeface="Calibri" panose="020F0502020204030204" pitchFamily="34" charset="0"/>
                <a:cs typeface="Times New Roman" panose="02020603050405020304" pitchFamily="18" charset="0"/>
              </a:rPr>
              <a:t>Association of Professional Behavior Analysts (APBA) founded </a:t>
            </a:r>
            <a:endParaRPr lang="en-US" sz="2400" dirty="0">
              <a:effectLst/>
              <a:ea typeface="Calibri" panose="020F0502020204030204" pitchFamily="34" charset="0"/>
              <a:cs typeface="Times New Roman" panose="02020603050405020304" pitchFamily="18" charset="0"/>
            </a:endParaRPr>
          </a:p>
          <a:p>
            <a:pPr lvl="1">
              <a:buFont typeface="Wingdings" panose="05000000000000000000" pitchFamily="2" charset="2"/>
              <a:buChar char="§"/>
            </a:pPr>
            <a:endParaRPr lang="en-US" dirty="0"/>
          </a:p>
        </p:txBody>
      </p:sp>
      <p:sp>
        <p:nvSpPr>
          <p:cNvPr id="4" name="TextBox 3">
            <a:extLst>
              <a:ext uri="{FF2B5EF4-FFF2-40B4-BE49-F238E27FC236}">
                <a16:creationId xmlns:a16="http://schemas.microsoft.com/office/drawing/2014/main" id="{5B5A38F2-4F98-4F07-80EB-48A5A16D58CD}"/>
              </a:ext>
            </a:extLst>
          </p:cNvPr>
          <p:cNvSpPr txBox="1"/>
          <p:nvPr/>
        </p:nvSpPr>
        <p:spPr>
          <a:xfrm>
            <a:off x="73959" y="6004111"/>
            <a:ext cx="4417876" cy="369332"/>
          </a:xfrm>
          <a:prstGeom prst="rect">
            <a:avLst/>
          </a:prstGeom>
          <a:noFill/>
        </p:spPr>
        <p:txBody>
          <a:bodyPr wrap="none" rtlCol="0">
            <a:spAutoFit/>
          </a:bodyPr>
          <a:lstStyle/>
          <a:p>
            <a:r>
              <a:rPr lang="en-US" dirty="0">
                <a:hlinkClick r:id="rId3"/>
              </a:rPr>
              <a:t>https://www.bacb.com/bacb-certificant-data/</a:t>
            </a:r>
            <a:endParaRPr lang="en-US" dirty="0"/>
          </a:p>
        </p:txBody>
      </p:sp>
      <p:sp>
        <p:nvSpPr>
          <p:cNvPr id="5" name="Oval 4">
            <a:extLst>
              <a:ext uri="{FF2B5EF4-FFF2-40B4-BE49-F238E27FC236}">
                <a16:creationId xmlns:a16="http://schemas.microsoft.com/office/drawing/2014/main" id="{99070041-E510-408B-906D-225B0FC62083}"/>
              </a:ext>
            </a:extLst>
          </p:cNvPr>
          <p:cNvSpPr/>
          <p:nvPr/>
        </p:nvSpPr>
        <p:spPr>
          <a:xfrm>
            <a:off x="10185439" y="141048"/>
            <a:ext cx="1818562" cy="1818562"/>
          </a:xfrm>
          <a:prstGeom prst="ellipse">
            <a:avLst/>
          </a:prstGeom>
          <a:solidFill>
            <a:srgbClr val="3293B6"/>
          </a:solidFill>
          <a:ln w="19050">
            <a:solidFill>
              <a:schemeClr val="tx1"/>
            </a:solidFill>
          </a:ln>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sp>
      <p:pic>
        <p:nvPicPr>
          <p:cNvPr id="6" name="Graphic 5" descr="Police male with solid fill">
            <a:extLst>
              <a:ext uri="{FF2B5EF4-FFF2-40B4-BE49-F238E27FC236}">
                <a16:creationId xmlns:a16="http://schemas.microsoft.com/office/drawing/2014/main" id="{7A0DAB88-5831-4C8D-AC3D-3BF7023640DE}"/>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0548055" y="556867"/>
            <a:ext cx="1044882" cy="1044882"/>
          </a:xfrm>
          <a:prstGeom prst="rect">
            <a:avLst/>
          </a:prstGeom>
        </p:spPr>
      </p:pic>
    </p:spTree>
    <p:extLst>
      <p:ext uri="{BB962C8B-B14F-4D97-AF65-F5344CB8AC3E}">
        <p14:creationId xmlns:p14="http://schemas.microsoft.com/office/powerpoint/2010/main" val="413281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11419-AFDF-4E16-9576-4E1FDB50534A}"/>
              </a:ext>
            </a:extLst>
          </p:cNvPr>
          <p:cNvSpPr>
            <a:spLocks noGrp="1"/>
          </p:cNvSpPr>
          <p:nvPr>
            <p:ph type="title"/>
          </p:nvPr>
        </p:nvSpPr>
        <p:spPr>
          <a:xfrm>
            <a:off x="902297" y="421074"/>
            <a:ext cx="10058400" cy="1450757"/>
          </a:xfrm>
        </p:spPr>
        <p:txBody>
          <a:bodyPr>
            <a:normAutofit/>
          </a:bodyPr>
          <a:lstStyle/>
          <a:p>
            <a:r>
              <a:rPr lang="en-US" sz="4400" dirty="0"/>
              <a:t>History of Regulation for Behavior Analysis</a:t>
            </a:r>
          </a:p>
        </p:txBody>
      </p:sp>
      <p:sp>
        <p:nvSpPr>
          <p:cNvPr id="3" name="Content Placeholder 2">
            <a:extLst>
              <a:ext uri="{FF2B5EF4-FFF2-40B4-BE49-F238E27FC236}">
                <a16:creationId xmlns:a16="http://schemas.microsoft.com/office/drawing/2014/main" id="{A8107E79-33B2-46F5-85B9-2538AA6EAE86}"/>
              </a:ext>
            </a:extLst>
          </p:cNvPr>
          <p:cNvSpPr>
            <a:spLocks noGrp="1"/>
          </p:cNvSpPr>
          <p:nvPr>
            <p:ph idx="1"/>
          </p:nvPr>
        </p:nvSpPr>
        <p:spPr>
          <a:xfrm>
            <a:off x="1097280" y="2108201"/>
            <a:ext cx="10058400" cy="3949699"/>
          </a:xfrm>
        </p:spPr>
        <p:txBody>
          <a:bodyPr>
            <a:normAutofit/>
          </a:bodyPr>
          <a:lstStyle/>
          <a:p>
            <a:pPr>
              <a:buFont typeface="Wingdings" panose="05000000000000000000" pitchFamily="2" charset="2"/>
              <a:buChar char="§"/>
            </a:pPr>
            <a:r>
              <a:rPr lang="en-US" sz="2400" dirty="0"/>
              <a:t>Behavior Modification:</a:t>
            </a:r>
          </a:p>
          <a:p>
            <a:pPr lvl="1">
              <a:buFont typeface="Wingdings" panose="05000000000000000000" pitchFamily="2" charset="2"/>
              <a:buChar char="§"/>
            </a:pPr>
            <a:r>
              <a:rPr lang="en-US" sz="2400" dirty="0"/>
              <a:t>Term that describes any attempt to change behavior, regardless of the theoretical orientations</a:t>
            </a:r>
          </a:p>
          <a:p>
            <a:pPr lvl="1">
              <a:buFont typeface="Wingdings" panose="05000000000000000000" pitchFamily="2" charset="2"/>
              <a:buChar char="§"/>
            </a:pPr>
            <a:endParaRPr lang="en-US" sz="2000" dirty="0"/>
          </a:p>
          <a:p>
            <a:pPr>
              <a:buFont typeface="Wingdings" panose="05000000000000000000" pitchFamily="2" charset="2"/>
              <a:buChar char="§"/>
            </a:pPr>
            <a:r>
              <a:rPr lang="en-US" sz="2400" dirty="0"/>
              <a:t>The field of behavior analysis has moved away from behavior modification</a:t>
            </a:r>
          </a:p>
          <a:p>
            <a:pPr marL="0" indent="0">
              <a:buNone/>
            </a:pPr>
            <a:endParaRPr lang="en-US" sz="2400" dirty="0"/>
          </a:p>
        </p:txBody>
      </p:sp>
      <p:sp>
        <p:nvSpPr>
          <p:cNvPr id="4" name="Oval 3">
            <a:extLst>
              <a:ext uri="{FF2B5EF4-FFF2-40B4-BE49-F238E27FC236}">
                <a16:creationId xmlns:a16="http://schemas.microsoft.com/office/drawing/2014/main" id="{E9BF6DE8-73E1-421E-A45C-2D0A07D23322}"/>
              </a:ext>
            </a:extLst>
          </p:cNvPr>
          <p:cNvSpPr/>
          <p:nvPr/>
        </p:nvSpPr>
        <p:spPr>
          <a:xfrm>
            <a:off x="10185439" y="141048"/>
            <a:ext cx="1818562" cy="1818562"/>
          </a:xfrm>
          <a:prstGeom prst="ellipse">
            <a:avLst/>
          </a:prstGeom>
          <a:solidFill>
            <a:srgbClr val="3293B6"/>
          </a:solidFill>
          <a:ln w="19050">
            <a:solidFill>
              <a:schemeClr val="tx1"/>
            </a:solidFill>
          </a:ln>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sp>
      <p:pic>
        <p:nvPicPr>
          <p:cNvPr id="5" name="Graphic 4" descr="Police male with solid fill">
            <a:extLst>
              <a:ext uri="{FF2B5EF4-FFF2-40B4-BE49-F238E27FC236}">
                <a16:creationId xmlns:a16="http://schemas.microsoft.com/office/drawing/2014/main" id="{BA3CBDAA-E43D-4331-8656-4E940A5299EB}"/>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0548055" y="556867"/>
            <a:ext cx="1044882" cy="1044882"/>
          </a:xfrm>
          <a:prstGeom prst="rect">
            <a:avLst/>
          </a:prstGeom>
        </p:spPr>
      </p:pic>
    </p:spTree>
    <p:extLst>
      <p:ext uri="{BB962C8B-B14F-4D97-AF65-F5344CB8AC3E}">
        <p14:creationId xmlns:p14="http://schemas.microsoft.com/office/powerpoint/2010/main" val="14028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11419-AFDF-4E16-9576-4E1FDB50534A}"/>
              </a:ext>
            </a:extLst>
          </p:cNvPr>
          <p:cNvSpPr>
            <a:spLocks noGrp="1"/>
          </p:cNvSpPr>
          <p:nvPr>
            <p:ph type="title"/>
          </p:nvPr>
        </p:nvSpPr>
        <p:spPr>
          <a:xfrm>
            <a:off x="1066800" y="448059"/>
            <a:ext cx="10058400" cy="1450757"/>
          </a:xfrm>
        </p:spPr>
        <p:txBody>
          <a:bodyPr>
            <a:normAutofit/>
          </a:bodyPr>
          <a:lstStyle/>
          <a:p>
            <a:r>
              <a:rPr lang="en-US" sz="4400" dirty="0"/>
              <a:t>History of Regulation for Behavior Analysis</a:t>
            </a:r>
          </a:p>
        </p:txBody>
      </p:sp>
      <p:sp>
        <p:nvSpPr>
          <p:cNvPr id="3" name="Content Placeholder 2">
            <a:extLst>
              <a:ext uri="{FF2B5EF4-FFF2-40B4-BE49-F238E27FC236}">
                <a16:creationId xmlns:a16="http://schemas.microsoft.com/office/drawing/2014/main" id="{A8107E79-33B2-46F5-85B9-2538AA6EAE86}"/>
              </a:ext>
            </a:extLst>
          </p:cNvPr>
          <p:cNvSpPr>
            <a:spLocks noGrp="1"/>
          </p:cNvSpPr>
          <p:nvPr>
            <p:ph idx="1"/>
          </p:nvPr>
        </p:nvSpPr>
        <p:spPr/>
        <p:txBody>
          <a:bodyPr/>
          <a:lstStyle/>
          <a:p>
            <a:pPr>
              <a:buFont typeface="Wingdings" panose="05000000000000000000" pitchFamily="2" charset="2"/>
              <a:buChar char="§"/>
            </a:pPr>
            <a:r>
              <a:rPr lang="en-US" sz="2400" dirty="0"/>
              <a:t>1970s</a:t>
            </a:r>
          </a:p>
          <a:p>
            <a:pPr lvl="1">
              <a:buFont typeface="Wingdings" panose="05000000000000000000" pitchFamily="2" charset="2"/>
              <a:buChar char="§"/>
            </a:pPr>
            <a:r>
              <a:rPr lang="en-US" sz="2200" dirty="0"/>
              <a:t>Graduates from the few behavior analysis programs began working with individuals with intellectual and developmental disabilities. </a:t>
            </a:r>
          </a:p>
          <a:p>
            <a:pPr lvl="2">
              <a:buFont typeface="Wingdings" panose="05000000000000000000" pitchFamily="2" charset="2"/>
              <a:buChar char="§"/>
            </a:pPr>
            <a:r>
              <a:rPr lang="en-US" sz="2000" dirty="0"/>
              <a:t>Demand grew throughout the 1970s </a:t>
            </a:r>
          </a:p>
          <a:p>
            <a:pPr lvl="2">
              <a:buFont typeface="Wingdings" panose="05000000000000000000" pitchFamily="2" charset="2"/>
              <a:buChar char="§"/>
            </a:pPr>
            <a:r>
              <a:rPr lang="en-US" sz="2000" dirty="0"/>
              <a:t>First interest in regulating the profession </a:t>
            </a:r>
          </a:p>
          <a:p>
            <a:pPr marL="201168" lvl="1" indent="0">
              <a:buNone/>
            </a:pPr>
            <a:endParaRPr lang="en-US" dirty="0"/>
          </a:p>
        </p:txBody>
      </p:sp>
      <p:sp>
        <p:nvSpPr>
          <p:cNvPr id="4" name="Oval 3">
            <a:extLst>
              <a:ext uri="{FF2B5EF4-FFF2-40B4-BE49-F238E27FC236}">
                <a16:creationId xmlns:a16="http://schemas.microsoft.com/office/drawing/2014/main" id="{26D74173-AA2C-4AA6-BA8F-472FF255736E}"/>
              </a:ext>
            </a:extLst>
          </p:cNvPr>
          <p:cNvSpPr/>
          <p:nvPr/>
        </p:nvSpPr>
        <p:spPr>
          <a:xfrm>
            <a:off x="10185439" y="141048"/>
            <a:ext cx="1818562" cy="1818562"/>
          </a:xfrm>
          <a:prstGeom prst="ellipse">
            <a:avLst/>
          </a:prstGeom>
          <a:solidFill>
            <a:srgbClr val="3293B6"/>
          </a:solidFill>
          <a:ln w="19050">
            <a:solidFill>
              <a:schemeClr val="tx1"/>
            </a:solidFill>
          </a:ln>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sp>
      <p:pic>
        <p:nvPicPr>
          <p:cNvPr id="5" name="Graphic 4" descr="Police male with solid fill">
            <a:extLst>
              <a:ext uri="{FF2B5EF4-FFF2-40B4-BE49-F238E27FC236}">
                <a16:creationId xmlns:a16="http://schemas.microsoft.com/office/drawing/2014/main" id="{92F131DD-4EF0-45C6-B1C7-F3ED8ECFB937}"/>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0548055" y="556867"/>
            <a:ext cx="1044882" cy="1044882"/>
          </a:xfrm>
          <a:prstGeom prst="rect">
            <a:avLst/>
          </a:prstGeom>
        </p:spPr>
      </p:pic>
      <p:pic>
        <p:nvPicPr>
          <p:cNvPr id="4098" name="Picture 2" descr="B F Skinner and the Rise of Behavior Analysis - Behavior Analysis">
            <a:extLst>
              <a:ext uri="{FF2B5EF4-FFF2-40B4-BE49-F238E27FC236}">
                <a16:creationId xmlns:a16="http://schemas.microsoft.com/office/drawing/2014/main" id="{CBAFC0E0-BFF7-4587-8F7B-9C4ABE0066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08476" y="3088948"/>
            <a:ext cx="4495239" cy="3212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0175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11419-AFDF-4E16-9576-4E1FDB50534A}"/>
              </a:ext>
            </a:extLst>
          </p:cNvPr>
          <p:cNvSpPr>
            <a:spLocks noGrp="1"/>
          </p:cNvSpPr>
          <p:nvPr>
            <p:ph type="title"/>
          </p:nvPr>
        </p:nvSpPr>
        <p:spPr>
          <a:xfrm>
            <a:off x="902297" y="421074"/>
            <a:ext cx="10058400" cy="1450757"/>
          </a:xfrm>
        </p:spPr>
        <p:txBody>
          <a:bodyPr>
            <a:normAutofit/>
          </a:bodyPr>
          <a:lstStyle/>
          <a:p>
            <a:r>
              <a:rPr lang="en-US" sz="4400" dirty="0"/>
              <a:t>History of Regulation for Behavior Analysis</a:t>
            </a:r>
          </a:p>
        </p:txBody>
      </p:sp>
      <p:sp>
        <p:nvSpPr>
          <p:cNvPr id="3" name="Content Placeholder 2">
            <a:extLst>
              <a:ext uri="{FF2B5EF4-FFF2-40B4-BE49-F238E27FC236}">
                <a16:creationId xmlns:a16="http://schemas.microsoft.com/office/drawing/2014/main" id="{A8107E79-33B2-46F5-85B9-2538AA6EAE86}"/>
              </a:ext>
            </a:extLst>
          </p:cNvPr>
          <p:cNvSpPr>
            <a:spLocks noGrp="1"/>
          </p:cNvSpPr>
          <p:nvPr>
            <p:ph idx="1"/>
          </p:nvPr>
        </p:nvSpPr>
        <p:spPr>
          <a:xfrm>
            <a:off x="1097280" y="2108201"/>
            <a:ext cx="10058400" cy="3949699"/>
          </a:xfrm>
        </p:spPr>
        <p:txBody>
          <a:bodyPr>
            <a:normAutofit/>
          </a:bodyPr>
          <a:lstStyle/>
          <a:p>
            <a:pPr>
              <a:buFont typeface="Wingdings" panose="05000000000000000000" pitchFamily="2" charset="2"/>
              <a:buChar char="§"/>
            </a:pPr>
            <a:r>
              <a:rPr lang="en-US" sz="2400" dirty="0"/>
              <a:t>In 1977, Minnesota’s Department of Public Welfare developed a “career ladder” to better identify professionals with formal training in behavior analysis</a:t>
            </a:r>
          </a:p>
          <a:p>
            <a:pPr lvl="1">
              <a:buFont typeface="Wingdings" panose="05000000000000000000" pitchFamily="2" charset="2"/>
              <a:buChar char="§"/>
            </a:pPr>
            <a:r>
              <a:rPr lang="en-US" sz="2400" dirty="0"/>
              <a:t>Included testing and oversight during a probationary period</a:t>
            </a:r>
            <a:endParaRPr lang="en-US" dirty="0"/>
          </a:p>
          <a:p>
            <a:pPr>
              <a:buFont typeface="Wingdings" panose="05000000000000000000" pitchFamily="2" charset="2"/>
              <a:buChar char="§"/>
            </a:pPr>
            <a:r>
              <a:rPr lang="en-US" sz="2400" dirty="0"/>
              <a:t>Florida began a model where doctoral-level experts in behavior analysis oversaw the delivery of services. </a:t>
            </a:r>
          </a:p>
          <a:p>
            <a:pPr lvl="1">
              <a:buFont typeface="Wingdings" panose="05000000000000000000" pitchFamily="2" charset="2"/>
              <a:buChar char="§"/>
            </a:pPr>
            <a:r>
              <a:rPr lang="en-US" sz="2400" dirty="0"/>
              <a:t>Developed trainings and offered certification for completion</a:t>
            </a:r>
          </a:p>
          <a:p>
            <a:pPr lvl="1">
              <a:buFont typeface="Wingdings" panose="05000000000000000000" pitchFamily="2" charset="2"/>
              <a:buChar char="§"/>
            </a:pPr>
            <a:r>
              <a:rPr lang="en-US" sz="2400" dirty="0"/>
              <a:t>This effort ended after only a few years</a:t>
            </a:r>
          </a:p>
        </p:txBody>
      </p:sp>
      <p:sp>
        <p:nvSpPr>
          <p:cNvPr id="4" name="Oval 3">
            <a:extLst>
              <a:ext uri="{FF2B5EF4-FFF2-40B4-BE49-F238E27FC236}">
                <a16:creationId xmlns:a16="http://schemas.microsoft.com/office/drawing/2014/main" id="{E9BF6DE8-73E1-421E-A45C-2D0A07D23322}"/>
              </a:ext>
            </a:extLst>
          </p:cNvPr>
          <p:cNvSpPr/>
          <p:nvPr/>
        </p:nvSpPr>
        <p:spPr>
          <a:xfrm>
            <a:off x="10185439" y="141048"/>
            <a:ext cx="1818562" cy="1818562"/>
          </a:xfrm>
          <a:prstGeom prst="ellipse">
            <a:avLst/>
          </a:prstGeom>
          <a:solidFill>
            <a:srgbClr val="3293B6"/>
          </a:solidFill>
          <a:ln w="19050">
            <a:solidFill>
              <a:schemeClr val="tx1"/>
            </a:solidFill>
          </a:ln>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sp>
      <p:pic>
        <p:nvPicPr>
          <p:cNvPr id="5" name="Graphic 4" descr="Police male with solid fill">
            <a:extLst>
              <a:ext uri="{FF2B5EF4-FFF2-40B4-BE49-F238E27FC236}">
                <a16:creationId xmlns:a16="http://schemas.microsoft.com/office/drawing/2014/main" id="{BA3CBDAA-E43D-4331-8656-4E940A5299EB}"/>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0548055" y="556867"/>
            <a:ext cx="1044882" cy="1044882"/>
          </a:xfrm>
          <a:prstGeom prst="rect">
            <a:avLst/>
          </a:prstGeom>
        </p:spPr>
      </p:pic>
      <p:pic>
        <p:nvPicPr>
          <p:cNvPr id="5124" name="Picture 4" descr="51,859 Minnesota Stock Photos, Pictures &amp;amp; Royalty-Free Images - iStock">
            <a:extLst>
              <a:ext uri="{FF2B5EF4-FFF2-40B4-BE49-F238E27FC236}">
                <a16:creationId xmlns:a16="http://schemas.microsoft.com/office/drawing/2014/main" id="{3A8F553C-DAD8-49DB-9A55-5289C87F143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1511" t="14161" r="15707" b="5774"/>
          <a:stretch/>
        </p:blipFill>
        <p:spPr bwMode="auto">
          <a:xfrm>
            <a:off x="8891309" y="4428771"/>
            <a:ext cx="1294130" cy="1567027"/>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6,905 Florida Map Stock Photos, Pictures &amp;amp; Royalty-Free Images - iStock">
            <a:extLst>
              <a:ext uri="{FF2B5EF4-FFF2-40B4-BE49-F238E27FC236}">
                <a16:creationId xmlns:a16="http://schemas.microsoft.com/office/drawing/2014/main" id="{E4E7D67C-83DD-4865-832A-6CBF922D4F2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3268" t="8062" r="3921" b="7625"/>
          <a:stretch/>
        </p:blipFill>
        <p:spPr bwMode="auto">
          <a:xfrm>
            <a:off x="10096500" y="4532564"/>
            <a:ext cx="1496437" cy="1359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2476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11419-AFDF-4E16-9576-4E1FDB50534A}"/>
              </a:ext>
            </a:extLst>
          </p:cNvPr>
          <p:cNvSpPr>
            <a:spLocks noGrp="1"/>
          </p:cNvSpPr>
          <p:nvPr>
            <p:ph type="title"/>
          </p:nvPr>
        </p:nvSpPr>
        <p:spPr>
          <a:xfrm>
            <a:off x="902297" y="421074"/>
            <a:ext cx="10058400" cy="1450757"/>
          </a:xfrm>
        </p:spPr>
        <p:txBody>
          <a:bodyPr>
            <a:normAutofit/>
          </a:bodyPr>
          <a:lstStyle/>
          <a:p>
            <a:r>
              <a:rPr lang="en-US" sz="4400" dirty="0"/>
              <a:t>History of Regulation for Behavior Analysis</a:t>
            </a:r>
          </a:p>
        </p:txBody>
      </p:sp>
      <p:sp>
        <p:nvSpPr>
          <p:cNvPr id="3" name="Content Placeholder 2">
            <a:extLst>
              <a:ext uri="{FF2B5EF4-FFF2-40B4-BE49-F238E27FC236}">
                <a16:creationId xmlns:a16="http://schemas.microsoft.com/office/drawing/2014/main" id="{A8107E79-33B2-46F5-85B9-2538AA6EAE86}"/>
              </a:ext>
            </a:extLst>
          </p:cNvPr>
          <p:cNvSpPr>
            <a:spLocks noGrp="1"/>
          </p:cNvSpPr>
          <p:nvPr>
            <p:ph idx="1"/>
          </p:nvPr>
        </p:nvSpPr>
        <p:spPr>
          <a:xfrm>
            <a:off x="1097280" y="2108201"/>
            <a:ext cx="10058400" cy="3949699"/>
          </a:xfrm>
        </p:spPr>
        <p:txBody>
          <a:bodyPr>
            <a:normAutofit/>
          </a:bodyPr>
          <a:lstStyle/>
          <a:p>
            <a:pPr>
              <a:buFont typeface="Wingdings" panose="05000000000000000000" pitchFamily="2" charset="2"/>
              <a:buChar char="§"/>
            </a:pPr>
            <a:r>
              <a:rPr lang="en-US" sz="2400" dirty="0"/>
              <a:t>Another project in Florida resulted in a contract between the State of Florida and Goodson and Associates</a:t>
            </a:r>
          </a:p>
          <a:p>
            <a:pPr lvl="1">
              <a:buFont typeface="Wingdings" panose="05000000000000000000" pitchFamily="2" charset="2"/>
              <a:buChar char="§"/>
            </a:pPr>
            <a:r>
              <a:rPr lang="en-US" sz="2400" dirty="0"/>
              <a:t>Resulted in an early version of a professional task list</a:t>
            </a:r>
          </a:p>
          <a:p>
            <a:pPr>
              <a:buFont typeface="Wingdings" panose="05000000000000000000" pitchFamily="2" charset="2"/>
              <a:buChar char="§"/>
            </a:pPr>
            <a:r>
              <a:rPr lang="en-US" sz="2400" dirty="0"/>
              <a:t>First pilot examination to certify behavior analysts in Florida was in 1983</a:t>
            </a:r>
          </a:p>
          <a:p>
            <a:pPr lvl="1">
              <a:buFont typeface="Wingdings" panose="05000000000000000000" pitchFamily="2" charset="2"/>
              <a:buChar char="§"/>
            </a:pPr>
            <a:r>
              <a:rPr lang="en-US" sz="2400" dirty="0"/>
              <a:t>During its operation, it certified more than 2,000 individuals </a:t>
            </a:r>
          </a:p>
          <a:p>
            <a:pPr>
              <a:buFont typeface="Wingdings" panose="05000000000000000000" pitchFamily="2" charset="2"/>
              <a:buChar char="§"/>
            </a:pPr>
            <a:r>
              <a:rPr lang="en-US" sz="2400" dirty="0"/>
              <a:t>By the mid-1990s, five additional states adopted use of the Florida Certification Model </a:t>
            </a:r>
          </a:p>
          <a:p>
            <a:pPr lvl="1">
              <a:buFont typeface="Wingdings" panose="05000000000000000000" pitchFamily="2" charset="2"/>
              <a:buChar char="§"/>
            </a:pPr>
            <a:r>
              <a:rPr lang="en-US" sz="2400" dirty="0"/>
              <a:t>Need for regulation was now at the national level</a:t>
            </a:r>
          </a:p>
        </p:txBody>
      </p:sp>
      <p:sp>
        <p:nvSpPr>
          <p:cNvPr id="4" name="Oval 3">
            <a:extLst>
              <a:ext uri="{FF2B5EF4-FFF2-40B4-BE49-F238E27FC236}">
                <a16:creationId xmlns:a16="http://schemas.microsoft.com/office/drawing/2014/main" id="{E9BF6DE8-73E1-421E-A45C-2D0A07D23322}"/>
              </a:ext>
            </a:extLst>
          </p:cNvPr>
          <p:cNvSpPr/>
          <p:nvPr/>
        </p:nvSpPr>
        <p:spPr>
          <a:xfrm>
            <a:off x="10185439" y="141048"/>
            <a:ext cx="1818562" cy="1818562"/>
          </a:xfrm>
          <a:prstGeom prst="ellipse">
            <a:avLst/>
          </a:prstGeom>
          <a:solidFill>
            <a:srgbClr val="3293B6"/>
          </a:solidFill>
          <a:ln w="19050">
            <a:solidFill>
              <a:schemeClr val="tx1"/>
            </a:solidFill>
          </a:ln>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sp>
      <p:pic>
        <p:nvPicPr>
          <p:cNvPr id="5" name="Graphic 4" descr="Police male with solid fill">
            <a:extLst>
              <a:ext uri="{FF2B5EF4-FFF2-40B4-BE49-F238E27FC236}">
                <a16:creationId xmlns:a16="http://schemas.microsoft.com/office/drawing/2014/main" id="{BA3CBDAA-E43D-4331-8656-4E940A5299EB}"/>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0548055" y="556867"/>
            <a:ext cx="1044882" cy="1044882"/>
          </a:xfrm>
          <a:prstGeom prst="rect">
            <a:avLst/>
          </a:prstGeom>
        </p:spPr>
      </p:pic>
    </p:spTree>
    <p:extLst>
      <p:ext uri="{BB962C8B-B14F-4D97-AF65-F5344CB8AC3E}">
        <p14:creationId xmlns:p14="http://schemas.microsoft.com/office/powerpoint/2010/main" val="4092155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91F50-9B6B-4884-AC11-69C075282D55}"/>
              </a:ext>
            </a:extLst>
          </p:cNvPr>
          <p:cNvSpPr>
            <a:spLocks noGrp="1"/>
          </p:cNvSpPr>
          <p:nvPr>
            <p:ph type="title"/>
          </p:nvPr>
        </p:nvSpPr>
        <p:spPr/>
        <p:txBody>
          <a:bodyPr/>
          <a:lstStyle/>
          <a:p>
            <a:r>
              <a:rPr lang="en-US" dirty="0"/>
              <a:t>“Brandon”</a:t>
            </a:r>
          </a:p>
        </p:txBody>
      </p:sp>
      <p:sp>
        <p:nvSpPr>
          <p:cNvPr id="3" name="Content Placeholder 2">
            <a:extLst>
              <a:ext uri="{FF2B5EF4-FFF2-40B4-BE49-F238E27FC236}">
                <a16:creationId xmlns:a16="http://schemas.microsoft.com/office/drawing/2014/main" id="{25D05078-4B56-4BC5-9B53-50838EE45E58}"/>
              </a:ext>
            </a:extLst>
          </p:cNvPr>
          <p:cNvSpPr>
            <a:spLocks noGrp="1"/>
          </p:cNvSpPr>
          <p:nvPr>
            <p:ph idx="1"/>
          </p:nvPr>
        </p:nvSpPr>
        <p:spPr>
          <a:xfrm>
            <a:off x="1097280" y="1936751"/>
            <a:ext cx="10058400" cy="4241799"/>
          </a:xfrm>
        </p:spPr>
        <p:txBody>
          <a:bodyPr>
            <a:noAutofit/>
          </a:bodyPr>
          <a:lstStyle/>
          <a:p>
            <a:pPr>
              <a:buFont typeface="Arial" panose="020B0604020202020204" pitchFamily="34" charset="0"/>
              <a:buChar char="•"/>
            </a:pPr>
            <a:r>
              <a:rPr lang="en-US" sz="2400" dirty="0"/>
              <a:t>Specialized school setting</a:t>
            </a:r>
          </a:p>
          <a:p>
            <a:pPr>
              <a:buFont typeface="Arial" panose="020B0604020202020204" pitchFamily="34" charset="0"/>
              <a:buChar char="•"/>
            </a:pPr>
            <a:r>
              <a:rPr lang="en-US" sz="2400" dirty="0"/>
              <a:t>Practicum site for BCBA trainees </a:t>
            </a:r>
          </a:p>
          <a:p>
            <a:pPr lvl="1">
              <a:buFont typeface="Arial" panose="020B0604020202020204" pitchFamily="34" charset="0"/>
              <a:buChar char="•"/>
            </a:pPr>
            <a:r>
              <a:rPr lang="en-US" sz="2000" dirty="0"/>
              <a:t>Faculty BCBA-D advisor</a:t>
            </a:r>
          </a:p>
          <a:p>
            <a:pPr lvl="1">
              <a:buFont typeface="Arial" panose="020B0604020202020204" pitchFamily="34" charset="0"/>
              <a:buChar char="•"/>
            </a:pPr>
            <a:r>
              <a:rPr lang="en-US" sz="2000" dirty="0"/>
              <a:t>On-site BCBA</a:t>
            </a:r>
          </a:p>
          <a:p>
            <a:pPr>
              <a:buFont typeface="Arial" panose="020B0604020202020204" pitchFamily="34" charset="0"/>
              <a:buChar char="•"/>
            </a:pPr>
            <a:r>
              <a:rPr lang="en-US" sz="2400" dirty="0"/>
              <a:t>13-year-old male</a:t>
            </a:r>
          </a:p>
          <a:p>
            <a:pPr>
              <a:buFont typeface="Arial" panose="020B0604020202020204" pitchFamily="34" charset="0"/>
              <a:buChar char="•"/>
            </a:pPr>
            <a:r>
              <a:rPr lang="en-US" sz="2400" dirty="0"/>
              <a:t>Diagnosed with ASD</a:t>
            </a:r>
          </a:p>
          <a:p>
            <a:pPr>
              <a:buFont typeface="Arial" panose="020B0604020202020204" pitchFamily="34" charset="0"/>
              <a:buChar char="•"/>
            </a:pPr>
            <a:r>
              <a:rPr lang="en-US" sz="2400" dirty="0"/>
              <a:t>Severe aggression and hair pulling</a:t>
            </a:r>
          </a:p>
          <a:p>
            <a:pPr>
              <a:buFont typeface="Arial" panose="020B0604020202020204" pitchFamily="34" charset="0"/>
              <a:buChar char="•"/>
            </a:pPr>
            <a:r>
              <a:rPr lang="en-US" sz="2400" dirty="0"/>
              <a:t>Cause was unclear </a:t>
            </a:r>
          </a:p>
        </p:txBody>
      </p:sp>
    </p:spTree>
    <p:extLst>
      <p:ext uri="{BB962C8B-B14F-4D97-AF65-F5344CB8AC3E}">
        <p14:creationId xmlns:p14="http://schemas.microsoft.com/office/powerpoint/2010/main" val="2120719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11419-AFDF-4E16-9576-4E1FDB50534A}"/>
              </a:ext>
            </a:extLst>
          </p:cNvPr>
          <p:cNvSpPr>
            <a:spLocks noGrp="1"/>
          </p:cNvSpPr>
          <p:nvPr>
            <p:ph type="title"/>
          </p:nvPr>
        </p:nvSpPr>
        <p:spPr>
          <a:xfrm>
            <a:off x="904146" y="432653"/>
            <a:ext cx="10058400" cy="1450757"/>
          </a:xfrm>
        </p:spPr>
        <p:txBody>
          <a:bodyPr>
            <a:normAutofit/>
          </a:bodyPr>
          <a:lstStyle/>
          <a:p>
            <a:r>
              <a:rPr lang="en-US" sz="4400" dirty="0"/>
              <a:t>History of Regulation for Behavior Analysis</a:t>
            </a:r>
          </a:p>
        </p:txBody>
      </p:sp>
      <p:sp>
        <p:nvSpPr>
          <p:cNvPr id="3" name="Content Placeholder 2">
            <a:extLst>
              <a:ext uri="{FF2B5EF4-FFF2-40B4-BE49-F238E27FC236}">
                <a16:creationId xmlns:a16="http://schemas.microsoft.com/office/drawing/2014/main" id="{A8107E79-33B2-46F5-85B9-2538AA6EAE86}"/>
              </a:ext>
            </a:extLst>
          </p:cNvPr>
          <p:cNvSpPr>
            <a:spLocks noGrp="1"/>
          </p:cNvSpPr>
          <p:nvPr>
            <p:ph idx="1"/>
          </p:nvPr>
        </p:nvSpPr>
        <p:spPr>
          <a:xfrm>
            <a:off x="1097280" y="2108201"/>
            <a:ext cx="10058400" cy="3949699"/>
          </a:xfrm>
        </p:spPr>
        <p:txBody>
          <a:bodyPr>
            <a:normAutofit/>
          </a:bodyPr>
          <a:lstStyle/>
          <a:p>
            <a:pPr>
              <a:buFont typeface="Wingdings" panose="05000000000000000000" pitchFamily="2" charset="2"/>
              <a:buChar char="§"/>
            </a:pPr>
            <a:r>
              <a:rPr lang="en-US" sz="2400" dirty="0"/>
              <a:t>Behavior Analysis Certification Board (BACB) was founded in May of 1998</a:t>
            </a:r>
          </a:p>
          <a:p>
            <a:pPr>
              <a:buFont typeface="Wingdings" panose="05000000000000000000" pitchFamily="2" charset="2"/>
              <a:buChar char="§"/>
            </a:pPr>
            <a:r>
              <a:rPr lang="en-US" sz="2400" dirty="0"/>
              <a:t>By 2005, all state-level certification had been transferred to the jurisdiction of the BACB</a:t>
            </a:r>
          </a:p>
          <a:p>
            <a:pPr>
              <a:buFont typeface="Wingdings" panose="05000000000000000000" pitchFamily="2" charset="2"/>
              <a:buChar char="§"/>
            </a:pPr>
            <a:r>
              <a:rPr lang="en-US" sz="2400" dirty="0"/>
              <a:t>BACB began issuing national certification exams in 2000</a:t>
            </a:r>
            <a:endParaRPr lang="en-US" dirty="0"/>
          </a:p>
        </p:txBody>
      </p:sp>
      <p:sp>
        <p:nvSpPr>
          <p:cNvPr id="4" name="Oval 3">
            <a:extLst>
              <a:ext uri="{FF2B5EF4-FFF2-40B4-BE49-F238E27FC236}">
                <a16:creationId xmlns:a16="http://schemas.microsoft.com/office/drawing/2014/main" id="{C0EC3535-1A9E-4B02-8019-5B2F1947C118}"/>
              </a:ext>
            </a:extLst>
          </p:cNvPr>
          <p:cNvSpPr/>
          <p:nvPr/>
        </p:nvSpPr>
        <p:spPr>
          <a:xfrm>
            <a:off x="10185439" y="141048"/>
            <a:ext cx="1818562" cy="1818562"/>
          </a:xfrm>
          <a:prstGeom prst="ellipse">
            <a:avLst/>
          </a:prstGeom>
          <a:solidFill>
            <a:srgbClr val="3293B6"/>
          </a:solidFill>
          <a:ln w="19050">
            <a:solidFill>
              <a:schemeClr val="tx1"/>
            </a:solidFill>
          </a:ln>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sp>
      <p:pic>
        <p:nvPicPr>
          <p:cNvPr id="5" name="Graphic 4" descr="Police male with solid fill">
            <a:extLst>
              <a:ext uri="{FF2B5EF4-FFF2-40B4-BE49-F238E27FC236}">
                <a16:creationId xmlns:a16="http://schemas.microsoft.com/office/drawing/2014/main" id="{DE47B4C2-AC9A-4C45-9C6E-E0ED7A9B293B}"/>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0548055" y="556867"/>
            <a:ext cx="1044882" cy="1044882"/>
          </a:xfrm>
          <a:prstGeom prst="rect">
            <a:avLst/>
          </a:prstGeom>
        </p:spPr>
      </p:pic>
      <p:pic>
        <p:nvPicPr>
          <p:cNvPr id="6146" name="Picture 2" descr="BOARD CERTIFIED BEHAVIOR ANALYST - Behavior Analyst Certification Board">
            <a:extLst>
              <a:ext uri="{FF2B5EF4-FFF2-40B4-BE49-F238E27FC236}">
                <a16:creationId xmlns:a16="http://schemas.microsoft.com/office/drawing/2014/main" id="{7A768F84-245E-4A6E-896C-858D9F34875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4166" t="3134" r="23948" b="4180"/>
          <a:stretch/>
        </p:blipFill>
        <p:spPr bwMode="auto">
          <a:xfrm>
            <a:off x="4699182" y="4158397"/>
            <a:ext cx="2247718" cy="2102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5399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11419-AFDF-4E16-9576-4E1FDB50534A}"/>
              </a:ext>
            </a:extLst>
          </p:cNvPr>
          <p:cNvSpPr>
            <a:spLocks noGrp="1"/>
          </p:cNvSpPr>
          <p:nvPr>
            <p:ph type="title"/>
          </p:nvPr>
        </p:nvSpPr>
        <p:spPr>
          <a:xfrm>
            <a:off x="901550" y="427797"/>
            <a:ext cx="10058400" cy="1450757"/>
          </a:xfrm>
        </p:spPr>
        <p:txBody>
          <a:bodyPr>
            <a:normAutofit/>
          </a:bodyPr>
          <a:lstStyle/>
          <a:p>
            <a:r>
              <a:rPr lang="en-US" sz="4400" dirty="0"/>
              <a:t>History of Regulation for Behavior Analysis</a:t>
            </a:r>
          </a:p>
        </p:txBody>
      </p:sp>
      <p:sp>
        <p:nvSpPr>
          <p:cNvPr id="3" name="Content Placeholder 2">
            <a:extLst>
              <a:ext uri="{FF2B5EF4-FFF2-40B4-BE49-F238E27FC236}">
                <a16:creationId xmlns:a16="http://schemas.microsoft.com/office/drawing/2014/main" id="{A8107E79-33B2-46F5-85B9-2538AA6EAE86}"/>
              </a:ext>
            </a:extLst>
          </p:cNvPr>
          <p:cNvSpPr>
            <a:spLocks noGrp="1"/>
          </p:cNvSpPr>
          <p:nvPr>
            <p:ph idx="1"/>
          </p:nvPr>
        </p:nvSpPr>
        <p:spPr>
          <a:xfrm>
            <a:off x="1097279" y="2108201"/>
            <a:ext cx="10495657" cy="3949699"/>
          </a:xfrm>
        </p:spPr>
        <p:txBody>
          <a:bodyPr>
            <a:normAutofit/>
          </a:bodyPr>
          <a:lstStyle/>
          <a:p>
            <a:pPr>
              <a:buFont typeface="Wingdings" panose="05000000000000000000" pitchFamily="2" charset="2"/>
              <a:buChar char="§"/>
            </a:pPr>
            <a:r>
              <a:rPr lang="en-US" sz="2400" dirty="0"/>
              <a:t>BACB updated</a:t>
            </a:r>
          </a:p>
          <a:p>
            <a:pPr lvl="1">
              <a:buFont typeface="Wingdings" panose="05000000000000000000" pitchFamily="2" charset="2"/>
              <a:buChar char="§"/>
            </a:pPr>
            <a:r>
              <a:rPr lang="en-US" sz="2000" dirty="0"/>
              <a:t>Task Lists    </a:t>
            </a:r>
            <a:r>
              <a:rPr lang="en-US" sz="1200" dirty="0">
                <a:hlinkClick r:id="rId3"/>
              </a:rPr>
              <a:t>https://www.bacb.com/wp-content/uploads/2020/08/BCBA-task-list-5th-ed-211019.pdf</a:t>
            </a:r>
            <a:r>
              <a:rPr lang="en-US" sz="1200" dirty="0"/>
              <a:t> </a:t>
            </a:r>
            <a:endParaRPr lang="en-US" dirty="0"/>
          </a:p>
          <a:p>
            <a:pPr lvl="1">
              <a:buFont typeface="Wingdings" panose="05000000000000000000" pitchFamily="2" charset="2"/>
              <a:buChar char="§"/>
            </a:pPr>
            <a:r>
              <a:rPr lang="en-US" sz="2000" dirty="0"/>
              <a:t>Educational Standards  </a:t>
            </a:r>
            <a:r>
              <a:rPr lang="en-US" sz="1200" dirty="0">
                <a:hlinkClick r:id="rId4"/>
              </a:rPr>
              <a:t>https://www.bacb.com/bcba/</a:t>
            </a:r>
            <a:r>
              <a:rPr lang="en-US" sz="1200" dirty="0"/>
              <a:t> </a:t>
            </a:r>
          </a:p>
          <a:p>
            <a:pPr lvl="1">
              <a:buFont typeface="Wingdings" panose="05000000000000000000" pitchFamily="2" charset="2"/>
              <a:buChar char="§"/>
            </a:pPr>
            <a:r>
              <a:rPr lang="en-US" sz="2000" dirty="0"/>
              <a:t>Coursework Requirements   </a:t>
            </a:r>
            <a:r>
              <a:rPr lang="en-US" sz="1200" dirty="0">
                <a:hlinkClick r:id="rId5"/>
              </a:rPr>
              <a:t>https://www.bacb.com/wp-content/uploads/2020/05/170113-BCBA-BCaBA-coursework-requirements-5th-ed.pdf</a:t>
            </a:r>
            <a:r>
              <a:rPr lang="en-US" sz="1200" dirty="0"/>
              <a:t> </a:t>
            </a:r>
          </a:p>
          <a:p>
            <a:pPr lvl="1">
              <a:buFont typeface="Wingdings" panose="05000000000000000000" pitchFamily="2" charset="2"/>
              <a:buChar char="§"/>
            </a:pPr>
            <a:r>
              <a:rPr lang="en-US" sz="2000" dirty="0"/>
              <a:t>Increased Practicum Requirements  </a:t>
            </a:r>
            <a:r>
              <a:rPr lang="en-US" sz="1200" dirty="0">
                <a:hlinkClick r:id="rId6"/>
              </a:rPr>
              <a:t>https://www.bacb.com/wp-content/uploads/BACB_Experience-Standards_200501.pdf</a:t>
            </a:r>
            <a:r>
              <a:rPr lang="en-US" sz="1200" dirty="0"/>
              <a:t> </a:t>
            </a:r>
          </a:p>
          <a:p>
            <a:pPr>
              <a:buFont typeface="Wingdings" panose="05000000000000000000" pitchFamily="2" charset="2"/>
              <a:buChar char="§"/>
            </a:pPr>
            <a:r>
              <a:rPr lang="en-US" sz="2400" dirty="0"/>
              <a:t>Most recent update took effect January 1</a:t>
            </a:r>
            <a:r>
              <a:rPr lang="en-US" sz="2400" baseline="30000" dirty="0"/>
              <a:t>st</a:t>
            </a:r>
            <a:r>
              <a:rPr lang="en-US" sz="2400" dirty="0"/>
              <a:t>, 2022</a:t>
            </a:r>
          </a:p>
        </p:txBody>
      </p:sp>
      <p:sp>
        <p:nvSpPr>
          <p:cNvPr id="4" name="Oval 3">
            <a:extLst>
              <a:ext uri="{FF2B5EF4-FFF2-40B4-BE49-F238E27FC236}">
                <a16:creationId xmlns:a16="http://schemas.microsoft.com/office/drawing/2014/main" id="{2B82FCFF-0E7A-445D-A3AF-1732A189CA5E}"/>
              </a:ext>
            </a:extLst>
          </p:cNvPr>
          <p:cNvSpPr/>
          <p:nvPr/>
        </p:nvSpPr>
        <p:spPr>
          <a:xfrm>
            <a:off x="10185439" y="141048"/>
            <a:ext cx="1818562" cy="1818562"/>
          </a:xfrm>
          <a:prstGeom prst="ellipse">
            <a:avLst/>
          </a:prstGeom>
          <a:solidFill>
            <a:srgbClr val="3293B6"/>
          </a:solidFill>
          <a:ln w="19050">
            <a:solidFill>
              <a:schemeClr val="tx1"/>
            </a:solidFill>
          </a:ln>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sp>
      <p:pic>
        <p:nvPicPr>
          <p:cNvPr id="5" name="Graphic 4" descr="Police male with solid fill">
            <a:extLst>
              <a:ext uri="{FF2B5EF4-FFF2-40B4-BE49-F238E27FC236}">
                <a16:creationId xmlns:a16="http://schemas.microsoft.com/office/drawing/2014/main" id="{B480BE2D-3046-4A85-B75B-45DE79E48608}"/>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10548055" y="556867"/>
            <a:ext cx="1044882" cy="1044882"/>
          </a:xfrm>
          <a:prstGeom prst="rect">
            <a:avLst/>
          </a:prstGeom>
        </p:spPr>
      </p:pic>
    </p:spTree>
    <p:extLst>
      <p:ext uri="{BB962C8B-B14F-4D97-AF65-F5344CB8AC3E}">
        <p14:creationId xmlns:p14="http://schemas.microsoft.com/office/powerpoint/2010/main" val="3826164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11419-AFDF-4E16-9576-4E1FDB50534A}"/>
              </a:ext>
            </a:extLst>
          </p:cNvPr>
          <p:cNvSpPr>
            <a:spLocks noGrp="1"/>
          </p:cNvSpPr>
          <p:nvPr>
            <p:ph type="title"/>
          </p:nvPr>
        </p:nvSpPr>
        <p:spPr>
          <a:xfrm>
            <a:off x="1036320" y="434521"/>
            <a:ext cx="10058400" cy="1450757"/>
          </a:xfrm>
        </p:spPr>
        <p:txBody>
          <a:bodyPr>
            <a:normAutofit/>
          </a:bodyPr>
          <a:lstStyle/>
          <a:p>
            <a:r>
              <a:rPr lang="en-US" sz="4400" dirty="0"/>
              <a:t>History of Regulation for Behavior Analysis</a:t>
            </a:r>
          </a:p>
        </p:txBody>
      </p:sp>
      <p:sp>
        <p:nvSpPr>
          <p:cNvPr id="3" name="Content Placeholder 2">
            <a:extLst>
              <a:ext uri="{FF2B5EF4-FFF2-40B4-BE49-F238E27FC236}">
                <a16:creationId xmlns:a16="http://schemas.microsoft.com/office/drawing/2014/main" id="{A8107E79-33B2-46F5-85B9-2538AA6EAE86}"/>
              </a:ext>
            </a:extLst>
          </p:cNvPr>
          <p:cNvSpPr>
            <a:spLocks noGrp="1"/>
          </p:cNvSpPr>
          <p:nvPr>
            <p:ph idx="1"/>
          </p:nvPr>
        </p:nvSpPr>
        <p:spPr>
          <a:xfrm>
            <a:off x="1097280" y="2108201"/>
            <a:ext cx="10058400" cy="3949699"/>
          </a:xfrm>
        </p:spPr>
        <p:txBody>
          <a:bodyPr>
            <a:normAutofit/>
          </a:bodyPr>
          <a:lstStyle/>
          <a:p>
            <a:pPr>
              <a:buFont typeface="Wingdings" panose="05000000000000000000" pitchFamily="2" charset="2"/>
              <a:buChar char="§"/>
            </a:pPr>
            <a:r>
              <a:rPr lang="en-US" sz="2400" dirty="0"/>
              <a:t>Mature professions develop and enforce codes of conduct for ethical practice of members of the profession </a:t>
            </a:r>
          </a:p>
          <a:p>
            <a:pPr>
              <a:buFont typeface="Wingdings" panose="05000000000000000000" pitchFamily="2" charset="2"/>
              <a:buChar char="§"/>
            </a:pPr>
            <a:r>
              <a:rPr lang="en-US" sz="2400" dirty="0"/>
              <a:t>The BACB issued the Guidelines for Responsible Conduct for Behavior Analysts in 2001</a:t>
            </a:r>
          </a:p>
          <a:p>
            <a:pPr>
              <a:buFont typeface="Wingdings" panose="05000000000000000000" pitchFamily="2" charset="2"/>
              <a:buChar char="§"/>
            </a:pPr>
            <a:r>
              <a:rPr lang="en-US" sz="2400" dirty="0"/>
              <a:t>Most recent version, The Ethics Code for Behavior Analysts, took effect January 1</a:t>
            </a:r>
            <a:r>
              <a:rPr lang="en-US" sz="2400" baseline="30000" dirty="0"/>
              <a:t>st</a:t>
            </a:r>
            <a:r>
              <a:rPr lang="en-US" sz="2400" dirty="0"/>
              <a:t>, 2022 </a:t>
            </a:r>
            <a:r>
              <a:rPr lang="en-US" sz="1200" dirty="0">
                <a:hlinkClick r:id="rId3"/>
              </a:rPr>
              <a:t>https://www.bacb.com/wp-content/uploads/2020/11/Ethics-Code-for-Behavior-Analysts-210902.pdf</a:t>
            </a:r>
            <a:r>
              <a:rPr lang="en-US" sz="1200" dirty="0"/>
              <a:t> </a:t>
            </a:r>
          </a:p>
        </p:txBody>
      </p:sp>
      <p:sp>
        <p:nvSpPr>
          <p:cNvPr id="4" name="Oval 3">
            <a:extLst>
              <a:ext uri="{FF2B5EF4-FFF2-40B4-BE49-F238E27FC236}">
                <a16:creationId xmlns:a16="http://schemas.microsoft.com/office/drawing/2014/main" id="{4A5B61E2-E10F-4E27-9860-B5DA7AB49AD8}"/>
              </a:ext>
            </a:extLst>
          </p:cNvPr>
          <p:cNvSpPr/>
          <p:nvPr/>
        </p:nvSpPr>
        <p:spPr>
          <a:xfrm>
            <a:off x="10185439" y="141048"/>
            <a:ext cx="1818562" cy="1818562"/>
          </a:xfrm>
          <a:prstGeom prst="ellipse">
            <a:avLst/>
          </a:prstGeom>
          <a:solidFill>
            <a:srgbClr val="3293B6"/>
          </a:solidFill>
          <a:ln w="19050">
            <a:solidFill>
              <a:schemeClr val="tx1"/>
            </a:solidFill>
          </a:ln>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sp>
      <p:pic>
        <p:nvPicPr>
          <p:cNvPr id="5" name="Graphic 4" descr="Police male with solid fill">
            <a:extLst>
              <a:ext uri="{FF2B5EF4-FFF2-40B4-BE49-F238E27FC236}">
                <a16:creationId xmlns:a16="http://schemas.microsoft.com/office/drawing/2014/main" id="{EDCF92E0-0958-4E33-9EC8-E607D2AFEF89}"/>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0548055" y="556867"/>
            <a:ext cx="1044882" cy="1044882"/>
          </a:xfrm>
          <a:prstGeom prst="rect">
            <a:avLst/>
          </a:prstGeom>
        </p:spPr>
      </p:pic>
    </p:spTree>
    <p:extLst>
      <p:ext uri="{BB962C8B-B14F-4D97-AF65-F5344CB8AC3E}">
        <p14:creationId xmlns:p14="http://schemas.microsoft.com/office/powerpoint/2010/main" val="4030971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11419-AFDF-4E16-9576-4E1FDB50534A}"/>
              </a:ext>
            </a:extLst>
          </p:cNvPr>
          <p:cNvSpPr>
            <a:spLocks noGrp="1"/>
          </p:cNvSpPr>
          <p:nvPr>
            <p:ph type="title"/>
          </p:nvPr>
        </p:nvSpPr>
        <p:spPr>
          <a:xfrm>
            <a:off x="1012096" y="414350"/>
            <a:ext cx="10058400" cy="1450757"/>
          </a:xfrm>
        </p:spPr>
        <p:txBody>
          <a:bodyPr>
            <a:normAutofit/>
          </a:bodyPr>
          <a:lstStyle/>
          <a:p>
            <a:r>
              <a:rPr lang="en-US" sz="4400" dirty="0"/>
              <a:t>History of Regulation for Behavior Analysis</a:t>
            </a:r>
          </a:p>
        </p:txBody>
      </p:sp>
      <p:sp>
        <p:nvSpPr>
          <p:cNvPr id="3" name="Content Placeholder 2">
            <a:extLst>
              <a:ext uri="{FF2B5EF4-FFF2-40B4-BE49-F238E27FC236}">
                <a16:creationId xmlns:a16="http://schemas.microsoft.com/office/drawing/2014/main" id="{A8107E79-33B2-46F5-85B9-2538AA6EAE86}"/>
              </a:ext>
            </a:extLst>
          </p:cNvPr>
          <p:cNvSpPr>
            <a:spLocks noGrp="1"/>
          </p:cNvSpPr>
          <p:nvPr>
            <p:ph idx="1"/>
          </p:nvPr>
        </p:nvSpPr>
        <p:spPr>
          <a:xfrm>
            <a:off x="1097280" y="2108201"/>
            <a:ext cx="10058400" cy="3949699"/>
          </a:xfrm>
        </p:spPr>
        <p:txBody>
          <a:bodyPr>
            <a:normAutofit/>
          </a:bodyPr>
          <a:lstStyle/>
          <a:p>
            <a:pPr>
              <a:buFont typeface="Wingdings" panose="05000000000000000000" pitchFamily="2" charset="2"/>
              <a:buChar char="§"/>
            </a:pPr>
            <a:r>
              <a:rPr lang="en-US" dirty="0"/>
              <a:t> “The National Commission for Certifying Agencies (NCCA) were established as an accreditation arm of the Institute for Credentialing Excellence (ICE). Organizations that achieve NCCA accreditation of its certification programs have demonstrated a valid and reliable process for development, implementation, maintenance, and governance of their certification programs. The BACB applied and was awarded accreditation in 2007 and recredentialed in 2012.”</a:t>
            </a:r>
          </a:p>
          <a:p>
            <a:pPr>
              <a:buFont typeface="Wingdings" panose="05000000000000000000" pitchFamily="2" charset="2"/>
              <a:buChar char="§"/>
            </a:pPr>
            <a:r>
              <a:rPr lang="en-US" dirty="0"/>
              <a:t>Other professions with NCCA accreditation: </a:t>
            </a:r>
          </a:p>
          <a:p>
            <a:pPr lvl="1">
              <a:buFont typeface="Wingdings" panose="05000000000000000000" pitchFamily="2" charset="2"/>
              <a:buChar char="§"/>
            </a:pPr>
            <a:r>
              <a:rPr lang="en-US" dirty="0"/>
              <a:t>Nurses</a:t>
            </a:r>
          </a:p>
          <a:p>
            <a:pPr lvl="1">
              <a:buFont typeface="Wingdings" panose="05000000000000000000" pitchFamily="2" charset="2"/>
              <a:buChar char="§"/>
            </a:pPr>
            <a:r>
              <a:rPr lang="en-US" dirty="0"/>
              <a:t>Respiratory Therapists</a:t>
            </a:r>
          </a:p>
          <a:p>
            <a:pPr lvl="1">
              <a:buFont typeface="Wingdings" panose="05000000000000000000" pitchFamily="2" charset="2"/>
              <a:buChar char="§"/>
            </a:pPr>
            <a:r>
              <a:rPr lang="en-US" dirty="0"/>
              <a:t>Counselors</a:t>
            </a:r>
          </a:p>
          <a:p>
            <a:pPr lvl="1">
              <a:buFont typeface="Wingdings" panose="05000000000000000000" pitchFamily="2" charset="2"/>
              <a:buChar char="§"/>
            </a:pPr>
            <a:r>
              <a:rPr lang="en-US" dirty="0"/>
              <a:t>315 programs and 130 organizations </a:t>
            </a:r>
          </a:p>
        </p:txBody>
      </p:sp>
      <p:sp>
        <p:nvSpPr>
          <p:cNvPr id="4" name="TextBox 3">
            <a:extLst>
              <a:ext uri="{FF2B5EF4-FFF2-40B4-BE49-F238E27FC236}">
                <a16:creationId xmlns:a16="http://schemas.microsoft.com/office/drawing/2014/main" id="{7029FF99-B2CF-4D68-867E-82D3D4EE5766}"/>
              </a:ext>
            </a:extLst>
          </p:cNvPr>
          <p:cNvSpPr txBox="1"/>
          <p:nvPr/>
        </p:nvSpPr>
        <p:spPr>
          <a:xfrm>
            <a:off x="33244" y="6048878"/>
            <a:ext cx="12076206" cy="261610"/>
          </a:xfrm>
          <a:prstGeom prst="rect">
            <a:avLst/>
          </a:prstGeom>
          <a:noFill/>
        </p:spPr>
        <p:txBody>
          <a:bodyPr wrap="square" rtlCol="0">
            <a:spAutoFit/>
          </a:bodyPr>
          <a:lstStyle/>
          <a:p>
            <a:r>
              <a:rPr lang="en-US" sz="1100" dirty="0">
                <a:hlinkClick r:id="rId3"/>
              </a:rPr>
              <a:t>https://www.credentialingexcellence.org/Accreditation/Earn-Accreditation/NCCA#:~:text=NCCA%20accredited%20programs%20certify%20individuals,technicians%2C%20crane%20operators%20and%20more.</a:t>
            </a:r>
            <a:endParaRPr lang="en-US" sz="1100" dirty="0"/>
          </a:p>
        </p:txBody>
      </p:sp>
      <p:sp>
        <p:nvSpPr>
          <p:cNvPr id="5" name="Oval 4">
            <a:extLst>
              <a:ext uri="{FF2B5EF4-FFF2-40B4-BE49-F238E27FC236}">
                <a16:creationId xmlns:a16="http://schemas.microsoft.com/office/drawing/2014/main" id="{37C9C377-DBF9-470D-94F4-FFDB7796170A}"/>
              </a:ext>
            </a:extLst>
          </p:cNvPr>
          <p:cNvSpPr/>
          <p:nvPr/>
        </p:nvSpPr>
        <p:spPr>
          <a:xfrm>
            <a:off x="10185439" y="141048"/>
            <a:ext cx="1818562" cy="1818562"/>
          </a:xfrm>
          <a:prstGeom prst="ellipse">
            <a:avLst/>
          </a:prstGeom>
          <a:solidFill>
            <a:srgbClr val="3293B6"/>
          </a:solidFill>
          <a:ln w="19050">
            <a:solidFill>
              <a:schemeClr val="tx1"/>
            </a:solidFill>
          </a:ln>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sp>
      <p:pic>
        <p:nvPicPr>
          <p:cNvPr id="6" name="Graphic 5" descr="Police male with solid fill">
            <a:extLst>
              <a:ext uri="{FF2B5EF4-FFF2-40B4-BE49-F238E27FC236}">
                <a16:creationId xmlns:a16="http://schemas.microsoft.com/office/drawing/2014/main" id="{4266FF56-606F-4813-971F-1933FB4AC6EF}"/>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0548055" y="556867"/>
            <a:ext cx="1044882" cy="1044882"/>
          </a:xfrm>
          <a:prstGeom prst="rect">
            <a:avLst/>
          </a:prstGeom>
        </p:spPr>
      </p:pic>
    </p:spTree>
    <p:extLst>
      <p:ext uri="{BB962C8B-B14F-4D97-AF65-F5344CB8AC3E}">
        <p14:creationId xmlns:p14="http://schemas.microsoft.com/office/powerpoint/2010/main" val="3868820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11419-AFDF-4E16-9576-4E1FDB50534A}"/>
              </a:ext>
            </a:extLst>
          </p:cNvPr>
          <p:cNvSpPr>
            <a:spLocks noGrp="1"/>
          </p:cNvSpPr>
          <p:nvPr>
            <p:ph type="title"/>
          </p:nvPr>
        </p:nvSpPr>
        <p:spPr>
          <a:xfrm>
            <a:off x="1012096" y="447968"/>
            <a:ext cx="10058400" cy="1450757"/>
          </a:xfrm>
        </p:spPr>
        <p:txBody>
          <a:bodyPr>
            <a:normAutofit/>
          </a:bodyPr>
          <a:lstStyle/>
          <a:p>
            <a:r>
              <a:rPr lang="en-US" sz="4400" dirty="0"/>
              <a:t>History of Regulation for Behavior Analysis</a:t>
            </a:r>
          </a:p>
        </p:txBody>
      </p:sp>
      <p:sp>
        <p:nvSpPr>
          <p:cNvPr id="3" name="Content Placeholder 2">
            <a:extLst>
              <a:ext uri="{FF2B5EF4-FFF2-40B4-BE49-F238E27FC236}">
                <a16:creationId xmlns:a16="http://schemas.microsoft.com/office/drawing/2014/main" id="{A8107E79-33B2-46F5-85B9-2538AA6EAE86}"/>
              </a:ext>
            </a:extLst>
          </p:cNvPr>
          <p:cNvSpPr>
            <a:spLocks noGrp="1"/>
          </p:cNvSpPr>
          <p:nvPr>
            <p:ph idx="1"/>
          </p:nvPr>
        </p:nvSpPr>
        <p:spPr>
          <a:xfrm>
            <a:off x="1097280" y="2108201"/>
            <a:ext cx="10058400" cy="3949699"/>
          </a:xfrm>
        </p:spPr>
        <p:txBody>
          <a:bodyPr>
            <a:normAutofit fontScale="92500"/>
          </a:bodyPr>
          <a:lstStyle/>
          <a:p>
            <a:pPr>
              <a:buFont typeface="Wingdings" panose="05000000000000000000" pitchFamily="2" charset="2"/>
              <a:buChar char="§"/>
            </a:pPr>
            <a:r>
              <a:rPr lang="en-US" sz="2400" dirty="0"/>
              <a:t> Insurance reform and work from Autism Speaks has been a catalyst for many states adopting licensure for behavior analysts </a:t>
            </a:r>
          </a:p>
          <a:p>
            <a:pPr>
              <a:buFont typeface="Wingdings" panose="05000000000000000000" pitchFamily="2" charset="2"/>
              <a:buChar char="§"/>
            </a:pPr>
            <a:r>
              <a:rPr lang="en-US" sz="2400" dirty="0"/>
              <a:t>In many states, licensure for behavior analysts were linked to autism insurance legislation</a:t>
            </a:r>
          </a:p>
          <a:p>
            <a:pPr lvl="1">
              <a:buFont typeface="Wingdings" panose="05000000000000000000" pitchFamily="2" charset="2"/>
              <a:buChar char="§"/>
            </a:pPr>
            <a:r>
              <a:rPr lang="en-US" sz="2000" dirty="0"/>
              <a:t>Some health care plans will not cover services unless the services are provided by a licensed provider </a:t>
            </a:r>
          </a:p>
          <a:p>
            <a:pPr>
              <a:buFont typeface="Wingdings" panose="05000000000000000000" pitchFamily="2" charset="2"/>
              <a:buChar char="§"/>
            </a:pPr>
            <a:r>
              <a:rPr lang="en-US" sz="2400" dirty="0"/>
              <a:t>In Nebraska, the Medicaid waiver passed in 2014 provided coverage of ABA-based therapy for autism, billed under CPT codes, yet Nebraska does not yet have a system for regulating the practice of the professionals providing services, mostly with children. </a:t>
            </a:r>
          </a:p>
        </p:txBody>
      </p:sp>
      <p:sp>
        <p:nvSpPr>
          <p:cNvPr id="4" name="Oval 3">
            <a:extLst>
              <a:ext uri="{FF2B5EF4-FFF2-40B4-BE49-F238E27FC236}">
                <a16:creationId xmlns:a16="http://schemas.microsoft.com/office/drawing/2014/main" id="{6F475A26-1599-45AB-A073-97E98C2DC390}"/>
              </a:ext>
            </a:extLst>
          </p:cNvPr>
          <p:cNvSpPr/>
          <p:nvPr/>
        </p:nvSpPr>
        <p:spPr>
          <a:xfrm>
            <a:off x="10185439" y="141048"/>
            <a:ext cx="1818562" cy="1818562"/>
          </a:xfrm>
          <a:prstGeom prst="ellipse">
            <a:avLst/>
          </a:prstGeom>
          <a:solidFill>
            <a:srgbClr val="3293B6"/>
          </a:solidFill>
          <a:ln w="19050">
            <a:solidFill>
              <a:schemeClr val="tx1"/>
            </a:solidFill>
          </a:ln>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sp>
      <p:pic>
        <p:nvPicPr>
          <p:cNvPr id="5" name="Graphic 4" descr="Police male with solid fill">
            <a:extLst>
              <a:ext uri="{FF2B5EF4-FFF2-40B4-BE49-F238E27FC236}">
                <a16:creationId xmlns:a16="http://schemas.microsoft.com/office/drawing/2014/main" id="{DFBF0C39-211C-418F-AF25-E90010C65992}"/>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0548055" y="556867"/>
            <a:ext cx="1044882" cy="1044882"/>
          </a:xfrm>
          <a:prstGeom prst="rect">
            <a:avLst/>
          </a:prstGeom>
        </p:spPr>
      </p:pic>
    </p:spTree>
    <p:extLst>
      <p:ext uri="{BB962C8B-B14F-4D97-AF65-F5344CB8AC3E}">
        <p14:creationId xmlns:p14="http://schemas.microsoft.com/office/powerpoint/2010/main" val="2428447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11419-AFDF-4E16-9576-4E1FDB50534A}"/>
              </a:ext>
            </a:extLst>
          </p:cNvPr>
          <p:cNvSpPr>
            <a:spLocks noGrp="1"/>
          </p:cNvSpPr>
          <p:nvPr>
            <p:ph type="title"/>
          </p:nvPr>
        </p:nvSpPr>
        <p:spPr>
          <a:xfrm>
            <a:off x="962809" y="421074"/>
            <a:ext cx="10058400" cy="1450757"/>
          </a:xfrm>
        </p:spPr>
        <p:txBody>
          <a:bodyPr>
            <a:normAutofit/>
          </a:bodyPr>
          <a:lstStyle/>
          <a:p>
            <a:r>
              <a:rPr lang="en-US" sz="4400" dirty="0"/>
              <a:t>History of Regulation for Behavior Analysis</a:t>
            </a:r>
          </a:p>
        </p:txBody>
      </p:sp>
      <p:sp>
        <p:nvSpPr>
          <p:cNvPr id="3" name="Content Placeholder 2">
            <a:extLst>
              <a:ext uri="{FF2B5EF4-FFF2-40B4-BE49-F238E27FC236}">
                <a16:creationId xmlns:a16="http://schemas.microsoft.com/office/drawing/2014/main" id="{A8107E79-33B2-46F5-85B9-2538AA6EAE86}"/>
              </a:ext>
            </a:extLst>
          </p:cNvPr>
          <p:cNvSpPr>
            <a:spLocks noGrp="1"/>
          </p:cNvSpPr>
          <p:nvPr>
            <p:ph idx="1"/>
          </p:nvPr>
        </p:nvSpPr>
        <p:spPr>
          <a:xfrm>
            <a:off x="1097280" y="2108201"/>
            <a:ext cx="10058400" cy="3949699"/>
          </a:xfrm>
        </p:spPr>
        <p:txBody>
          <a:bodyPr>
            <a:normAutofit/>
          </a:bodyPr>
          <a:lstStyle/>
          <a:p>
            <a:pPr>
              <a:buFont typeface="Wingdings" panose="05000000000000000000" pitchFamily="2" charset="2"/>
              <a:buChar char="§"/>
            </a:pPr>
            <a:r>
              <a:rPr lang="en-US" sz="2400" dirty="0"/>
              <a:t>Current certification body (BACB) was founded in 1998</a:t>
            </a:r>
          </a:p>
          <a:p>
            <a:pPr>
              <a:buFont typeface="Wingdings" panose="05000000000000000000" pitchFamily="2" charset="2"/>
              <a:buChar char="§"/>
            </a:pPr>
            <a:r>
              <a:rPr lang="en-US" sz="2400" dirty="0"/>
              <a:t>The BACB began administering exams in 2000</a:t>
            </a:r>
          </a:p>
          <a:p>
            <a:pPr>
              <a:buFont typeface="Wingdings" panose="05000000000000000000" pitchFamily="2" charset="2"/>
              <a:buChar char="§"/>
            </a:pPr>
            <a:r>
              <a:rPr lang="en-US" sz="2400" dirty="0"/>
              <a:t>First states to pass licensure laws were Nevada and Oklahoma in 2009</a:t>
            </a:r>
          </a:p>
          <a:p>
            <a:pPr>
              <a:buFont typeface="Wingdings" panose="05000000000000000000" pitchFamily="2" charset="2"/>
              <a:buChar char="§"/>
            </a:pPr>
            <a:r>
              <a:rPr lang="en-US" sz="2400" dirty="0"/>
              <a:t>Since 2009, a total of 33 states have enacted licensure for behavior analysts due to the increased demand for services and the need to protect consumers from individuals practicing outside the jurisdiction of the BACB</a:t>
            </a:r>
          </a:p>
          <a:p>
            <a:pPr marL="0" indent="0">
              <a:buNone/>
            </a:pPr>
            <a:endParaRPr lang="en-US" sz="2400" dirty="0"/>
          </a:p>
        </p:txBody>
      </p:sp>
      <p:sp>
        <p:nvSpPr>
          <p:cNvPr id="4" name="Oval 3">
            <a:extLst>
              <a:ext uri="{FF2B5EF4-FFF2-40B4-BE49-F238E27FC236}">
                <a16:creationId xmlns:a16="http://schemas.microsoft.com/office/drawing/2014/main" id="{ABDB19BA-D40A-44AA-BEED-FAEE1EE64EAE}"/>
              </a:ext>
            </a:extLst>
          </p:cNvPr>
          <p:cNvSpPr/>
          <p:nvPr/>
        </p:nvSpPr>
        <p:spPr>
          <a:xfrm>
            <a:off x="10185439" y="141048"/>
            <a:ext cx="1818562" cy="1818562"/>
          </a:xfrm>
          <a:prstGeom prst="ellipse">
            <a:avLst/>
          </a:prstGeom>
          <a:solidFill>
            <a:srgbClr val="3293B6"/>
          </a:solidFill>
          <a:ln w="19050">
            <a:solidFill>
              <a:schemeClr val="tx1"/>
            </a:solidFill>
          </a:ln>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sp>
      <p:pic>
        <p:nvPicPr>
          <p:cNvPr id="5" name="Graphic 4" descr="Police male with solid fill">
            <a:extLst>
              <a:ext uri="{FF2B5EF4-FFF2-40B4-BE49-F238E27FC236}">
                <a16:creationId xmlns:a16="http://schemas.microsoft.com/office/drawing/2014/main" id="{6FD4013A-B0B3-4343-969B-721CA5F2C662}"/>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0548055" y="556867"/>
            <a:ext cx="1044882" cy="1044882"/>
          </a:xfrm>
          <a:prstGeom prst="rect">
            <a:avLst/>
          </a:prstGeom>
        </p:spPr>
      </p:pic>
    </p:spTree>
    <p:extLst>
      <p:ext uri="{BB962C8B-B14F-4D97-AF65-F5344CB8AC3E}">
        <p14:creationId xmlns:p14="http://schemas.microsoft.com/office/powerpoint/2010/main" val="1053389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9E3965E-AC41-4711-9D10-E25ABB132D8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9" name="Straight Connector 8">
            <a:extLst>
              <a:ext uri="{FF2B5EF4-FFF2-40B4-BE49-F238E27FC236}">
                <a16:creationId xmlns:a16="http://schemas.microsoft.com/office/drawing/2014/main" id="{1F5DC8C3-BA5F-4EED-BB9A-A14272BD82A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1" name="Rectangle 10">
            <a:extLst>
              <a:ext uri="{FF2B5EF4-FFF2-40B4-BE49-F238E27FC236}">
                <a16:creationId xmlns:a16="http://schemas.microsoft.com/office/drawing/2014/main" id="{B601567C-4815-45C4-A8C8-DEF236232A3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E63FD3-97F5-4DA8-8A0B-CEB163E9E1C8}"/>
              </a:ext>
            </a:extLst>
          </p:cNvPr>
          <p:cNvSpPr>
            <a:spLocks noGrp="1"/>
          </p:cNvSpPr>
          <p:nvPr>
            <p:ph type="title"/>
          </p:nvPr>
        </p:nvSpPr>
        <p:spPr>
          <a:xfrm>
            <a:off x="1096963" y="758826"/>
            <a:ext cx="10058400" cy="4062326"/>
          </a:xfrm>
        </p:spPr>
        <p:txBody>
          <a:bodyPr vert="horz" lIns="91440" tIns="45720" rIns="91440" bIns="45720" rtlCol="0" anchor="b">
            <a:normAutofit/>
          </a:bodyPr>
          <a:lstStyle/>
          <a:p>
            <a:r>
              <a:rPr lang="en-US" sz="9600">
                <a:solidFill>
                  <a:schemeClr val="tx1">
                    <a:lumMod val="85000"/>
                    <a:lumOff val="15000"/>
                  </a:schemeClr>
                </a:solidFill>
              </a:rPr>
              <a:t>Thank You</a:t>
            </a:r>
          </a:p>
        </p:txBody>
      </p:sp>
      <p:cxnSp>
        <p:nvCxnSpPr>
          <p:cNvPr id="13" name="Straight Connector 12">
            <a:extLst>
              <a:ext uri="{FF2B5EF4-FFF2-40B4-BE49-F238E27FC236}">
                <a16:creationId xmlns:a16="http://schemas.microsoft.com/office/drawing/2014/main" id="{9D2BBCA2-F039-47DF-B36F-39D7E7CC009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31458" y="5063468"/>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277711D3-2534-4918-8661-020829D7130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928011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9E3965E-AC41-4711-9D10-E25ABB132D8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9" name="Straight Connector 8">
            <a:extLst>
              <a:ext uri="{FF2B5EF4-FFF2-40B4-BE49-F238E27FC236}">
                <a16:creationId xmlns:a16="http://schemas.microsoft.com/office/drawing/2014/main" id="{1F5DC8C3-BA5F-4EED-BB9A-A14272BD82A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1" name="Rectangle 10">
            <a:extLst>
              <a:ext uri="{FF2B5EF4-FFF2-40B4-BE49-F238E27FC236}">
                <a16:creationId xmlns:a16="http://schemas.microsoft.com/office/drawing/2014/main" id="{8C6E698C-8155-4B8B-BDC9-B7299772B5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E63FD3-97F5-4DA8-8A0B-CEB163E9E1C8}"/>
              </a:ext>
            </a:extLst>
          </p:cNvPr>
          <p:cNvSpPr>
            <a:spLocks noGrp="1"/>
          </p:cNvSpPr>
          <p:nvPr>
            <p:ph type="title"/>
          </p:nvPr>
        </p:nvSpPr>
        <p:spPr>
          <a:xfrm>
            <a:off x="5136385" y="815303"/>
            <a:ext cx="6125311" cy="5054008"/>
          </a:xfrm>
        </p:spPr>
        <p:txBody>
          <a:bodyPr vert="horz" lIns="91440" tIns="45720" rIns="91440" bIns="45720" rtlCol="0" anchor="ctr">
            <a:normAutofit/>
          </a:bodyPr>
          <a:lstStyle/>
          <a:p>
            <a:r>
              <a:rPr lang="en-US" sz="8000">
                <a:solidFill>
                  <a:schemeClr val="tx1">
                    <a:lumMod val="85000"/>
                    <a:lumOff val="15000"/>
                  </a:schemeClr>
                </a:solidFill>
              </a:rPr>
              <a:t>Questions?</a:t>
            </a:r>
          </a:p>
        </p:txBody>
      </p:sp>
      <p:cxnSp>
        <p:nvCxnSpPr>
          <p:cNvPr id="13" name="Straight Connector 12">
            <a:extLst>
              <a:ext uri="{FF2B5EF4-FFF2-40B4-BE49-F238E27FC236}">
                <a16:creationId xmlns:a16="http://schemas.microsoft.com/office/drawing/2014/main" id="{09525C9A-1972-4836-BA7A-706C946EF4D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48328" y="1563203"/>
            <a:ext cx="0" cy="3558208"/>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3DB7FA66-7966-4A39-A523-95F3440952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907938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79329-2604-496C-85AE-5B685011D12C}"/>
              </a:ext>
            </a:extLst>
          </p:cNvPr>
          <p:cNvSpPr>
            <a:spLocks noGrp="1"/>
          </p:cNvSpPr>
          <p:nvPr>
            <p:ph type="title"/>
          </p:nvPr>
        </p:nvSpPr>
        <p:spPr/>
        <p:txBody>
          <a:bodyPr/>
          <a:lstStyle/>
          <a:p>
            <a:r>
              <a:rPr lang="en-US" dirty="0"/>
              <a:t>References </a:t>
            </a:r>
          </a:p>
        </p:txBody>
      </p:sp>
      <p:sp>
        <p:nvSpPr>
          <p:cNvPr id="3" name="Content Placeholder 2">
            <a:extLst>
              <a:ext uri="{FF2B5EF4-FFF2-40B4-BE49-F238E27FC236}">
                <a16:creationId xmlns:a16="http://schemas.microsoft.com/office/drawing/2014/main" id="{66E69F20-77A0-40C1-AA49-2892A26FACE2}"/>
              </a:ext>
            </a:extLst>
          </p:cNvPr>
          <p:cNvSpPr>
            <a:spLocks noGrp="1"/>
          </p:cNvSpPr>
          <p:nvPr>
            <p:ph idx="1"/>
          </p:nvPr>
        </p:nvSpPr>
        <p:spPr>
          <a:xfrm>
            <a:off x="1097279" y="2108201"/>
            <a:ext cx="10246581" cy="4057649"/>
          </a:xfrm>
        </p:spPr>
        <p:txBody>
          <a:bodyPr>
            <a:noAutofit/>
          </a:bodyPr>
          <a:lstStyle/>
          <a:p>
            <a:pPr marL="0" marR="0" indent="0">
              <a:lnSpc>
                <a:spcPct val="200000"/>
              </a:lnSpc>
              <a:spcBef>
                <a:spcPts val="0"/>
              </a:spcBef>
              <a:spcAft>
                <a:spcPts val="0"/>
              </a:spcAft>
              <a:buNone/>
            </a:pPr>
            <a:r>
              <a:rPr lang="en-US" sz="1000" i="1" dirty="0">
                <a:effectLst/>
                <a:latin typeface="Times New Roman" panose="02020603050405020304" pitchFamily="18" charset="0"/>
                <a:ea typeface="Calibri" panose="020F0502020204030204" pitchFamily="34" charset="0"/>
                <a:cs typeface="Times New Roman" panose="02020603050405020304" pitchFamily="18" charset="0"/>
              </a:rPr>
              <a:t>About Boys Town</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Boys Town. (n.d.). Retrieved February 1, 2022, from </a:t>
            </a:r>
            <a:r>
              <a:rPr lang="en-US" sz="10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3"/>
              </a:rPr>
              <a:t>https://www.boystown.org/about/Pages/default.aspx</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indent="0">
              <a:lnSpc>
                <a:spcPct val="200000"/>
              </a:lnSpc>
              <a:spcBef>
                <a:spcPts val="0"/>
              </a:spcBef>
              <a:spcAft>
                <a:spcPts val="0"/>
              </a:spcAft>
              <a:buNone/>
            </a:pPr>
            <a:r>
              <a:rPr lang="en-US" sz="1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Ayllon</a:t>
            </a:r>
            <a:r>
              <a:rPr lang="en-US" sz="1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T., &amp; </a:t>
            </a:r>
            <a:r>
              <a:rPr lang="en-US" sz="1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Azrin</a:t>
            </a:r>
            <a:r>
              <a:rPr lang="en-US" sz="1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N. H. (1965). The measurement and reinforcement of behavior of psychotics. </a:t>
            </a:r>
            <a:r>
              <a:rPr lang="en-US" sz="1000" i="1"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Journal of the Experimental Analysis of Behavior, 8</a:t>
            </a:r>
            <a:r>
              <a:rPr lang="en-US" sz="1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(6), 357–</a:t>
            </a:r>
          </a:p>
          <a:p>
            <a:pPr marL="0" marR="0" indent="0">
              <a:lnSpc>
                <a:spcPct val="200000"/>
              </a:lnSpc>
              <a:spcBef>
                <a:spcPts val="0"/>
              </a:spcBef>
              <a:spcAft>
                <a:spcPts val="0"/>
              </a:spcAft>
              <a:buNone/>
            </a:pPr>
            <a:r>
              <a:rPr lang="en-US" sz="1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1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383. </a:t>
            </a:r>
            <a:r>
              <a:rPr lang="en-US" sz="1000" u="sng" dirty="0">
                <a:solidFill>
                  <a:srgbClr val="2C72B7"/>
                </a:solidFill>
                <a:effectLst/>
                <a:latin typeface="Times New Roman" panose="02020603050405020304" pitchFamily="18" charset="0"/>
                <a:ea typeface="Calibri" panose="020F0502020204030204" pitchFamily="34" charset="0"/>
                <a:cs typeface="Times New Roman" panose="02020603050405020304" pitchFamily="18" charset="0"/>
                <a:hlinkClick r:id="rId4"/>
              </a:rPr>
              <a:t>https://doi.org/10.1901/jeab.1965.8-357</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200000"/>
              </a:lnSpc>
              <a:spcBef>
                <a:spcPts val="0"/>
              </a:spcBef>
              <a:spcAft>
                <a:spcPts val="0"/>
              </a:spcAft>
              <a:buNone/>
            </a:pPr>
            <a:r>
              <a:rPr lang="en-US" sz="1000" i="1" dirty="0">
                <a:effectLst/>
                <a:latin typeface="Times New Roman" panose="02020603050405020304" pitchFamily="18" charset="0"/>
                <a:ea typeface="Calibri" panose="020F0502020204030204" pitchFamily="34" charset="0"/>
                <a:cs typeface="Times New Roman" panose="02020603050405020304" pitchFamily="18" charset="0"/>
              </a:rPr>
              <a:t>BACB – About Behavior Analysis</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Behavior Analyst Certification Board. (2022, February 3). Retrieved February 1, 2022, from </a:t>
            </a:r>
            <a:r>
              <a:rPr lang="en-US" sz="10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5"/>
              </a:rPr>
              <a:t>https://www.bacb.com/about-behavior-analysis/</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indent="0">
              <a:lnSpc>
                <a:spcPct val="200000"/>
              </a:lnSpc>
              <a:spcBef>
                <a:spcPts val="0"/>
              </a:spcBef>
              <a:spcAft>
                <a:spcPts val="0"/>
              </a:spcAft>
              <a:buNone/>
            </a:pPr>
            <a:r>
              <a:rPr lang="en-US" sz="1000" i="1" dirty="0">
                <a:solidFill>
                  <a:schemeClr val="tx1"/>
                </a:solidFill>
                <a:effectLst/>
                <a:latin typeface="Times New Roman" panose="02020603050405020304" pitchFamily="18" charset="0"/>
                <a:cs typeface="Times New Roman" panose="02020603050405020304" pitchFamily="18" charset="0"/>
              </a:rPr>
              <a:t>BACB </a:t>
            </a:r>
            <a:r>
              <a:rPr lang="en-US" sz="1000" i="1" dirty="0" err="1">
                <a:solidFill>
                  <a:schemeClr val="tx1"/>
                </a:solidFill>
                <a:effectLst/>
                <a:latin typeface="Times New Roman" panose="02020603050405020304" pitchFamily="18" charset="0"/>
                <a:cs typeface="Times New Roman" panose="02020603050405020304" pitchFamily="18" charset="0"/>
              </a:rPr>
              <a:t>Certificant</a:t>
            </a:r>
            <a:r>
              <a:rPr lang="en-US" sz="1000" i="1" dirty="0">
                <a:solidFill>
                  <a:schemeClr val="tx1"/>
                </a:solidFill>
                <a:effectLst/>
                <a:latin typeface="Times New Roman" panose="02020603050405020304" pitchFamily="18" charset="0"/>
                <a:cs typeface="Times New Roman" panose="02020603050405020304" pitchFamily="18" charset="0"/>
              </a:rPr>
              <a:t> Data</a:t>
            </a:r>
            <a:r>
              <a:rPr lang="en-US" sz="1000" dirty="0">
                <a:solidFill>
                  <a:schemeClr val="tx1"/>
                </a:solidFill>
                <a:effectLst/>
                <a:latin typeface="Times New Roman" panose="02020603050405020304" pitchFamily="18" charset="0"/>
                <a:cs typeface="Times New Roman" panose="02020603050405020304" pitchFamily="18" charset="0"/>
              </a:rPr>
              <a:t>. Behavior Analyst Certification Board. (2022, January 28). Retrieved February 4, 2022, from </a:t>
            </a:r>
            <a:r>
              <a:rPr lang="en-US" sz="1000" dirty="0">
                <a:effectLst/>
                <a:latin typeface="Times New Roman" panose="02020603050405020304" pitchFamily="18" charset="0"/>
                <a:cs typeface="Times New Roman" panose="02020603050405020304" pitchFamily="18" charset="0"/>
                <a:hlinkClick r:id="rId6"/>
              </a:rPr>
              <a:t>https://www.bacb.com/bacb-certificant-data/ </a:t>
            </a:r>
            <a:endParaRPr lang="en-US" sz="1000" dirty="0">
              <a:effectLst/>
              <a:latin typeface="Times New Roman" panose="02020603050405020304" pitchFamily="18" charset="0"/>
              <a:cs typeface="Times New Roman" panose="02020603050405020304" pitchFamily="18" charset="0"/>
            </a:endParaRPr>
          </a:p>
          <a:p>
            <a:pPr marL="0" indent="0">
              <a:lnSpc>
                <a:spcPct val="200000"/>
              </a:lnSpc>
              <a:spcBef>
                <a:spcPts val="0"/>
              </a:spcBef>
              <a:spcAft>
                <a:spcPts val="0"/>
              </a:spcAft>
              <a:buNone/>
            </a:pPr>
            <a:r>
              <a:rPr lang="en-US" sz="1000" i="1" dirty="0">
                <a:solidFill>
                  <a:schemeClr val="tx1"/>
                </a:solidFill>
                <a:effectLst/>
                <a:latin typeface="Times New Roman" panose="02020603050405020304" pitchFamily="18" charset="0"/>
                <a:cs typeface="Times New Roman" panose="02020603050405020304" pitchFamily="18" charset="0"/>
              </a:rPr>
              <a:t>BCBA Task List (5th ed.)</a:t>
            </a:r>
            <a:r>
              <a:rPr lang="en-US" sz="1000" dirty="0">
                <a:solidFill>
                  <a:schemeClr val="tx1"/>
                </a:solidFill>
                <a:effectLst/>
                <a:latin typeface="Times New Roman" panose="02020603050405020304" pitchFamily="18" charset="0"/>
                <a:cs typeface="Times New Roman" panose="02020603050405020304" pitchFamily="18" charset="0"/>
              </a:rPr>
              <a:t>. Behavior Analyst Certification Board. (2017, January). Retrieved February 4, 2022, from </a:t>
            </a:r>
            <a:r>
              <a:rPr lang="en-US" sz="1000" dirty="0">
                <a:solidFill>
                  <a:schemeClr val="tx1"/>
                </a:solidFill>
                <a:effectLst/>
                <a:latin typeface="Times New Roman" panose="02020603050405020304" pitchFamily="18" charset="0"/>
                <a:cs typeface="Times New Roman" panose="02020603050405020304" pitchFamily="18" charset="0"/>
                <a:hlinkClick r:id="rId7"/>
              </a:rPr>
              <a:t>https://www.bacb.com/wp-content/uploads/2020/08/BCBA-task-list-5th-ed-</a:t>
            </a:r>
          </a:p>
          <a:p>
            <a:pPr marL="0" indent="0">
              <a:lnSpc>
                <a:spcPct val="200000"/>
              </a:lnSpc>
              <a:spcBef>
                <a:spcPts val="0"/>
              </a:spcBef>
              <a:spcAft>
                <a:spcPts val="0"/>
              </a:spcAft>
              <a:buNone/>
            </a:pPr>
            <a:r>
              <a:rPr lang="en-US" sz="1000" dirty="0">
                <a:solidFill>
                  <a:schemeClr val="tx1"/>
                </a:solidFill>
                <a:latin typeface="Times New Roman" panose="02020603050405020304" pitchFamily="18" charset="0"/>
                <a:cs typeface="Times New Roman" panose="02020603050405020304" pitchFamily="18" charset="0"/>
              </a:rPr>
              <a:t>          </a:t>
            </a:r>
            <a:r>
              <a:rPr lang="en-US" sz="1000" dirty="0">
                <a:solidFill>
                  <a:schemeClr val="tx1"/>
                </a:solidFill>
                <a:effectLst/>
                <a:latin typeface="Times New Roman" panose="02020603050405020304" pitchFamily="18" charset="0"/>
                <a:cs typeface="Times New Roman" panose="02020603050405020304" pitchFamily="18" charset="0"/>
                <a:hlinkClick r:id="rId7"/>
              </a:rPr>
              <a:t>211019.pdf </a:t>
            </a:r>
            <a:endParaRPr lang="en-US" sz="1000" dirty="0">
              <a:solidFill>
                <a:schemeClr val="tx1"/>
              </a:solidFill>
              <a:effectLst/>
              <a:latin typeface="Times New Roman" panose="02020603050405020304" pitchFamily="18" charset="0"/>
              <a:cs typeface="Times New Roman" panose="02020603050405020304" pitchFamily="18" charset="0"/>
            </a:endParaRPr>
          </a:p>
          <a:p>
            <a:pPr marL="0" indent="0">
              <a:lnSpc>
                <a:spcPct val="200000"/>
              </a:lnSpc>
              <a:spcBef>
                <a:spcPts val="0"/>
              </a:spcBef>
              <a:spcAft>
                <a:spcPts val="0"/>
              </a:spcAft>
              <a:buNone/>
            </a:pPr>
            <a:r>
              <a:rPr lang="en-US" sz="1000" i="1" dirty="0">
                <a:solidFill>
                  <a:schemeClr val="tx1"/>
                </a:solidFill>
                <a:effectLst/>
                <a:latin typeface="Times New Roman" panose="02020603050405020304" pitchFamily="18" charset="0"/>
                <a:cs typeface="Times New Roman" panose="02020603050405020304" pitchFamily="18" charset="0"/>
              </a:rPr>
              <a:t>BCBA/BCABA Coursework Requirements</a:t>
            </a:r>
            <a:r>
              <a:rPr lang="en-US" sz="1000" dirty="0">
                <a:solidFill>
                  <a:schemeClr val="tx1"/>
                </a:solidFill>
                <a:effectLst/>
                <a:latin typeface="Times New Roman" panose="02020603050405020304" pitchFamily="18" charset="0"/>
                <a:cs typeface="Times New Roman" panose="02020603050405020304" pitchFamily="18" charset="0"/>
              </a:rPr>
              <a:t>. Behavior Analyst Certification Board. (n.d.). Retrieved February 5, 2022, from </a:t>
            </a:r>
            <a:r>
              <a:rPr lang="en-US" sz="1000" dirty="0">
                <a:solidFill>
                  <a:schemeClr val="tx1"/>
                </a:solidFill>
                <a:effectLst/>
                <a:latin typeface="Times New Roman" panose="02020603050405020304" pitchFamily="18" charset="0"/>
                <a:cs typeface="Times New Roman" panose="02020603050405020304" pitchFamily="18" charset="0"/>
                <a:hlinkClick r:id="rId8"/>
              </a:rPr>
              <a:t>https://www.bacb.com/wp-content/uploads/2020/05/170113-BCBA-BCaBA-    </a:t>
            </a:r>
          </a:p>
          <a:p>
            <a:pPr marL="0" indent="0">
              <a:lnSpc>
                <a:spcPct val="200000"/>
              </a:lnSpc>
              <a:spcBef>
                <a:spcPts val="0"/>
              </a:spcBef>
              <a:spcAft>
                <a:spcPts val="0"/>
              </a:spcAft>
              <a:buNone/>
            </a:pPr>
            <a:r>
              <a:rPr lang="en-US" sz="1000" dirty="0">
                <a:solidFill>
                  <a:schemeClr val="tx1"/>
                </a:solidFill>
                <a:latin typeface="Times New Roman" panose="02020603050405020304" pitchFamily="18" charset="0"/>
                <a:cs typeface="Times New Roman" panose="02020603050405020304" pitchFamily="18" charset="0"/>
              </a:rPr>
              <a:t>          </a:t>
            </a:r>
            <a:r>
              <a:rPr lang="en-US" sz="1000" dirty="0">
                <a:solidFill>
                  <a:schemeClr val="tx1"/>
                </a:solidFill>
                <a:effectLst/>
                <a:latin typeface="Times New Roman" panose="02020603050405020304" pitchFamily="18" charset="0"/>
                <a:cs typeface="Times New Roman" panose="02020603050405020304" pitchFamily="18" charset="0"/>
                <a:hlinkClick r:id="rId8"/>
              </a:rPr>
              <a:t>coursework-requirements-5th-ed.pdf </a:t>
            </a:r>
            <a:endParaRPr lang="en-US" sz="1000" i="1" dirty="0">
              <a:solidFill>
                <a:schemeClr val="tx1"/>
              </a:solidFill>
              <a:effectLst/>
              <a:latin typeface="Times New Roman" panose="02020603050405020304" pitchFamily="18" charset="0"/>
              <a:cs typeface="Times New Roman" panose="02020603050405020304" pitchFamily="18" charset="0"/>
            </a:endParaRPr>
          </a:p>
          <a:p>
            <a:pPr marL="0" indent="0">
              <a:lnSpc>
                <a:spcPct val="200000"/>
              </a:lnSpc>
              <a:spcBef>
                <a:spcPts val="0"/>
              </a:spcBef>
              <a:spcAft>
                <a:spcPts val="0"/>
              </a:spcAft>
              <a:buNone/>
            </a:pPr>
            <a:r>
              <a:rPr lang="en-US" sz="1000" i="1" dirty="0">
                <a:solidFill>
                  <a:schemeClr val="tx1"/>
                </a:solidFill>
                <a:effectLst/>
                <a:latin typeface="Times New Roman" panose="02020603050405020304" pitchFamily="18" charset="0"/>
                <a:cs typeface="Times New Roman" panose="02020603050405020304" pitchFamily="18" charset="0"/>
              </a:rPr>
              <a:t>BCBA/BCABA Experience Standards - BACB</a:t>
            </a:r>
            <a:r>
              <a:rPr lang="en-US" sz="1000" dirty="0">
                <a:solidFill>
                  <a:schemeClr val="tx1"/>
                </a:solidFill>
                <a:effectLst/>
                <a:latin typeface="Times New Roman" panose="02020603050405020304" pitchFamily="18" charset="0"/>
                <a:cs typeface="Times New Roman" panose="02020603050405020304" pitchFamily="18" charset="0"/>
              </a:rPr>
              <a:t>. Behavior Analyst Certification Board. (n.d.). Retrieved February 4, 2022, from </a:t>
            </a:r>
            <a:r>
              <a:rPr lang="en-US" sz="1000" dirty="0">
                <a:solidFill>
                  <a:schemeClr val="tx1"/>
                </a:solidFill>
                <a:effectLst/>
                <a:latin typeface="Times New Roman" panose="02020603050405020304" pitchFamily="18" charset="0"/>
                <a:cs typeface="Times New Roman" panose="02020603050405020304" pitchFamily="18" charset="0"/>
                <a:hlinkClick r:id="rId9"/>
              </a:rPr>
              <a:t>https://www.bacb.com/wp-content/uploads/BACB_Experience-</a:t>
            </a:r>
          </a:p>
          <a:p>
            <a:pPr marL="0" indent="0">
              <a:lnSpc>
                <a:spcPct val="200000"/>
              </a:lnSpc>
              <a:spcBef>
                <a:spcPts val="0"/>
              </a:spcBef>
              <a:spcAft>
                <a:spcPts val="0"/>
              </a:spcAft>
              <a:buNone/>
            </a:pPr>
            <a:r>
              <a:rPr lang="en-US" sz="1000" dirty="0">
                <a:solidFill>
                  <a:schemeClr val="tx1"/>
                </a:solidFill>
                <a:latin typeface="Times New Roman" panose="02020603050405020304" pitchFamily="18" charset="0"/>
                <a:cs typeface="Times New Roman" panose="02020603050405020304" pitchFamily="18" charset="0"/>
              </a:rPr>
              <a:t>          </a:t>
            </a:r>
            <a:r>
              <a:rPr lang="en-US" sz="1000" dirty="0">
                <a:solidFill>
                  <a:schemeClr val="tx1"/>
                </a:solidFill>
                <a:effectLst/>
                <a:latin typeface="Times New Roman" panose="02020603050405020304" pitchFamily="18" charset="0"/>
                <a:cs typeface="Times New Roman" panose="02020603050405020304" pitchFamily="18" charset="0"/>
                <a:hlinkClick r:id="rId9"/>
              </a:rPr>
              <a:t>Standards_200501.pdf </a:t>
            </a:r>
            <a:endParaRPr lang="en-US" sz="1000" dirty="0">
              <a:solidFill>
                <a:schemeClr val="tx1"/>
              </a:solidFill>
              <a:effectLst/>
              <a:latin typeface="Times New Roman" panose="02020603050405020304" pitchFamily="18" charset="0"/>
              <a:cs typeface="Times New Roman" panose="02020603050405020304" pitchFamily="18" charset="0"/>
            </a:endParaRPr>
          </a:p>
          <a:p>
            <a:pPr marL="0" indent="0">
              <a:lnSpc>
                <a:spcPct val="200000"/>
              </a:lnSpc>
              <a:spcBef>
                <a:spcPts val="0"/>
              </a:spcBef>
              <a:spcAft>
                <a:spcPts val="0"/>
              </a:spcAft>
              <a:buNone/>
            </a:pPr>
            <a:r>
              <a:rPr lang="en-US" sz="1000" i="1" dirty="0">
                <a:solidFill>
                  <a:schemeClr val="tx1"/>
                </a:solidFill>
                <a:effectLst/>
                <a:latin typeface="Times New Roman" panose="02020603050405020304" pitchFamily="18" charset="0"/>
                <a:cs typeface="Times New Roman" panose="02020603050405020304" pitchFamily="18" charset="0"/>
              </a:rPr>
              <a:t>Board Certified Behavior Analysts (BCBA)</a:t>
            </a:r>
            <a:r>
              <a:rPr lang="en-US" sz="1000" dirty="0">
                <a:solidFill>
                  <a:schemeClr val="tx1"/>
                </a:solidFill>
                <a:effectLst/>
                <a:latin typeface="Times New Roman" panose="02020603050405020304" pitchFamily="18" charset="0"/>
                <a:cs typeface="Times New Roman" panose="02020603050405020304" pitchFamily="18" charset="0"/>
              </a:rPr>
              <a:t>. Behavior Analyst Certification Board. (2022, January 31). Retrieved February 4, 2022, from </a:t>
            </a:r>
            <a:r>
              <a:rPr lang="en-US" sz="1000" dirty="0">
                <a:effectLst/>
                <a:latin typeface="Times New Roman" panose="02020603050405020304" pitchFamily="18" charset="0"/>
                <a:cs typeface="Times New Roman" panose="02020603050405020304" pitchFamily="18" charset="0"/>
                <a:hlinkClick r:id="rId10"/>
              </a:rPr>
              <a:t>https://www.bacb.com/bcba/ </a:t>
            </a:r>
            <a:endParaRPr lang="en-US" sz="1000" dirty="0">
              <a:effectLst/>
              <a:latin typeface="Times New Roman" panose="02020603050405020304" pitchFamily="18" charset="0"/>
              <a:cs typeface="Times New Roman" panose="02020603050405020304" pitchFamily="18" charset="0"/>
            </a:endParaRPr>
          </a:p>
          <a:p>
            <a:pPr marL="0" marR="0" indent="0">
              <a:lnSpc>
                <a:spcPct val="200000"/>
              </a:lnSpc>
              <a:spcBef>
                <a:spcPts val="0"/>
              </a:spcBef>
              <a:spcAft>
                <a:spcPts val="0"/>
              </a:spcAft>
              <a:buNone/>
            </a:pPr>
            <a:r>
              <a:rPr lang="en-US" sz="1000" dirty="0">
                <a:solidFill>
                  <a:srgbClr val="303030"/>
                </a:solidFill>
                <a:effectLst/>
                <a:latin typeface="Times New Roman" panose="02020603050405020304" pitchFamily="18" charset="0"/>
                <a:ea typeface="Calibri" panose="020F0502020204030204" pitchFamily="34" charset="0"/>
                <a:cs typeface="Times New Roman" panose="02020603050405020304" pitchFamily="18" charset="0"/>
              </a:rPr>
              <a:t>Baer, D. M., Wolf, M. M., &amp; </a:t>
            </a:r>
            <a:r>
              <a:rPr lang="en-US" sz="1000" dirty="0" err="1">
                <a:solidFill>
                  <a:srgbClr val="303030"/>
                </a:solidFill>
                <a:effectLst/>
                <a:latin typeface="Times New Roman" panose="02020603050405020304" pitchFamily="18" charset="0"/>
                <a:ea typeface="Calibri" panose="020F0502020204030204" pitchFamily="34" charset="0"/>
                <a:cs typeface="Times New Roman" panose="02020603050405020304" pitchFamily="18" charset="0"/>
              </a:rPr>
              <a:t>Risley</a:t>
            </a:r>
            <a:r>
              <a:rPr lang="en-US" sz="1000" dirty="0">
                <a:solidFill>
                  <a:srgbClr val="303030"/>
                </a:solidFill>
                <a:effectLst/>
                <a:latin typeface="Times New Roman" panose="02020603050405020304" pitchFamily="18" charset="0"/>
                <a:ea typeface="Calibri" panose="020F0502020204030204" pitchFamily="34" charset="0"/>
                <a:cs typeface="Times New Roman" panose="02020603050405020304" pitchFamily="18" charset="0"/>
              </a:rPr>
              <a:t>, T. R. (1968). Some current dimensions of applied behavior analysis. </a:t>
            </a:r>
            <a:r>
              <a:rPr lang="en-US" sz="1000" i="1" dirty="0">
                <a:solidFill>
                  <a:srgbClr val="303030"/>
                </a:solidFill>
                <a:effectLst/>
                <a:latin typeface="Times New Roman" panose="02020603050405020304" pitchFamily="18" charset="0"/>
                <a:ea typeface="Calibri" panose="020F0502020204030204" pitchFamily="34" charset="0"/>
                <a:cs typeface="Times New Roman" panose="02020603050405020304" pitchFamily="18" charset="0"/>
              </a:rPr>
              <a:t>Journal of Applied Behavior Analysis</a:t>
            </a:r>
            <a:r>
              <a:rPr lang="en-US" sz="1000" dirty="0">
                <a:solidFill>
                  <a:srgbClr val="30303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000" i="1" dirty="0">
                <a:solidFill>
                  <a:srgbClr val="303030"/>
                </a:solidFill>
                <a:effectLst/>
                <a:latin typeface="Times New Roman" panose="02020603050405020304" pitchFamily="18" charset="0"/>
                <a:ea typeface="Calibri" panose="020F0502020204030204" pitchFamily="34" charset="0"/>
                <a:cs typeface="Times New Roman" panose="02020603050405020304" pitchFamily="18" charset="0"/>
              </a:rPr>
              <a:t>1</a:t>
            </a:r>
            <a:r>
              <a:rPr lang="en-US" sz="1000" dirty="0">
                <a:solidFill>
                  <a:srgbClr val="303030"/>
                </a:solidFill>
                <a:effectLst/>
                <a:latin typeface="Times New Roman" panose="02020603050405020304" pitchFamily="18" charset="0"/>
                <a:ea typeface="Calibri" panose="020F0502020204030204" pitchFamily="34" charset="0"/>
                <a:cs typeface="Times New Roman" panose="02020603050405020304" pitchFamily="18" charset="0"/>
              </a:rPr>
              <a:t>(1), 91–97. </a:t>
            </a:r>
            <a:r>
              <a:rPr lang="en-US" sz="1000" u="sng" dirty="0">
                <a:solidFill>
                  <a:srgbClr val="303030"/>
                </a:solidFill>
                <a:effectLst/>
                <a:latin typeface="Times New Roman" panose="02020603050405020304" pitchFamily="18" charset="0"/>
                <a:ea typeface="Calibri" panose="020F0502020204030204" pitchFamily="34" charset="0"/>
                <a:cs typeface="Times New Roman" panose="02020603050405020304" pitchFamily="18" charset="0"/>
                <a:hlinkClick r:id="rId11"/>
              </a:rPr>
              <a:t>https://doi.org/10.1901/jaba.1968.1-91</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221895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D93BF1-4EEE-4E9D-8798-6399139F8D52}"/>
              </a:ext>
            </a:extLst>
          </p:cNvPr>
          <p:cNvSpPr>
            <a:spLocks noGrp="1"/>
          </p:cNvSpPr>
          <p:nvPr>
            <p:ph idx="1"/>
          </p:nvPr>
        </p:nvSpPr>
        <p:spPr>
          <a:xfrm>
            <a:off x="1097280" y="2108201"/>
            <a:ext cx="10058400" cy="4076699"/>
          </a:xfrm>
        </p:spPr>
        <p:txBody>
          <a:bodyPr>
            <a:normAutofit fontScale="92500"/>
          </a:bodyPr>
          <a:lstStyle/>
          <a:p>
            <a:pPr marL="0" marR="0" indent="0">
              <a:lnSpc>
                <a:spcPct val="200000"/>
              </a:lnSpc>
              <a:spcBef>
                <a:spcPts val="0"/>
              </a:spcBef>
              <a:spcAft>
                <a:spcPts val="0"/>
              </a:spcAft>
              <a:buNone/>
            </a:pPr>
            <a:r>
              <a:rPr lang="en-US" sz="1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Bailey, J., &amp; Burch, M. (2011). </a:t>
            </a:r>
            <a:r>
              <a:rPr lang="en-US" sz="1000" i="1"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Ethics for Behavior Analysts</a:t>
            </a:r>
            <a:r>
              <a:rPr lang="en-US" sz="1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(2nd expanded ed.). Routledge/Taylor &amp; Francis Group.</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200000"/>
              </a:lnSpc>
              <a:spcBef>
                <a:spcPts val="0"/>
              </a:spcBef>
              <a:spcAft>
                <a:spcPts val="0"/>
              </a:spcAft>
              <a:buNone/>
            </a:pPr>
            <a:r>
              <a:rPr lang="en-US" sz="1000" dirty="0">
                <a:solidFill>
                  <a:srgbClr val="303030"/>
                </a:solidFill>
                <a:effectLst/>
                <a:latin typeface="Times New Roman" panose="02020603050405020304" pitchFamily="18" charset="0"/>
                <a:ea typeface="Calibri" panose="020F0502020204030204" pitchFamily="34" charset="0"/>
                <a:cs typeface="Times New Roman" panose="02020603050405020304" pitchFamily="18" charset="0"/>
              </a:rPr>
              <a:t>Bannerman, D. J., Sheldon, J. B., Sherman, J. A., &amp; </a:t>
            </a:r>
            <a:r>
              <a:rPr lang="en-US" sz="1000" dirty="0" err="1">
                <a:solidFill>
                  <a:srgbClr val="303030"/>
                </a:solidFill>
                <a:effectLst/>
                <a:latin typeface="Times New Roman" panose="02020603050405020304" pitchFamily="18" charset="0"/>
                <a:ea typeface="Calibri" panose="020F0502020204030204" pitchFamily="34" charset="0"/>
                <a:cs typeface="Times New Roman" panose="02020603050405020304" pitchFamily="18" charset="0"/>
              </a:rPr>
              <a:t>Harchik</a:t>
            </a:r>
            <a:r>
              <a:rPr lang="en-US" sz="1000" dirty="0">
                <a:solidFill>
                  <a:srgbClr val="303030"/>
                </a:solidFill>
                <a:effectLst/>
                <a:latin typeface="Times New Roman" panose="02020603050405020304" pitchFamily="18" charset="0"/>
                <a:ea typeface="Calibri" panose="020F0502020204030204" pitchFamily="34" charset="0"/>
                <a:cs typeface="Times New Roman" panose="02020603050405020304" pitchFamily="18" charset="0"/>
              </a:rPr>
              <a:t>, A. E. (1990). Balancing the right to habilitation with the right to personal liberties: The rights of people with developmental disabilities to eat too many </a:t>
            </a:r>
          </a:p>
          <a:p>
            <a:pPr marL="0" marR="0" indent="0">
              <a:lnSpc>
                <a:spcPct val="200000"/>
              </a:lnSpc>
              <a:spcBef>
                <a:spcPts val="0"/>
              </a:spcBef>
              <a:spcAft>
                <a:spcPts val="0"/>
              </a:spcAft>
              <a:buNone/>
            </a:pPr>
            <a:r>
              <a:rPr lang="en-US" sz="1000" dirty="0">
                <a:solidFill>
                  <a:srgbClr val="303030"/>
                </a:solidFill>
                <a:latin typeface="Times New Roman" panose="02020603050405020304" pitchFamily="18" charset="0"/>
                <a:ea typeface="Calibri" panose="020F0502020204030204" pitchFamily="34" charset="0"/>
                <a:cs typeface="Times New Roman" panose="02020603050405020304" pitchFamily="18" charset="0"/>
              </a:rPr>
              <a:t>          </a:t>
            </a:r>
            <a:r>
              <a:rPr lang="en-US" sz="1000" dirty="0">
                <a:solidFill>
                  <a:srgbClr val="303030"/>
                </a:solidFill>
                <a:effectLst/>
                <a:latin typeface="Times New Roman" panose="02020603050405020304" pitchFamily="18" charset="0"/>
                <a:ea typeface="Calibri" panose="020F0502020204030204" pitchFamily="34" charset="0"/>
                <a:cs typeface="Times New Roman" panose="02020603050405020304" pitchFamily="18" charset="0"/>
              </a:rPr>
              <a:t>doughnuts and take a nap. </a:t>
            </a:r>
            <a:r>
              <a:rPr lang="en-US" sz="1000" i="1" dirty="0">
                <a:solidFill>
                  <a:srgbClr val="303030"/>
                </a:solidFill>
                <a:effectLst/>
                <a:latin typeface="Times New Roman" panose="02020603050405020304" pitchFamily="18" charset="0"/>
                <a:ea typeface="Calibri" panose="020F0502020204030204" pitchFamily="34" charset="0"/>
                <a:cs typeface="Times New Roman" panose="02020603050405020304" pitchFamily="18" charset="0"/>
              </a:rPr>
              <a:t>Journal of Applied Behavior Analysis</a:t>
            </a:r>
            <a:r>
              <a:rPr lang="en-US" sz="1000" dirty="0">
                <a:solidFill>
                  <a:srgbClr val="30303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000" i="1" dirty="0">
                <a:solidFill>
                  <a:srgbClr val="303030"/>
                </a:solidFill>
                <a:effectLst/>
                <a:latin typeface="Times New Roman" panose="02020603050405020304" pitchFamily="18" charset="0"/>
                <a:ea typeface="Calibri" panose="020F0502020204030204" pitchFamily="34" charset="0"/>
                <a:cs typeface="Times New Roman" panose="02020603050405020304" pitchFamily="18" charset="0"/>
              </a:rPr>
              <a:t>23</a:t>
            </a:r>
            <a:r>
              <a:rPr lang="en-US" sz="1000" dirty="0">
                <a:solidFill>
                  <a:srgbClr val="303030"/>
                </a:solidFill>
                <a:effectLst/>
                <a:latin typeface="Times New Roman" panose="02020603050405020304" pitchFamily="18" charset="0"/>
                <a:ea typeface="Calibri" panose="020F0502020204030204" pitchFamily="34" charset="0"/>
                <a:cs typeface="Times New Roman" panose="02020603050405020304" pitchFamily="18" charset="0"/>
              </a:rPr>
              <a:t>(1), 79–89. </a:t>
            </a:r>
            <a:r>
              <a:rPr lang="en-US" sz="10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2"/>
              </a:rPr>
              <a:t>https://doi.org/10.1901/jaba.1990.23-79</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200000"/>
              </a:lnSpc>
              <a:spcBef>
                <a:spcPts val="0"/>
              </a:spcBef>
              <a:spcAft>
                <a:spcPts val="0"/>
              </a:spcAft>
              <a:buNone/>
            </a:pPr>
            <a:r>
              <a:rPr lang="en-US" sz="1000" dirty="0" err="1">
                <a:solidFill>
                  <a:srgbClr val="303030"/>
                </a:solidFill>
                <a:effectLst/>
                <a:latin typeface="Times New Roman" panose="02020603050405020304" pitchFamily="18" charset="0"/>
                <a:ea typeface="Calibri" panose="020F0502020204030204" pitchFamily="34" charset="0"/>
                <a:cs typeface="Times New Roman" panose="02020603050405020304" pitchFamily="18" charset="0"/>
              </a:rPr>
              <a:t>Carr</a:t>
            </a:r>
            <a:r>
              <a:rPr lang="en-US" sz="1000" dirty="0">
                <a:solidFill>
                  <a:srgbClr val="303030"/>
                </a:solidFill>
                <a:effectLst/>
                <a:latin typeface="Times New Roman" panose="02020603050405020304" pitchFamily="18" charset="0"/>
                <a:ea typeface="Calibri" panose="020F0502020204030204" pitchFamily="34" charset="0"/>
                <a:cs typeface="Times New Roman" panose="02020603050405020304" pitchFamily="18" charset="0"/>
              </a:rPr>
              <a:t>, E. G., &amp; Durand, V. M. (1985). Reducing behavior problems through functional communication training. </a:t>
            </a:r>
            <a:r>
              <a:rPr lang="en-US" sz="1000" i="1" dirty="0">
                <a:solidFill>
                  <a:srgbClr val="303030"/>
                </a:solidFill>
                <a:effectLst/>
                <a:latin typeface="Times New Roman" panose="02020603050405020304" pitchFamily="18" charset="0"/>
                <a:ea typeface="Calibri" panose="020F0502020204030204" pitchFamily="34" charset="0"/>
                <a:cs typeface="Times New Roman" panose="02020603050405020304" pitchFamily="18" charset="0"/>
              </a:rPr>
              <a:t>Journal of Applied Behavior Analysis</a:t>
            </a:r>
            <a:r>
              <a:rPr lang="en-US" sz="1000" dirty="0">
                <a:solidFill>
                  <a:srgbClr val="30303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000" i="1" dirty="0">
                <a:solidFill>
                  <a:srgbClr val="303030"/>
                </a:solidFill>
                <a:effectLst/>
                <a:latin typeface="Times New Roman" panose="02020603050405020304" pitchFamily="18" charset="0"/>
                <a:ea typeface="Calibri" panose="020F0502020204030204" pitchFamily="34" charset="0"/>
                <a:cs typeface="Times New Roman" panose="02020603050405020304" pitchFamily="18" charset="0"/>
              </a:rPr>
              <a:t>18</a:t>
            </a:r>
            <a:r>
              <a:rPr lang="en-US" sz="1000" dirty="0">
                <a:solidFill>
                  <a:srgbClr val="303030"/>
                </a:solidFill>
                <a:effectLst/>
                <a:latin typeface="Times New Roman" panose="02020603050405020304" pitchFamily="18" charset="0"/>
                <a:ea typeface="Calibri" panose="020F0502020204030204" pitchFamily="34" charset="0"/>
                <a:cs typeface="Times New Roman" panose="02020603050405020304" pitchFamily="18" charset="0"/>
              </a:rPr>
              <a:t>(2), 111–126. </a:t>
            </a:r>
            <a:r>
              <a:rPr lang="en-US" sz="10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3"/>
              </a:rPr>
              <a:t>https://doi.org/10.1901/jaba.1985.18-111</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200000"/>
              </a:lnSpc>
              <a:spcBef>
                <a:spcPts val="0"/>
              </a:spcBef>
              <a:spcAft>
                <a:spcPts val="0"/>
              </a:spcAft>
              <a:buNone/>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Cooper, J. O., Heron, T. E., &amp; </a:t>
            </a:r>
            <a:r>
              <a:rPr lang="en-US" sz="1000" dirty="0" err="1">
                <a:effectLst/>
                <a:latin typeface="Times New Roman" panose="02020603050405020304" pitchFamily="18" charset="0"/>
                <a:ea typeface="Calibri" panose="020F0502020204030204" pitchFamily="34" charset="0"/>
                <a:cs typeface="Times New Roman" panose="02020603050405020304" pitchFamily="18" charset="0"/>
              </a:rPr>
              <a:t>Heward</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W. L. (2020). </a:t>
            </a:r>
            <a:r>
              <a:rPr lang="en-US" sz="1000" i="1" dirty="0">
                <a:effectLst/>
                <a:latin typeface="Times New Roman" panose="02020603050405020304" pitchFamily="18" charset="0"/>
                <a:ea typeface="Calibri" panose="020F0502020204030204" pitchFamily="34" charset="0"/>
                <a:cs typeface="Times New Roman" panose="02020603050405020304" pitchFamily="18" charset="0"/>
              </a:rPr>
              <a:t>Applied Behavior Analysis</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(3rd ed.). Pearson. </a:t>
            </a:r>
          </a:p>
          <a:p>
            <a:pPr marL="0" indent="0">
              <a:lnSpc>
                <a:spcPct val="200000"/>
              </a:lnSpc>
              <a:spcBef>
                <a:spcPts val="0"/>
              </a:spcBef>
              <a:spcAft>
                <a:spcPts val="0"/>
              </a:spcAft>
              <a:buNone/>
            </a:pPr>
            <a:r>
              <a:rPr lang="en-US" sz="1000" i="1" dirty="0">
                <a:solidFill>
                  <a:schemeClr val="tx1"/>
                </a:solidFill>
                <a:effectLst/>
                <a:latin typeface="Times New Roman" panose="02020603050405020304" pitchFamily="18" charset="0"/>
                <a:cs typeface="Times New Roman" panose="02020603050405020304" pitchFamily="18" charset="0"/>
              </a:rPr>
              <a:t>Ethics Code for Behavior Analysts</a:t>
            </a:r>
            <a:r>
              <a:rPr lang="en-US" sz="1000" dirty="0">
                <a:solidFill>
                  <a:schemeClr val="tx1"/>
                </a:solidFill>
                <a:effectLst/>
                <a:latin typeface="Times New Roman" panose="02020603050405020304" pitchFamily="18" charset="0"/>
                <a:cs typeface="Times New Roman" panose="02020603050405020304" pitchFamily="18" charset="0"/>
              </a:rPr>
              <a:t>. Behavior Analysts Certification Board. (n.d.). Retrieved February 4, 2022, from </a:t>
            </a:r>
            <a:r>
              <a:rPr lang="en-US" sz="1000" dirty="0">
                <a:solidFill>
                  <a:schemeClr val="tx1"/>
                </a:solidFill>
                <a:effectLst/>
                <a:latin typeface="Times New Roman" panose="02020603050405020304" pitchFamily="18" charset="0"/>
                <a:cs typeface="Times New Roman" panose="02020603050405020304" pitchFamily="18" charset="0"/>
                <a:hlinkClick r:id="rId4"/>
              </a:rPr>
              <a:t>https://www.bacb.com/wp-content/uploads/2020/11/Ethics-Code-for-Behavior-Analysts-210902.pdf </a:t>
            </a:r>
            <a:endParaRPr lang="en-US" sz="1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200000"/>
              </a:lnSpc>
              <a:spcBef>
                <a:spcPts val="0"/>
              </a:spcBef>
              <a:spcAft>
                <a:spcPts val="0"/>
              </a:spcAft>
              <a:buNone/>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Iwata, B. A., Dorsey, M. F., </a:t>
            </a:r>
            <a:r>
              <a:rPr lang="en-US" sz="1000" dirty="0" err="1">
                <a:effectLst/>
                <a:latin typeface="Times New Roman" panose="02020603050405020304" pitchFamily="18" charset="0"/>
                <a:ea typeface="Calibri" panose="020F0502020204030204" pitchFamily="34" charset="0"/>
                <a:cs typeface="Times New Roman" panose="02020603050405020304" pitchFamily="18" charset="0"/>
              </a:rPr>
              <a:t>Slifer</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K. J., Bauman, K. E., &amp; Richman, G. S. (1994). Toward a functional analysis of self-injury. </a:t>
            </a:r>
            <a:r>
              <a:rPr lang="en-US" sz="1000" i="1" dirty="0">
                <a:effectLst/>
                <a:latin typeface="Times New Roman" panose="02020603050405020304" pitchFamily="18" charset="0"/>
                <a:ea typeface="Calibri" panose="020F0502020204030204" pitchFamily="34" charset="0"/>
                <a:cs typeface="Times New Roman" panose="02020603050405020304" pitchFamily="18" charset="0"/>
              </a:rPr>
              <a:t>Journal of Applied Behavior Analysis</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000" i="1" dirty="0">
                <a:effectLst/>
                <a:latin typeface="Times New Roman" panose="02020603050405020304" pitchFamily="18" charset="0"/>
                <a:ea typeface="Calibri" panose="020F0502020204030204" pitchFamily="34" charset="0"/>
                <a:cs typeface="Times New Roman" panose="02020603050405020304" pitchFamily="18" charset="0"/>
              </a:rPr>
              <a:t>27</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(2), 197–209. </a:t>
            </a:r>
          </a:p>
          <a:p>
            <a:pPr marL="0" marR="0" indent="0">
              <a:lnSpc>
                <a:spcPct val="200000"/>
              </a:lnSpc>
              <a:spcBef>
                <a:spcPts val="0"/>
              </a:spcBef>
              <a:spcAft>
                <a:spcPts val="0"/>
              </a:spcAft>
              <a:buNone/>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0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5"/>
              </a:rPr>
              <a:t>https://doi.org/10.1901/jaba.1994.27-197</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200000"/>
              </a:lnSpc>
              <a:spcBef>
                <a:spcPts val="0"/>
              </a:spcBef>
              <a:spcAft>
                <a:spcPts val="0"/>
              </a:spcAft>
              <a:buNone/>
            </a:pPr>
            <a:r>
              <a:rPr lang="en-US" sz="1000" dirty="0">
                <a:solidFill>
                  <a:srgbClr val="303030"/>
                </a:solidFill>
                <a:effectLst/>
                <a:latin typeface="Times New Roman" panose="02020603050405020304" pitchFamily="18" charset="0"/>
                <a:ea typeface="Calibri" panose="020F0502020204030204" pitchFamily="34" charset="0"/>
                <a:cs typeface="Times New Roman" panose="02020603050405020304" pitchFamily="18" charset="0"/>
              </a:rPr>
              <a:t>Johnston, J. M., </a:t>
            </a:r>
            <a:r>
              <a:rPr lang="en-US" sz="1000" dirty="0" err="1">
                <a:solidFill>
                  <a:srgbClr val="303030"/>
                </a:solidFill>
                <a:effectLst/>
                <a:latin typeface="Times New Roman" panose="02020603050405020304" pitchFamily="18" charset="0"/>
                <a:ea typeface="Calibri" panose="020F0502020204030204" pitchFamily="34" charset="0"/>
                <a:cs typeface="Times New Roman" panose="02020603050405020304" pitchFamily="18" charset="0"/>
              </a:rPr>
              <a:t>Carr</a:t>
            </a:r>
            <a:r>
              <a:rPr lang="en-US" sz="1000" dirty="0">
                <a:solidFill>
                  <a:srgbClr val="303030"/>
                </a:solidFill>
                <a:effectLst/>
                <a:latin typeface="Times New Roman" panose="02020603050405020304" pitchFamily="18" charset="0"/>
                <a:ea typeface="Calibri" panose="020F0502020204030204" pitchFamily="34" charset="0"/>
                <a:cs typeface="Times New Roman" panose="02020603050405020304" pitchFamily="18" charset="0"/>
              </a:rPr>
              <a:t>, J. E., &amp; </a:t>
            </a:r>
            <a:r>
              <a:rPr lang="en-US" sz="1000" dirty="0" err="1">
                <a:solidFill>
                  <a:srgbClr val="303030"/>
                </a:solidFill>
                <a:effectLst/>
                <a:latin typeface="Times New Roman" panose="02020603050405020304" pitchFamily="18" charset="0"/>
                <a:ea typeface="Calibri" panose="020F0502020204030204" pitchFamily="34" charset="0"/>
                <a:cs typeface="Times New Roman" panose="02020603050405020304" pitchFamily="18" charset="0"/>
              </a:rPr>
              <a:t>Mellichamp</a:t>
            </a:r>
            <a:r>
              <a:rPr lang="en-US" sz="1000" dirty="0">
                <a:solidFill>
                  <a:srgbClr val="303030"/>
                </a:solidFill>
                <a:effectLst/>
                <a:latin typeface="Times New Roman" panose="02020603050405020304" pitchFamily="18" charset="0"/>
                <a:ea typeface="Calibri" panose="020F0502020204030204" pitchFamily="34" charset="0"/>
                <a:cs typeface="Times New Roman" panose="02020603050405020304" pitchFamily="18" charset="0"/>
              </a:rPr>
              <a:t>, F. H. (2017). A history of the professional credentialing of applied behavior analysts. </a:t>
            </a:r>
            <a:r>
              <a:rPr lang="en-US" sz="1000" i="1" dirty="0">
                <a:solidFill>
                  <a:srgbClr val="303030"/>
                </a:solidFill>
                <a:effectLst/>
                <a:latin typeface="Times New Roman" panose="02020603050405020304" pitchFamily="18" charset="0"/>
                <a:ea typeface="Calibri" panose="020F0502020204030204" pitchFamily="34" charset="0"/>
                <a:cs typeface="Times New Roman" panose="02020603050405020304" pitchFamily="18" charset="0"/>
              </a:rPr>
              <a:t>The Behavior Analyst</a:t>
            </a:r>
            <a:r>
              <a:rPr lang="en-US" sz="1000" dirty="0">
                <a:solidFill>
                  <a:srgbClr val="30303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000" i="1" dirty="0">
                <a:solidFill>
                  <a:srgbClr val="303030"/>
                </a:solidFill>
                <a:effectLst/>
                <a:latin typeface="Times New Roman" panose="02020603050405020304" pitchFamily="18" charset="0"/>
                <a:ea typeface="Calibri" panose="020F0502020204030204" pitchFamily="34" charset="0"/>
                <a:cs typeface="Times New Roman" panose="02020603050405020304" pitchFamily="18" charset="0"/>
              </a:rPr>
              <a:t>40</a:t>
            </a:r>
            <a:r>
              <a:rPr lang="en-US" sz="1000" dirty="0">
                <a:solidFill>
                  <a:srgbClr val="303030"/>
                </a:solidFill>
                <a:effectLst/>
                <a:latin typeface="Times New Roman" panose="02020603050405020304" pitchFamily="18" charset="0"/>
                <a:ea typeface="Calibri" panose="020F0502020204030204" pitchFamily="34" charset="0"/>
                <a:cs typeface="Times New Roman" panose="02020603050405020304" pitchFamily="18" charset="0"/>
              </a:rPr>
              <a:t>(2), 523–538. </a:t>
            </a:r>
            <a:r>
              <a:rPr lang="en-US" sz="1000" u="sng" dirty="0">
                <a:solidFill>
                  <a:srgbClr val="303030"/>
                </a:solidFill>
                <a:effectLst/>
                <a:latin typeface="Times New Roman" panose="02020603050405020304" pitchFamily="18" charset="0"/>
                <a:ea typeface="Calibri" panose="020F0502020204030204" pitchFamily="34" charset="0"/>
                <a:cs typeface="Times New Roman" panose="02020603050405020304" pitchFamily="18" charset="0"/>
                <a:hlinkClick r:id="rId6"/>
              </a:rPr>
              <a:t>https://doi.org/10.1007/s40614-017-0106-9</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200000"/>
              </a:lnSpc>
              <a:spcBef>
                <a:spcPts val="0"/>
              </a:spcBef>
              <a:spcAft>
                <a:spcPts val="0"/>
              </a:spcAft>
              <a:buNone/>
            </a:pPr>
            <a:r>
              <a:rPr lang="en-US" sz="1000" i="1" dirty="0">
                <a:solidFill>
                  <a:schemeClr val="tx1"/>
                </a:solidFill>
                <a:effectLst/>
                <a:latin typeface="Times New Roman" panose="02020603050405020304" pitchFamily="18" charset="0"/>
                <a:cs typeface="Times New Roman" panose="02020603050405020304" pitchFamily="18" charset="0"/>
              </a:rPr>
              <a:t>NCCA Accreditation</a:t>
            </a:r>
            <a:r>
              <a:rPr lang="en-US" sz="1000" dirty="0">
                <a:solidFill>
                  <a:schemeClr val="tx1"/>
                </a:solidFill>
                <a:effectLst/>
                <a:latin typeface="Times New Roman" panose="02020603050405020304" pitchFamily="18" charset="0"/>
                <a:cs typeface="Times New Roman" panose="02020603050405020304" pitchFamily="18" charset="0"/>
              </a:rPr>
              <a:t>. Institute for Credentialing Excellence. (n.d.). Retrieved February 4, 2022, from </a:t>
            </a:r>
            <a:r>
              <a:rPr lang="en-US" sz="1000" dirty="0">
                <a:solidFill>
                  <a:schemeClr val="tx1"/>
                </a:solidFill>
                <a:effectLst/>
                <a:latin typeface="Times New Roman" panose="02020603050405020304" pitchFamily="18" charset="0"/>
                <a:cs typeface="Times New Roman" panose="02020603050405020304" pitchFamily="18" charset="0"/>
                <a:hlinkClick r:id="rId7"/>
              </a:rPr>
              <a:t>https://www.credentialingexcellence.org/Accreditation/Earn-</a:t>
            </a:r>
          </a:p>
          <a:p>
            <a:pPr marL="0" indent="0">
              <a:lnSpc>
                <a:spcPct val="200000"/>
              </a:lnSpc>
              <a:spcBef>
                <a:spcPts val="0"/>
              </a:spcBef>
              <a:spcAft>
                <a:spcPts val="0"/>
              </a:spcAft>
              <a:buNone/>
            </a:pPr>
            <a:r>
              <a:rPr lang="en-US" sz="1000" dirty="0">
                <a:solidFill>
                  <a:schemeClr val="tx1"/>
                </a:solidFill>
                <a:latin typeface="Times New Roman" panose="02020603050405020304" pitchFamily="18" charset="0"/>
                <a:cs typeface="Times New Roman" panose="02020603050405020304" pitchFamily="18" charset="0"/>
              </a:rPr>
              <a:t>          </a:t>
            </a:r>
            <a:r>
              <a:rPr lang="en-US" sz="1000" dirty="0">
                <a:solidFill>
                  <a:schemeClr val="tx1"/>
                </a:solidFill>
                <a:effectLst/>
                <a:latin typeface="Times New Roman" panose="02020603050405020304" pitchFamily="18" charset="0"/>
                <a:cs typeface="Times New Roman" panose="02020603050405020304" pitchFamily="18" charset="0"/>
                <a:hlinkClick r:id="rId7"/>
              </a:rPr>
              <a:t>Accreditation/NCCA#:~:text=NCCA%20accredited%20programs%20certify%20individuals,technicians%2C%20crane%20operators%20and%20more. </a:t>
            </a:r>
            <a:endParaRPr lang="en-US" sz="1000" dirty="0">
              <a:solidFill>
                <a:schemeClr val="tx1"/>
              </a:solidFill>
              <a:effectLst/>
              <a:latin typeface="Times New Roman" panose="02020603050405020304" pitchFamily="18" charset="0"/>
              <a:cs typeface="Times New Roman" panose="02020603050405020304" pitchFamily="18" charset="0"/>
            </a:endParaRPr>
          </a:p>
          <a:p>
            <a:pPr marL="0" marR="0" indent="0">
              <a:lnSpc>
                <a:spcPct val="200000"/>
              </a:lnSpc>
              <a:spcBef>
                <a:spcPts val="0"/>
              </a:spcBef>
              <a:spcAft>
                <a:spcPts val="0"/>
              </a:spcAft>
              <a:buNone/>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Pierce, W. D., &amp; Cheney, C. D. (2013). </a:t>
            </a:r>
            <a:r>
              <a:rPr lang="en-US" sz="1000" i="1" dirty="0">
                <a:effectLst/>
                <a:latin typeface="Times New Roman" panose="02020603050405020304" pitchFamily="18" charset="0"/>
                <a:ea typeface="Calibri" panose="020F0502020204030204" pitchFamily="34" charset="0"/>
                <a:cs typeface="Times New Roman" panose="02020603050405020304" pitchFamily="18" charset="0"/>
              </a:rPr>
              <a:t>Behavior Analysis and Learning</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(5th ed.). Psychology Press. </a:t>
            </a:r>
          </a:p>
          <a:p>
            <a:pPr marL="0" marR="0" indent="0">
              <a:lnSpc>
                <a:spcPct val="200000"/>
              </a:lnSpc>
              <a:spcBef>
                <a:spcPts val="0"/>
              </a:spcBef>
              <a:spcAft>
                <a:spcPts val="0"/>
              </a:spcAft>
              <a:buNone/>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Wolf, M.M., </a:t>
            </a:r>
            <a:r>
              <a:rPr lang="en-US" sz="1000" dirty="0" err="1">
                <a:effectLst/>
                <a:latin typeface="Times New Roman" panose="02020603050405020304" pitchFamily="18" charset="0"/>
                <a:ea typeface="Calibri" panose="020F0502020204030204" pitchFamily="34" charset="0"/>
                <a:cs typeface="Times New Roman" panose="02020603050405020304" pitchFamily="18" charset="0"/>
              </a:rPr>
              <a:t>Risley</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T., &amp; Mees, H. (1964). Application of operant conditioning procedures to the behavior problems of an autistic child. </a:t>
            </a:r>
            <a:r>
              <a:rPr lang="en-US" sz="1000" i="1" dirty="0" err="1">
                <a:effectLst/>
                <a:latin typeface="Times New Roman" panose="02020603050405020304" pitchFamily="18" charset="0"/>
                <a:ea typeface="Calibri" panose="020F0502020204030204" pitchFamily="34" charset="0"/>
                <a:cs typeface="Times New Roman" panose="02020603050405020304" pitchFamily="18" charset="0"/>
              </a:rPr>
              <a:t>Behaviour</a:t>
            </a:r>
            <a:r>
              <a:rPr lang="en-US" sz="1000" i="1" dirty="0">
                <a:effectLst/>
                <a:latin typeface="Times New Roman" panose="02020603050405020304" pitchFamily="18" charset="0"/>
                <a:ea typeface="Calibri" panose="020F0502020204030204" pitchFamily="34" charset="0"/>
                <a:cs typeface="Times New Roman" panose="02020603050405020304" pitchFamily="18" charset="0"/>
              </a:rPr>
              <a:t> Research and Therapy 1</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305-312.</a:t>
            </a:r>
          </a:p>
          <a:p>
            <a:endParaRPr lang="en-US" sz="1000" dirty="0">
              <a:latin typeface="Times New Roman" panose="02020603050405020304" pitchFamily="18" charset="0"/>
              <a:cs typeface="Times New Roman" panose="02020603050405020304" pitchFamily="18" charset="0"/>
            </a:endParaRPr>
          </a:p>
        </p:txBody>
      </p:sp>
      <p:sp>
        <p:nvSpPr>
          <p:cNvPr id="4" name="Title 1">
            <a:extLst>
              <a:ext uri="{FF2B5EF4-FFF2-40B4-BE49-F238E27FC236}">
                <a16:creationId xmlns:a16="http://schemas.microsoft.com/office/drawing/2014/main" id="{E8607CEA-2115-45B0-8CA1-A1DDB97C9963}"/>
              </a:ext>
            </a:extLst>
          </p:cNvPr>
          <p:cNvSpPr>
            <a:spLocks noGrp="1"/>
          </p:cNvSpPr>
          <p:nvPr>
            <p:ph type="title"/>
          </p:nvPr>
        </p:nvSpPr>
        <p:spPr>
          <a:xfrm>
            <a:off x="1096963" y="287338"/>
            <a:ext cx="10058400" cy="1449387"/>
          </a:xfrm>
        </p:spPr>
        <p:txBody>
          <a:bodyPr/>
          <a:lstStyle/>
          <a:p>
            <a:r>
              <a:rPr lang="en-US" dirty="0"/>
              <a:t>References </a:t>
            </a:r>
          </a:p>
        </p:txBody>
      </p:sp>
    </p:spTree>
    <p:extLst>
      <p:ext uri="{BB962C8B-B14F-4D97-AF65-F5344CB8AC3E}">
        <p14:creationId xmlns:p14="http://schemas.microsoft.com/office/powerpoint/2010/main" val="10867724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C89777EF-B26A-47F7-8E99-71973C91C72A}"/>
              </a:ext>
            </a:extLst>
          </p:cNvPr>
          <p:cNvGraphicFramePr>
            <a:graphicFrameLocks noChangeAspect="1"/>
          </p:cNvGraphicFramePr>
          <p:nvPr>
            <p:extLst>
              <p:ext uri="{D42A27DB-BD31-4B8C-83A1-F6EECF244321}">
                <p14:modId xmlns:p14="http://schemas.microsoft.com/office/powerpoint/2010/main" val="337758574"/>
              </p:ext>
            </p:extLst>
          </p:nvPr>
        </p:nvGraphicFramePr>
        <p:xfrm>
          <a:off x="1099931" y="406171"/>
          <a:ext cx="9170503" cy="6045658"/>
        </p:xfrm>
        <a:graphic>
          <a:graphicData uri="http://schemas.openxmlformats.org/presentationml/2006/ole">
            <mc:AlternateContent xmlns:mc="http://schemas.openxmlformats.org/markup-compatibility/2006">
              <mc:Choice xmlns:v="urn:schemas-microsoft-com:vml" Requires="v">
                <p:oleObj spid="_x0000_s3119" name="Prism 8" r:id="rId4" imgW="4066611" imgH="2680513" progId="Prism8.Document">
                  <p:embed/>
                </p:oleObj>
              </mc:Choice>
              <mc:Fallback>
                <p:oleObj name="Prism 8" r:id="rId4" imgW="4066611" imgH="2680513" progId="Prism8.Document">
                  <p:embed/>
                  <p:pic>
                    <p:nvPicPr>
                      <p:cNvPr id="0" name=""/>
                      <p:cNvPicPr/>
                      <p:nvPr/>
                    </p:nvPicPr>
                    <p:blipFill>
                      <a:blip r:embed="rId5"/>
                      <a:stretch>
                        <a:fillRect/>
                      </a:stretch>
                    </p:blipFill>
                    <p:spPr>
                      <a:xfrm>
                        <a:off x="1099931" y="406171"/>
                        <a:ext cx="9170503" cy="6045658"/>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F8963BA6-B284-4FF0-ABB2-67C313D781BA}"/>
              </a:ext>
            </a:extLst>
          </p:cNvPr>
          <p:cNvSpPr/>
          <p:nvPr/>
        </p:nvSpPr>
        <p:spPr>
          <a:xfrm>
            <a:off x="3650974" y="5751443"/>
            <a:ext cx="1437861" cy="477079"/>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BFACD536-3F4A-4817-B12C-ADF1249ECECF}"/>
              </a:ext>
            </a:extLst>
          </p:cNvPr>
          <p:cNvSpPr/>
          <p:nvPr/>
        </p:nvSpPr>
        <p:spPr>
          <a:xfrm rot="16200000">
            <a:off x="187187" y="2744855"/>
            <a:ext cx="2839277" cy="477079"/>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9A0A9A1-560D-4052-BEAD-EFD4FE503D1B}"/>
              </a:ext>
            </a:extLst>
          </p:cNvPr>
          <p:cNvSpPr/>
          <p:nvPr/>
        </p:nvSpPr>
        <p:spPr>
          <a:xfrm>
            <a:off x="7268816" y="1121464"/>
            <a:ext cx="1881809" cy="477079"/>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F8B5BC1-6290-4497-A4E5-FACAEBCF1F80}"/>
              </a:ext>
            </a:extLst>
          </p:cNvPr>
          <p:cNvSpPr/>
          <p:nvPr/>
        </p:nvSpPr>
        <p:spPr>
          <a:xfrm>
            <a:off x="7268815" y="1598543"/>
            <a:ext cx="2213115" cy="477079"/>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D6DBF45-7966-4156-9B2C-E83CD1C0744B}"/>
              </a:ext>
            </a:extLst>
          </p:cNvPr>
          <p:cNvSpPr/>
          <p:nvPr/>
        </p:nvSpPr>
        <p:spPr>
          <a:xfrm>
            <a:off x="7268815" y="2077279"/>
            <a:ext cx="1596889" cy="477079"/>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5A9366A-BB26-410E-A28E-3D34C435D681}"/>
              </a:ext>
            </a:extLst>
          </p:cNvPr>
          <p:cNvSpPr/>
          <p:nvPr/>
        </p:nvSpPr>
        <p:spPr>
          <a:xfrm>
            <a:off x="7268814" y="2658717"/>
            <a:ext cx="1928195" cy="477079"/>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494E706-D2B2-4EFF-8B12-D063046F461F}"/>
              </a:ext>
            </a:extLst>
          </p:cNvPr>
          <p:cNvSpPr/>
          <p:nvPr/>
        </p:nvSpPr>
        <p:spPr>
          <a:xfrm>
            <a:off x="7268815" y="3208680"/>
            <a:ext cx="2213115" cy="477079"/>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B1D5F67-D050-4B79-B40C-B101173F91BB}"/>
              </a:ext>
            </a:extLst>
          </p:cNvPr>
          <p:cNvSpPr/>
          <p:nvPr/>
        </p:nvSpPr>
        <p:spPr>
          <a:xfrm>
            <a:off x="7268815" y="3685759"/>
            <a:ext cx="2796211" cy="477079"/>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043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4"/>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5"/>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6"/>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7"/>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8"/>
                                        </p:tgtEl>
                                        <p:attrNameLst>
                                          <p:attrName>style.visibility</p:attrName>
                                        </p:attrNameLst>
                                      </p:cBhvr>
                                      <p:to>
                                        <p:strVal val="hidden"/>
                                      </p:to>
                                    </p:set>
                                  </p:childTnLst>
                                </p:cTn>
                              </p:par>
                              <p:par>
                                <p:cTn id="41" presetID="1" presetClass="entr" presetSubtype="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9"/>
                                        </p:tgtEl>
                                        <p:attrNameLst>
                                          <p:attrName>style.visibility</p:attrName>
                                        </p:attrNameLst>
                                      </p:cBhvr>
                                      <p:to>
                                        <p:strVal val="hidden"/>
                                      </p:to>
                                    </p:set>
                                  </p:childTnLst>
                                </p:cTn>
                              </p:par>
                              <p:par>
                                <p:cTn id="47" presetID="1" presetClass="entr" presetSubtype="0"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1" nodeType="clickEffect">
                                  <p:stCondLst>
                                    <p:cond delay="0"/>
                                  </p:stCondLst>
                                  <p:childTnLst>
                                    <p:set>
                                      <p:cBhvr>
                                        <p:cTn id="52"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8CF1127-BE9F-46DC-93A8-FC5FDEB8EC18}"/>
              </a:ext>
            </a:extLst>
          </p:cNvPr>
          <p:cNvSpPr txBox="1"/>
          <p:nvPr/>
        </p:nvSpPr>
        <p:spPr>
          <a:xfrm>
            <a:off x="2541104" y="1099932"/>
            <a:ext cx="7109792" cy="523220"/>
          </a:xfrm>
          <a:prstGeom prst="rect">
            <a:avLst/>
          </a:prstGeom>
          <a:noFill/>
        </p:spPr>
        <p:txBody>
          <a:bodyPr wrap="square" rtlCol="0">
            <a:spAutoFit/>
          </a:bodyPr>
          <a:lstStyle/>
          <a:p>
            <a:r>
              <a:rPr lang="en-US" sz="2800" b="1" dirty="0">
                <a:hlinkClick r:id="rId3"/>
              </a:rPr>
              <a:t>Dr. Pat </a:t>
            </a:r>
            <a:r>
              <a:rPr lang="en-US" sz="2800" b="1" dirty="0" err="1">
                <a:hlinkClick r:id="rId3"/>
              </a:rPr>
              <a:t>Friman</a:t>
            </a:r>
            <a:r>
              <a:rPr lang="en-US" sz="2800" b="1" dirty="0">
                <a:hlinkClick r:id="rId3"/>
              </a:rPr>
              <a:t> - "No Such Thing as a Bad Boy"</a:t>
            </a:r>
            <a:endParaRPr lang="en-US" sz="2800" b="1" dirty="0"/>
          </a:p>
        </p:txBody>
      </p:sp>
    </p:spTree>
    <p:extLst>
      <p:ext uri="{BB962C8B-B14F-4D97-AF65-F5344CB8AC3E}">
        <p14:creationId xmlns:p14="http://schemas.microsoft.com/office/powerpoint/2010/main" val="34468473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Oval 28">
            <a:extLst>
              <a:ext uri="{FF2B5EF4-FFF2-40B4-BE49-F238E27FC236}">
                <a16:creationId xmlns:a16="http://schemas.microsoft.com/office/drawing/2014/main" id="{F7421ABF-E154-4236-9DC7-DA57C50067CD}"/>
              </a:ext>
            </a:extLst>
          </p:cNvPr>
          <p:cNvSpPr/>
          <p:nvPr/>
        </p:nvSpPr>
        <p:spPr>
          <a:xfrm>
            <a:off x="9203218" y="3288440"/>
            <a:ext cx="1818562" cy="1818562"/>
          </a:xfrm>
          <a:prstGeom prst="ellipse">
            <a:avLst/>
          </a:prstGeom>
          <a:solidFill>
            <a:schemeClr val="bg1">
              <a:lumMod val="85000"/>
            </a:schemeClr>
          </a:solidFill>
          <a:ln w="19050">
            <a:solidFill>
              <a:schemeClr val="tx1"/>
            </a:solidFill>
          </a:ln>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sp>
      <p:sp>
        <p:nvSpPr>
          <p:cNvPr id="28" name="Oval 27">
            <a:extLst>
              <a:ext uri="{FF2B5EF4-FFF2-40B4-BE49-F238E27FC236}">
                <a16:creationId xmlns:a16="http://schemas.microsoft.com/office/drawing/2014/main" id="{F0CC2CB6-B9DA-4220-98E3-7EE622D1074D}"/>
              </a:ext>
            </a:extLst>
          </p:cNvPr>
          <p:cNvSpPr/>
          <p:nvPr/>
        </p:nvSpPr>
        <p:spPr>
          <a:xfrm>
            <a:off x="7076327" y="3295879"/>
            <a:ext cx="1818562" cy="1818562"/>
          </a:xfrm>
          <a:prstGeom prst="ellipse">
            <a:avLst/>
          </a:prstGeom>
          <a:solidFill>
            <a:schemeClr val="bg1">
              <a:lumMod val="85000"/>
            </a:schemeClr>
          </a:solidFill>
          <a:ln w="19050">
            <a:solidFill>
              <a:schemeClr val="tx1"/>
            </a:solidFill>
          </a:ln>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sp>
      <p:sp>
        <p:nvSpPr>
          <p:cNvPr id="27" name="Oval 26">
            <a:extLst>
              <a:ext uri="{FF2B5EF4-FFF2-40B4-BE49-F238E27FC236}">
                <a16:creationId xmlns:a16="http://schemas.microsoft.com/office/drawing/2014/main" id="{3049C95B-4A04-4854-A156-DBE215046462}"/>
              </a:ext>
            </a:extLst>
          </p:cNvPr>
          <p:cNvSpPr/>
          <p:nvPr/>
        </p:nvSpPr>
        <p:spPr>
          <a:xfrm>
            <a:off x="4949436" y="3347427"/>
            <a:ext cx="1818562" cy="1818562"/>
          </a:xfrm>
          <a:prstGeom prst="ellipse">
            <a:avLst/>
          </a:prstGeom>
          <a:solidFill>
            <a:schemeClr val="bg1">
              <a:lumMod val="85000"/>
            </a:schemeClr>
          </a:solidFill>
          <a:ln w="19050">
            <a:solidFill>
              <a:schemeClr val="tx1"/>
            </a:solidFill>
          </a:ln>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sp>
      <p:sp>
        <p:nvSpPr>
          <p:cNvPr id="25" name="Oval 24">
            <a:extLst>
              <a:ext uri="{FF2B5EF4-FFF2-40B4-BE49-F238E27FC236}">
                <a16:creationId xmlns:a16="http://schemas.microsoft.com/office/drawing/2014/main" id="{C6775199-2E98-48CF-8B89-87733C8862AA}"/>
              </a:ext>
            </a:extLst>
          </p:cNvPr>
          <p:cNvSpPr/>
          <p:nvPr/>
        </p:nvSpPr>
        <p:spPr>
          <a:xfrm>
            <a:off x="2869247" y="3384900"/>
            <a:ext cx="1818562" cy="1818562"/>
          </a:xfrm>
          <a:prstGeom prst="ellipse">
            <a:avLst/>
          </a:prstGeom>
          <a:solidFill>
            <a:schemeClr val="bg1">
              <a:lumMod val="85000"/>
            </a:schemeClr>
          </a:solidFill>
          <a:ln w="19050">
            <a:solidFill>
              <a:schemeClr val="tx1"/>
            </a:solidFill>
          </a:ln>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sp>
      <p:sp>
        <p:nvSpPr>
          <p:cNvPr id="2" name="Title 1">
            <a:extLst>
              <a:ext uri="{FF2B5EF4-FFF2-40B4-BE49-F238E27FC236}">
                <a16:creationId xmlns:a16="http://schemas.microsoft.com/office/drawing/2014/main" id="{E8966B5E-49BF-4C55-BF66-79188D284557}"/>
              </a:ext>
            </a:extLst>
          </p:cNvPr>
          <p:cNvSpPr>
            <a:spLocks noGrp="1"/>
          </p:cNvSpPr>
          <p:nvPr>
            <p:ph type="title"/>
          </p:nvPr>
        </p:nvSpPr>
        <p:spPr/>
        <p:txBody>
          <a:bodyPr/>
          <a:lstStyle/>
          <a:p>
            <a:r>
              <a:rPr lang="en-US" dirty="0"/>
              <a:t>Objectives </a:t>
            </a:r>
          </a:p>
        </p:txBody>
      </p:sp>
      <p:sp>
        <p:nvSpPr>
          <p:cNvPr id="15" name="Oval 14">
            <a:extLst>
              <a:ext uri="{FF2B5EF4-FFF2-40B4-BE49-F238E27FC236}">
                <a16:creationId xmlns:a16="http://schemas.microsoft.com/office/drawing/2014/main" id="{FCFE9978-05B0-45FA-9D4F-E5FC87C4B0C8}"/>
              </a:ext>
            </a:extLst>
          </p:cNvPr>
          <p:cNvSpPr/>
          <p:nvPr/>
        </p:nvSpPr>
        <p:spPr>
          <a:xfrm>
            <a:off x="789058" y="3384900"/>
            <a:ext cx="1818562" cy="1818562"/>
          </a:xfrm>
          <a:prstGeom prst="ellipse">
            <a:avLst/>
          </a:prstGeom>
          <a:solidFill>
            <a:srgbClr val="3293B6"/>
          </a:solidFill>
          <a:ln w="19050">
            <a:solidFill>
              <a:schemeClr val="tx1"/>
            </a:solidFill>
          </a:ln>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sp>
      <p:pic>
        <p:nvPicPr>
          <p:cNvPr id="4" name="Graphic 3" descr="Checklist with solid fill">
            <a:extLst>
              <a:ext uri="{FF2B5EF4-FFF2-40B4-BE49-F238E27FC236}">
                <a16:creationId xmlns:a16="http://schemas.microsoft.com/office/drawing/2014/main" id="{BD873498-3143-425A-BC3E-57C0256A84DD}"/>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115688" y="3727763"/>
            <a:ext cx="1165302" cy="1165302"/>
          </a:xfrm>
          <a:prstGeom prst="rect">
            <a:avLst/>
          </a:prstGeom>
        </p:spPr>
      </p:pic>
      <p:pic>
        <p:nvPicPr>
          <p:cNvPr id="6" name="Graphic 5" descr="Police male with solid fill">
            <a:extLst>
              <a:ext uri="{FF2B5EF4-FFF2-40B4-BE49-F238E27FC236}">
                <a16:creationId xmlns:a16="http://schemas.microsoft.com/office/drawing/2014/main" id="{A161C46A-2EB3-49B1-B779-0A7C04CCFB9C}"/>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9565834" y="3704259"/>
            <a:ext cx="1044882" cy="1044882"/>
          </a:xfrm>
          <a:prstGeom prst="rect">
            <a:avLst/>
          </a:prstGeom>
        </p:spPr>
      </p:pic>
      <p:pic>
        <p:nvPicPr>
          <p:cNvPr id="8" name="Graphic 7" descr="Scroll with solid fill">
            <a:extLst>
              <a:ext uri="{FF2B5EF4-FFF2-40B4-BE49-F238E27FC236}">
                <a16:creationId xmlns:a16="http://schemas.microsoft.com/office/drawing/2014/main" id="{7093E725-ECE5-4FB4-98E3-C3FE80C8E806}"/>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7398928" y="3624356"/>
            <a:ext cx="1134329" cy="1134329"/>
          </a:xfrm>
          <a:prstGeom prst="rect">
            <a:avLst/>
          </a:prstGeom>
        </p:spPr>
      </p:pic>
      <p:pic>
        <p:nvPicPr>
          <p:cNvPr id="14" name="Graphic 13" descr="Earth globe: Americas with solid fill">
            <a:extLst>
              <a:ext uri="{FF2B5EF4-FFF2-40B4-BE49-F238E27FC236}">
                <a16:creationId xmlns:a16="http://schemas.microsoft.com/office/drawing/2014/main" id="{A5A53A74-F6F2-4A32-96D6-F43556BEEF8D}"/>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3175666" y="3704259"/>
            <a:ext cx="1178250" cy="1178250"/>
          </a:xfrm>
          <a:prstGeom prst="rect">
            <a:avLst/>
          </a:prstGeom>
        </p:spPr>
      </p:pic>
      <p:pic>
        <p:nvPicPr>
          <p:cNvPr id="10" name="Graphic 9" descr="Upward trend outline">
            <a:extLst>
              <a:ext uri="{FF2B5EF4-FFF2-40B4-BE49-F238E27FC236}">
                <a16:creationId xmlns:a16="http://schemas.microsoft.com/office/drawing/2014/main" id="{69BF8458-EB62-4BA2-B0A0-262A58BC51B0}"/>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5257765" y="3655046"/>
            <a:ext cx="1203323" cy="1203323"/>
          </a:xfrm>
          <a:prstGeom prst="rect">
            <a:avLst/>
          </a:prstGeom>
        </p:spPr>
      </p:pic>
      <p:sp>
        <p:nvSpPr>
          <p:cNvPr id="30" name="TextBox 29">
            <a:extLst>
              <a:ext uri="{FF2B5EF4-FFF2-40B4-BE49-F238E27FC236}">
                <a16:creationId xmlns:a16="http://schemas.microsoft.com/office/drawing/2014/main" id="{3B08C5F4-2303-40FF-9914-CB0A71C3C687}"/>
              </a:ext>
            </a:extLst>
          </p:cNvPr>
          <p:cNvSpPr txBox="1"/>
          <p:nvPr/>
        </p:nvSpPr>
        <p:spPr>
          <a:xfrm>
            <a:off x="998200" y="2378749"/>
            <a:ext cx="1609420" cy="923330"/>
          </a:xfrm>
          <a:prstGeom prst="rect">
            <a:avLst/>
          </a:prstGeom>
          <a:noFill/>
        </p:spPr>
        <p:txBody>
          <a:bodyPr wrap="square" rtlCol="0">
            <a:spAutoFit/>
          </a:bodyPr>
          <a:lstStyle/>
          <a:p>
            <a:r>
              <a:rPr lang="en-US" dirty="0"/>
              <a:t>What Behavior </a:t>
            </a:r>
          </a:p>
          <a:p>
            <a:r>
              <a:rPr lang="en-US" dirty="0"/>
              <a:t>Analysis is </a:t>
            </a:r>
          </a:p>
          <a:p>
            <a:r>
              <a:rPr lang="en-US" dirty="0"/>
              <a:t>and isn’t </a:t>
            </a:r>
          </a:p>
        </p:txBody>
      </p:sp>
      <p:sp>
        <p:nvSpPr>
          <p:cNvPr id="31" name="TextBox 30">
            <a:extLst>
              <a:ext uri="{FF2B5EF4-FFF2-40B4-BE49-F238E27FC236}">
                <a16:creationId xmlns:a16="http://schemas.microsoft.com/office/drawing/2014/main" id="{A354D63C-5CA9-4FD5-B668-54E123EDFC09}"/>
              </a:ext>
            </a:extLst>
          </p:cNvPr>
          <p:cNvSpPr txBox="1"/>
          <p:nvPr/>
        </p:nvSpPr>
        <p:spPr>
          <a:xfrm>
            <a:off x="3072180" y="2578889"/>
            <a:ext cx="1412696" cy="646331"/>
          </a:xfrm>
          <a:prstGeom prst="rect">
            <a:avLst/>
          </a:prstGeom>
          <a:noFill/>
        </p:spPr>
        <p:txBody>
          <a:bodyPr wrap="square" rtlCol="0">
            <a:spAutoFit/>
          </a:bodyPr>
          <a:lstStyle/>
          <a:p>
            <a:r>
              <a:rPr lang="en-US" dirty="0">
                <a:solidFill>
                  <a:schemeClr val="bg1">
                    <a:lumMod val="85000"/>
                  </a:schemeClr>
                </a:solidFill>
              </a:rPr>
              <a:t>Real-world Applications</a:t>
            </a:r>
          </a:p>
        </p:txBody>
      </p:sp>
      <p:sp>
        <p:nvSpPr>
          <p:cNvPr id="33" name="TextBox 32">
            <a:extLst>
              <a:ext uri="{FF2B5EF4-FFF2-40B4-BE49-F238E27FC236}">
                <a16:creationId xmlns:a16="http://schemas.microsoft.com/office/drawing/2014/main" id="{4B5DF570-FF29-4330-9D69-2DDA7BEAFC6E}"/>
              </a:ext>
            </a:extLst>
          </p:cNvPr>
          <p:cNvSpPr txBox="1"/>
          <p:nvPr/>
        </p:nvSpPr>
        <p:spPr>
          <a:xfrm>
            <a:off x="5355302" y="2301890"/>
            <a:ext cx="1412696" cy="923330"/>
          </a:xfrm>
          <a:prstGeom prst="rect">
            <a:avLst/>
          </a:prstGeom>
          <a:noFill/>
        </p:spPr>
        <p:txBody>
          <a:bodyPr wrap="square" rtlCol="0">
            <a:spAutoFit/>
          </a:bodyPr>
          <a:lstStyle/>
          <a:p>
            <a:r>
              <a:rPr lang="en-US" dirty="0">
                <a:solidFill>
                  <a:schemeClr val="bg1">
                    <a:lumMod val="85000"/>
                  </a:schemeClr>
                </a:solidFill>
              </a:rPr>
              <a:t>Single-Subject Research</a:t>
            </a:r>
          </a:p>
        </p:txBody>
      </p:sp>
      <p:sp>
        <p:nvSpPr>
          <p:cNvPr id="34" name="TextBox 33">
            <a:extLst>
              <a:ext uri="{FF2B5EF4-FFF2-40B4-BE49-F238E27FC236}">
                <a16:creationId xmlns:a16="http://schemas.microsoft.com/office/drawing/2014/main" id="{DCD24612-A446-4677-A81D-FA648F19BB2E}"/>
              </a:ext>
            </a:extLst>
          </p:cNvPr>
          <p:cNvSpPr txBox="1"/>
          <p:nvPr/>
        </p:nvSpPr>
        <p:spPr>
          <a:xfrm>
            <a:off x="7378039" y="2295690"/>
            <a:ext cx="1412696" cy="923330"/>
          </a:xfrm>
          <a:prstGeom prst="rect">
            <a:avLst/>
          </a:prstGeom>
          <a:noFill/>
        </p:spPr>
        <p:txBody>
          <a:bodyPr wrap="square" rtlCol="0">
            <a:spAutoFit/>
          </a:bodyPr>
          <a:lstStyle/>
          <a:p>
            <a:r>
              <a:rPr lang="en-US" dirty="0">
                <a:solidFill>
                  <a:schemeClr val="bg1">
                    <a:lumMod val="85000"/>
                  </a:schemeClr>
                </a:solidFill>
              </a:rPr>
              <a:t>History of Behavior Analysis</a:t>
            </a:r>
          </a:p>
        </p:txBody>
      </p:sp>
      <p:sp>
        <p:nvSpPr>
          <p:cNvPr id="35" name="TextBox 34">
            <a:extLst>
              <a:ext uri="{FF2B5EF4-FFF2-40B4-BE49-F238E27FC236}">
                <a16:creationId xmlns:a16="http://schemas.microsoft.com/office/drawing/2014/main" id="{8E3007E6-CDA0-4023-AE87-9B6CCA2F0E8D}"/>
              </a:ext>
            </a:extLst>
          </p:cNvPr>
          <p:cNvSpPr txBox="1"/>
          <p:nvPr/>
        </p:nvSpPr>
        <p:spPr>
          <a:xfrm>
            <a:off x="9565834" y="2578889"/>
            <a:ext cx="1412696" cy="646331"/>
          </a:xfrm>
          <a:prstGeom prst="rect">
            <a:avLst/>
          </a:prstGeom>
          <a:noFill/>
        </p:spPr>
        <p:txBody>
          <a:bodyPr wrap="square" rtlCol="0">
            <a:spAutoFit/>
          </a:bodyPr>
          <a:lstStyle/>
          <a:p>
            <a:r>
              <a:rPr lang="en-US" dirty="0">
                <a:solidFill>
                  <a:schemeClr val="bg1">
                    <a:lumMod val="85000"/>
                  </a:schemeClr>
                </a:solidFill>
              </a:rPr>
              <a:t>History of Regulation</a:t>
            </a:r>
          </a:p>
        </p:txBody>
      </p:sp>
    </p:spTree>
    <p:extLst>
      <p:ext uri="{BB962C8B-B14F-4D97-AF65-F5344CB8AC3E}">
        <p14:creationId xmlns:p14="http://schemas.microsoft.com/office/powerpoint/2010/main" val="4151437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E7624-21F7-4391-BA6A-71F3B1AB782E}"/>
              </a:ext>
            </a:extLst>
          </p:cNvPr>
          <p:cNvSpPr>
            <a:spLocks noGrp="1"/>
          </p:cNvSpPr>
          <p:nvPr>
            <p:ph type="title"/>
          </p:nvPr>
        </p:nvSpPr>
        <p:spPr/>
        <p:txBody>
          <a:bodyPr/>
          <a:lstStyle/>
          <a:p>
            <a:r>
              <a:rPr lang="en-US" dirty="0"/>
              <a:t>What is Applied Behavior Analysis?</a:t>
            </a:r>
          </a:p>
        </p:txBody>
      </p:sp>
      <p:graphicFrame>
        <p:nvGraphicFramePr>
          <p:cNvPr id="7" name="Content Placeholder 2">
            <a:extLst>
              <a:ext uri="{FF2B5EF4-FFF2-40B4-BE49-F238E27FC236}">
                <a16:creationId xmlns:a16="http://schemas.microsoft.com/office/drawing/2014/main" id="{657BD014-7520-428F-808D-3F48540F43EE}"/>
              </a:ext>
            </a:extLst>
          </p:cNvPr>
          <p:cNvGraphicFramePr>
            <a:graphicFrameLocks noGrp="1"/>
          </p:cNvGraphicFramePr>
          <p:nvPr>
            <p:ph idx="1"/>
            <p:extLst>
              <p:ext uri="{D42A27DB-BD31-4B8C-83A1-F6EECF244321}">
                <p14:modId xmlns:p14="http://schemas.microsoft.com/office/powerpoint/2010/main" val="1493162974"/>
              </p:ext>
            </p:extLst>
          </p:nvPr>
        </p:nvGraphicFramePr>
        <p:xfrm>
          <a:off x="1097280" y="2108201"/>
          <a:ext cx="10058400" cy="37608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Oval 3">
            <a:extLst>
              <a:ext uri="{FF2B5EF4-FFF2-40B4-BE49-F238E27FC236}">
                <a16:creationId xmlns:a16="http://schemas.microsoft.com/office/drawing/2014/main" id="{E75F23AF-F0FE-4907-A8AB-F9687B49D633}"/>
              </a:ext>
            </a:extLst>
          </p:cNvPr>
          <p:cNvSpPr/>
          <p:nvPr/>
        </p:nvSpPr>
        <p:spPr>
          <a:xfrm>
            <a:off x="9503594" y="182386"/>
            <a:ext cx="1698367" cy="1613043"/>
          </a:xfrm>
          <a:prstGeom prst="ellipse">
            <a:avLst/>
          </a:prstGeom>
          <a:solidFill>
            <a:srgbClr val="3293B6"/>
          </a:solidFill>
          <a:ln w="19050">
            <a:solidFill>
              <a:schemeClr val="tx1"/>
            </a:solidFill>
          </a:ln>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sp>
      <p:pic>
        <p:nvPicPr>
          <p:cNvPr id="5" name="Graphic 4" descr="Checklist with solid fill">
            <a:extLst>
              <a:ext uri="{FF2B5EF4-FFF2-40B4-BE49-F238E27FC236}">
                <a16:creationId xmlns:a16="http://schemas.microsoft.com/office/drawing/2014/main" id="{F37700D3-F36A-4D1D-8637-4F0C3B356C30}"/>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9774620" y="433030"/>
            <a:ext cx="1165302" cy="1165302"/>
          </a:xfrm>
          <a:prstGeom prst="rect">
            <a:avLst/>
          </a:prstGeom>
        </p:spPr>
      </p:pic>
      <p:sp>
        <p:nvSpPr>
          <p:cNvPr id="3" name="TextBox 2">
            <a:extLst>
              <a:ext uri="{FF2B5EF4-FFF2-40B4-BE49-F238E27FC236}">
                <a16:creationId xmlns:a16="http://schemas.microsoft.com/office/drawing/2014/main" id="{2CF550DC-10B1-4768-8588-0481E6A15F4F}"/>
              </a:ext>
            </a:extLst>
          </p:cNvPr>
          <p:cNvSpPr txBox="1"/>
          <p:nvPr/>
        </p:nvSpPr>
        <p:spPr>
          <a:xfrm>
            <a:off x="145773" y="5930348"/>
            <a:ext cx="4629857" cy="369332"/>
          </a:xfrm>
          <a:prstGeom prst="rect">
            <a:avLst/>
          </a:prstGeom>
          <a:noFill/>
        </p:spPr>
        <p:txBody>
          <a:bodyPr wrap="none" rtlCol="0">
            <a:spAutoFit/>
          </a:bodyPr>
          <a:lstStyle/>
          <a:p>
            <a:r>
              <a:rPr lang="en-US" dirty="0">
                <a:hlinkClick r:id="rId10"/>
              </a:rPr>
              <a:t>https://www.bacb.com/about-behavior-analysis/</a:t>
            </a:r>
            <a:endParaRPr lang="en-US" dirty="0"/>
          </a:p>
        </p:txBody>
      </p:sp>
    </p:spTree>
    <p:extLst>
      <p:ext uri="{BB962C8B-B14F-4D97-AF65-F5344CB8AC3E}">
        <p14:creationId xmlns:p14="http://schemas.microsoft.com/office/powerpoint/2010/main" val="2751955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E7624-21F7-4391-BA6A-71F3B1AB782E}"/>
              </a:ext>
            </a:extLst>
          </p:cNvPr>
          <p:cNvSpPr>
            <a:spLocks noGrp="1"/>
          </p:cNvSpPr>
          <p:nvPr>
            <p:ph type="title"/>
          </p:nvPr>
        </p:nvSpPr>
        <p:spPr/>
        <p:txBody>
          <a:bodyPr/>
          <a:lstStyle/>
          <a:p>
            <a:r>
              <a:rPr lang="en-US" dirty="0"/>
              <a:t>What Applied Behavior Analysis Isn’t</a:t>
            </a:r>
          </a:p>
        </p:txBody>
      </p:sp>
      <p:graphicFrame>
        <p:nvGraphicFramePr>
          <p:cNvPr id="7" name="Content Placeholder 2">
            <a:extLst>
              <a:ext uri="{FF2B5EF4-FFF2-40B4-BE49-F238E27FC236}">
                <a16:creationId xmlns:a16="http://schemas.microsoft.com/office/drawing/2014/main" id="{657BD014-7520-428F-808D-3F48540F43EE}"/>
              </a:ext>
            </a:extLst>
          </p:cNvPr>
          <p:cNvGraphicFramePr>
            <a:graphicFrameLocks noGrp="1"/>
          </p:cNvGraphicFramePr>
          <p:nvPr>
            <p:ph idx="1"/>
            <p:extLst>
              <p:ext uri="{D42A27DB-BD31-4B8C-83A1-F6EECF244321}">
                <p14:modId xmlns:p14="http://schemas.microsoft.com/office/powerpoint/2010/main" val="838980137"/>
              </p:ext>
            </p:extLst>
          </p:nvPr>
        </p:nvGraphicFramePr>
        <p:xfrm>
          <a:off x="1097280" y="2108201"/>
          <a:ext cx="10058400" cy="37608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Oval 3">
            <a:extLst>
              <a:ext uri="{FF2B5EF4-FFF2-40B4-BE49-F238E27FC236}">
                <a16:creationId xmlns:a16="http://schemas.microsoft.com/office/drawing/2014/main" id="{E75F23AF-F0FE-4907-A8AB-F9687B49D633}"/>
              </a:ext>
            </a:extLst>
          </p:cNvPr>
          <p:cNvSpPr/>
          <p:nvPr/>
        </p:nvSpPr>
        <p:spPr>
          <a:xfrm>
            <a:off x="9503594" y="182386"/>
            <a:ext cx="1698367" cy="1613043"/>
          </a:xfrm>
          <a:prstGeom prst="ellipse">
            <a:avLst/>
          </a:prstGeom>
          <a:solidFill>
            <a:srgbClr val="3293B6"/>
          </a:solidFill>
          <a:ln w="19050">
            <a:solidFill>
              <a:schemeClr val="tx1"/>
            </a:solidFill>
          </a:ln>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sp>
      <p:pic>
        <p:nvPicPr>
          <p:cNvPr id="5" name="Graphic 4" descr="Checklist with solid fill">
            <a:extLst>
              <a:ext uri="{FF2B5EF4-FFF2-40B4-BE49-F238E27FC236}">
                <a16:creationId xmlns:a16="http://schemas.microsoft.com/office/drawing/2014/main" id="{F37700D3-F36A-4D1D-8637-4F0C3B356C30}"/>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9774620" y="433030"/>
            <a:ext cx="1165302" cy="1165302"/>
          </a:xfrm>
          <a:prstGeom prst="rect">
            <a:avLst/>
          </a:prstGeom>
        </p:spPr>
      </p:pic>
      <p:sp>
        <p:nvSpPr>
          <p:cNvPr id="6" name="TextBox 5">
            <a:extLst>
              <a:ext uri="{FF2B5EF4-FFF2-40B4-BE49-F238E27FC236}">
                <a16:creationId xmlns:a16="http://schemas.microsoft.com/office/drawing/2014/main" id="{20CBFB05-D202-443E-A51E-06136978BF8A}"/>
              </a:ext>
            </a:extLst>
          </p:cNvPr>
          <p:cNvSpPr txBox="1"/>
          <p:nvPr/>
        </p:nvSpPr>
        <p:spPr>
          <a:xfrm>
            <a:off x="145773" y="5930348"/>
            <a:ext cx="2411109" cy="369332"/>
          </a:xfrm>
          <a:prstGeom prst="rect">
            <a:avLst/>
          </a:prstGeom>
          <a:noFill/>
        </p:spPr>
        <p:txBody>
          <a:bodyPr wrap="none" rtlCol="0">
            <a:spAutoFit/>
          </a:bodyPr>
          <a:lstStyle/>
          <a:p>
            <a:r>
              <a:rPr lang="en-US" dirty="0"/>
              <a:t>Bailey and Burch, 2011</a:t>
            </a:r>
          </a:p>
        </p:txBody>
      </p:sp>
    </p:spTree>
    <p:extLst>
      <p:ext uri="{BB962C8B-B14F-4D97-AF65-F5344CB8AC3E}">
        <p14:creationId xmlns:p14="http://schemas.microsoft.com/office/powerpoint/2010/main" val="2017255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E7624-21F7-4391-BA6A-71F3B1AB782E}"/>
              </a:ext>
            </a:extLst>
          </p:cNvPr>
          <p:cNvSpPr>
            <a:spLocks noGrp="1"/>
          </p:cNvSpPr>
          <p:nvPr>
            <p:ph type="title"/>
          </p:nvPr>
        </p:nvSpPr>
        <p:spPr/>
        <p:txBody>
          <a:bodyPr/>
          <a:lstStyle/>
          <a:p>
            <a:r>
              <a:rPr lang="en-US" dirty="0"/>
              <a:t>What is ABA Therapy?</a:t>
            </a:r>
          </a:p>
        </p:txBody>
      </p:sp>
      <p:graphicFrame>
        <p:nvGraphicFramePr>
          <p:cNvPr id="7" name="Content Placeholder 2">
            <a:extLst>
              <a:ext uri="{FF2B5EF4-FFF2-40B4-BE49-F238E27FC236}">
                <a16:creationId xmlns:a16="http://schemas.microsoft.com/office/drawing/2014/main" id="{657BD014-7520-428F-808D-3F48540F43EE}"/>
              </a:ext>
            </a:extLst>
          </p:cNvPr>
          <p:cNvGraphicFramePr>
            <a:graphicFrameLocks noGrp="1"/>
          </p:cNvGraphicFramePr>
          <p:nvPr>
            <p:ph idx="1"/>
            <p:extLst>
              <p:ext uri="{D42A27DB-BD31-4B8C-83A1-F6EECF244321}">
                <p14:modId xmlns:p14="http://schemas.microsoft.com/office/powerpoint/2010/main" val="3291041922"/>
              </p:ext>
            </p:extLst>
          </p:nvPr>
        </p:nvGraphicFramePr>
        <p:xfrm>
          <a:off x="1097280" y="2108201"/>
          <a:ext cx="10058400" cy="37608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Oval 3">
            <a:extLst>
              <a:ext uri="{FF2B5EF4-FFF2-40B4-BE49-F238E27FC236}">
                <a16:creationId xmlns:a16="http://schemas.microsoft.com/office/drawing/2014/main" id="{E75F23AF-F0FE-4907-A8AB-F9687B49D633}"/>
              </a:ext>
            </a:extLst>
          </p:cNvPr>
          <p:cNvSpPr/>
          <p:nvPr/>
        </p:nvSpPr>
        <p:spPr>
          <a:xfrm>
            <a:off x="9503594" y="182386"/>
            <a:ext cx="1698367" cy="1613043"/>
          </a:xfrm>
          <a:prstGeom prst="ellipse">
            <a:avLst/>
          </a:prstGeom>
          <a:solidFill>
            <a:srgbClr val="3293B6"/>
          </a:solidFill>
          <a:ln w="19050">
            <a:solidFill>
              <a:schemeClr val="tx1"/>
            </a:solidFill>
          </a:ln>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sp>
      <p:pic>
        <p:nvPicPr>
          <p:cNvPr id="5" name="Graphic 4" descr="Checklist with solid fill">
            <a:extLst>
              <a:ext uri="{FF2B5EF4-FFF2-40B4-BE49-F238E27FC236}">
                <a16:creationId xmlns:a16="http://schemas.microsoft.com/office/drawing/2014/main" id="{F37700D3-F36A-4D1D-8637-4F0C3B356C30}"/>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9774620" y="433030"/>
            <a:ext cx="1165302" cy="1165302"/>
          </a:xfrm>
          <a:prstGeom prst="rect">
            <a:avLst/>
          </a:prstGeom>
        </p:spPr>
      </p:pic>
      <p:sp>
        <p:nvSpPr>
          <p:cNvPr id="3" name="TextBox 2">
            <a:extLst>
              <a:ext uri="{FF2B5EF4-FFF2-40B4-BE49-F238E27FC236}">
                <a16:creationId xmlns:a16="http://schemas.microsoft.com/office/drawing/2014/main" id="{921842F3-9428-484C-90CC-A04D5B0EE878}"/>
              </a:ext>
            </a:extLst>
          </p:cNvPr>
          <p:cNvSpPr txBox="1"/>
          <p:nvPr/>
        </p:nvSpPr>
        <p:spPr>
          <a:xfrm>
            <a:off x="191605" y="5946398"/>
            <a:ext cx="2147383" cy="369332"/>
          </a:xfrm>
          <a:prstGeom prst="rect">
            <a:avLst/>
          </a:prstGeom>
          <a:noFill/>
        </p:spPr>
        <p:txBody>
          <a:bodyPr wrap="none" rtlCol="0">
            <a:spAutoFit/>
          </a:bodyPr>
          <a:lstStyle/>
          <a:p>
            <a:r>
              <a:rPr lang="en-US" dirty="0"/>
              <a:t>Cooper et al., 2020 </a:t>
            </a:r>
          </a:p>
        </p:txBody>
      </p:sp>
    </p:spTree>
    <p:extLst>
      <p:ext uri="{BB962C8B-B14F-4D97-AF65-F5344CB8AC3E}">
        <p14:creationId xmlns:p14="http://schemas.microsoft.com/office/powerpoint/2010/main" val="141037589"/>
      </p:ext>
    </p:extLst>
  </p:cSld>
  <p:clrMapOvr>
    <a:masterClrMapping/>
  </p:clrMapOvr>
</p:sld>
</file>

<file path=ppt/theme/theme1.xml><?xml version="1.0" encoding="utf-8"?>
<a:theme xmlns:a="http://schemas.openxmlformats.org/drawingml/2006/main" name="RetrospectVTI">
  <a:themeElements>
    <a:clrScheme name="">
      <a:dk1>
        <a:srgbClr val="000000"/>
      </a:dk1>
      <a:lt1>
        <a:srgbClr val="FFFFFF"/>
      </a:lt1>
      <a:dk2>
        <a:srgbClr val="243541"/>
      </a:dk2>
      <a:lt2>
        <a:srgbClr val="E2E5E8"/>
      </a:lt2>
      <a:accent1>
        <a:srgbClr val="E88B33"/>
      </a:accent1>
      <a:accent2>
        <a:srgbClr val="AEA33A"/>
      </a:accent2>
      <a:accent3>
        <a:srgbClr val="8CAB4A"/>
      </a:accent3>
      <a:accent4>
        <a:srgbClr val="57B636"/>
      </a:accent4>
      <a:accent5>
        <a:srgbClr val="2EBA43"/>
      </a:accent5>
      <a:accent6>
        <a:srgbClr val="33B67D"/>
      </a:accent6>
      <a:hlink>
        <a:srgbClr val="5F84A8"/>
      </a:hlink>
      <a:folHlink>
        <a:srgbClr val="7F7F7F"/>
      </a:folHlink>
    </a:clrScheme>
    <a:fontScheme name="Retrospect">
      <a:majorFont>
        <a:latin typeface="Georgia Pro Cond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peak Pro"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40">
    <a:dk1>
      <a:sysClr val="windowText" lastClr="000000"/>
    </a:dk1>
    <a:lt1>
      <a:sysClr val="window" lastClr="FFFFFF"/>
    </a:lt1>
    <a:dk2>
      <a:srgbClr val="545D57"/>
    </a:dk2>
    <a:lt2>
      <a:srgbClr val="EBEBE8"/>
    </a:lt2>
    <a:accent1>
      <a:srgbClr val="579858"/>
    </a:accent1>
    <a:accent2>
      <a:srgbClr val="ED583E"/>
    </a:accent2>
    <a:accent3>
      <a:srgbClr val="D3BA59"/>
    </a:accent3>
    <a:accent4>
      <a:srgbClr val="4C94AC"/>
    </a:accent4>
    <a:accent5>
      <a:srgbClr val="A09E84"/>
    </a:accent5>
    <a:accent6>
      <a:srgbClr val="FC7D4A"/>
    </a:accent6>
    <a:hlink>
      <a:srgbClr val="04A2DA"/>
    </a:hlink>
    <a:folHlink>
      <a:srgbClr val="808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5003E6C7BFD074CB25D2832DE052C92" ma:contentTypeVersion="1" ma:contentTypeDescription="Create a new document." ma:contentTypeScope="" ma:versionID="960d2f4b6961da57a9f3dd16cca8292b">
  <xsd:schema xmlns:xsd="http://www.w3.org/2001/XMLSchema" xmlns:xs="http://www.w3.org/2001/XMLSchema" xmlns:p="http://schemas.microsoft.com/office/2006/metadata/properties" xmlns:ns2="6ce7fe98-d59e-4104-9acb-37793e18d467" targetNamespace="http://schemas.microsoft.com/office/2006/metadata/properties" ma:root="true" ma:fieldsID="b5d4243766a36e827dcd9e3a05f21f0f" ns2:_="">
    <xsd:import namespace="6ce7fe98-d59e-4104-9acb-37793e18d467"/>
    <xsd:element name="properties">
      <xsd:complexType>
        <xsd:sequence>
          <xsd:element name="documentManagement">
            <xsd:complexType>
              <xsd:all>
                <xsd:element ref="ns2:Topi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e7fe98-d59e-4104-9acb-37793e18d467" elementFormDefault="qualified">
    <xsd:import namespace="http://schemas.microsoft.com/office/2006/documentManagement/types"/>
    <xsd:import namespace="http://schemas.microsoft.com/office/infopath/2007/PartnerControls"/>
    <xsd:element name="Topic" ma:index="8" nillable="true" ma:displayName="Topic" ma:format="Dropdown" ma:internalName="Topic">
      <xsd:simpleType>
        <xsd:restriction base="dms:Choice">
          <xsd:enumeration value="Director's Report"/>
          <xsd:enumeration value="Board of Health Report"/>
          <xsd:enumeration value="Technical Committee Report"/>
          <xsd:enumeration value="Agenda"/>
          <xsd:enumeration value="Minutes"/>
          <xsd:enumeration value="Related Document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opic xmlns="6ce7fe98-d59e-4104-9acb-37793e18d467" xsi:nil="true"/>
  </documentManagement>
</p:properties>
</file>

<file path=customXml/itemProps1.xml><?xml version="1.0" encoding="utf-8"?>
<ds:datastoreItem xmlns:ds="http://schemas.openxmlformats.org/officeDocument/2006/customXml" ds:itemID="{B3D7EDAC-A210-41D2-BD23-E0D2919738AA}"/>
</file>

<file path=customXml/itemProps2.xml><?xml version="1.0" encoding="utf-8"?>
<ds:datastoreItem xmlns:ds="http://schemas.openxmlformats.org/officeDocument/2006/customXml" ds:itemID="{31F006B4-A9E1-4F39-85C8-FB836F919348}"/>
</file>

<file path=customXml/itemProps3.xml><?xml version="1.0" encoding="utf-8"?>
<ds:datastoreItem xmlns:ds="http://schemas.openxmlformats.org/officeDocument/2006/customXml" ds:itemID="{8F3CD65D-61A5-43C9-A837-6EC73C7DA8AB}"/>
</file>

<file path=docProps/app.xml><?xml version="1.0" encoding="utf-8"?>
<Properties xmlns="http://schemas.openxmlformats.org/officeDocument/2006/extended-properties" xmlns:vt="http://schemas.openxmlformats.org/officeDocument/2006/docPropsVTypes">
  <Template>{AE9F1C4F-25F8-457F-BA53-3E6FE7635A7E}tf11437505_win32</Template>
  <TotalTime>3745</TotalTime>
  <Words>3001</Words>
  <Application>Microsoft Office PowerPoint</Application>
  <PresentationFormat>Widescreen</PresentationFormat>
  <Paragraphs>302</Paragraphs>
  <Slides>39</Slides>
  <Notes>29</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7" baseType="lpstr">
      <vt:lpstr>Arial</vt:lpstr>
      <vt:lpstr>Calibri</vt:lpstr>
      <vt:lpstr>Georgia Pro Cond Light</vt:lpstr>
      <vt:lpstr>Speak Pro</vt:lpstr>
      <vt:lpstr>Times New Roman</vt:lpstr>
      <vt:lpstr>Wingdings</vt:lpstr>
      <vt:lpstr>RetrospectVTI</vt:lpstr>
      <vt:lpstr>Prism 8</vt:lpstr>
      <vt:lpstr>Behavior Analysis: An Overview </vt:lpstr>
      <vt:lpstr>Objectives </vt:lpstr>
      <vt:lpstr>“Brandon”</vt:lpstr>
      <vt:lpstr>PowerPoint Presentation</vt:lpstr>
      <vt:lpstr>PowerPoint Presentation</vt:lpstr>
      <vt:lpstr>Objectives </vt:lpstr>
      <vt:lpstr>What is Applied Behavior Analysis?</vt:lpstr>
      <vt:lpstr>What Applied Behavior Analysis Isn’t</vt:lpstr>
      <vt:lpstr>What is ABA Therapy?</vt:lpstr>
      <vt:lpstr>Objectives </vt:lpstr>
      <vt:lpstr>PowerPoint Presentation</vt:lpstr>
      <vt:lpstr>Youth at Risk for Delinquency </vt:lpstr>
      <vt:lpstr>Brandon: Clinical Application</vt:lpstr>
      <vt:lpstr>Objectives </vt:lpstr>
      <vt:lpstr>Single Subject Research Design</vt:lpstr>
      <vt:lpstr>Experimental Control </vt:lpstr>
      <vt:lpstr>Reversal Design Example </vt:lpstr>
      <vt:lpstr>Single-Subject Experimental Designs</vt:lpstr>
      <vt:lpstr>Peer-Reviewed Journals</vt:lpstr>
      <vt:lpstr>Objectives </vt:lpstr>
      <vt:lpstr>Seminal Articles</vt:lpstr>
      <vt:lpstr>Objectives </vt:lpstr>
      <vt:lpstr>History of Regulation for Behavior Analysis</vt:lpstr>
      <vt:lpstr>Johnston, Carr, and Mellichamp, 2017</vt:lpstr>
      <vt:lpstr>History of Regulation for Behavior Analysis</vt:lpstr>
      <vt:lpstr>History of Regulation for Behavior Analysis</vt:lpstr>
      <vt:lpstr>History of Regulation for Behavior Analysis</vt:lpstr>
      <vt:lpstr>History of Regulation for Behavior Analysis</vt:lpstr>
      <vt:lpstr>History of Regulation for Behavior Analysis</vt:lpstr>
      <vt:lpstr>History of Regulation for Behavior Analysis</vt:lpstr>
      <vt:lpstr>History of Regulation for Behavior Analysis</vt:lpstr>
      <vt:lpstr>History of Regulation for Behavior Analysis</vt:lpstr>
      <vt:lpstr>History of Regulation for Behavior Analysis</vt:lpstr>
      <vt:lpstr>History of Regulation for Behavior Analysis</vt:lpstr>
      <vt:lpstr>History of Regulation for Behavior Analysis</vt:lpstr>
      <vt:lpstr>Thank You</vt:lpstr>
      <vt:lpstr>Questions?</vt:lpstr>
      <vt:lpstr>References </vt:lpstr>
      <vt:lpstr>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Credentialing Review (407) Applied Behavior Analyst Presentation for the Technical Review Committee</dc:title>
  <dc:creator>Dawson, Desiree J</dc:creator>
  <cp:lastModifiedBy>Beth Sorensen</cp:lastModifiedBy>
  <cp:revision>113</cp:revision>
  <dcterms:created xsi:type="dcterms:W3CDTF">2022-01-17T22:12:28Z</dcterms:created>
  <dcterms:modified xsi:type="dcterms:W3CDTF">2022-02-07T18:33:23Z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0x01010075003E6C7BFD074CB25D2832DE052C92</vt:lpwstr>
  </property>
  <property fmtid="{D5CDD505-2E9C-101B-9397-08002B2CF9AE}" pid="3" name="DHHSInternetWCP">
    <vt:lpwstr/>
  </property>
  <property fmtid="{D5CDD505-2E9C-101B-9397-08002B2CF9AE}" pid="4" name="Order">
    <vt:r8>48900</vt:r8>
  </property>
  <property fmtid="{D5CDD505-2E9C-101B-9397-08002B2CF9AE}" pid="5" name="xd_Signature">
    <vt:bool>false</vt:bool>
  </property>
  <property fmtid="{D5CDD505-2E9C-101B-9397-08002B2CF9AE}" pid="6" name="xd_ProgID">
    <vt:lpwstr/>
  </property>
  <property fmtid="{D5CDD505-2E9C-101B-9397-08002B2CF9AE}" pid="7" name="SharedWithUsers">
    <vt:lpwstr/>
  </property>
  <property fmtid="{D5CDD505-2E9C-101B-9397-08002B2CF9AE}" pid="8" name="_SourceUrl">
    <vt:lpwstr/>
  </property>
  <property fmtid="{D5CDD505-2E9C-101B-9397-08002B2CF9AE}" pid="9" name="_SharedFileIndex">
    <vt:lpwstr/>
  </property>
  <property fmtid="{D5CDD505-2E9C-101B-9397-08002B2CF9AE}" pid="10" name="DHHSInternetTopic">
    <vt:lpwstr/>
  </property>
  <property fmtid="{D5CDD505-2E9C-101B-9397-08002B2CF9AE}" pid="11" name="DHHSInternetPCM">
    <vt:lpwstr/>
  </property>
  <property fmtid="{D5CDD505-2E9C-101B-9397-08002B2CF9AE}" pid="12" name="TemplateUrl">
    <vt:lpwstr/>
  </property>
  <property fmtid="{D5CDD505-2E9C-101B-9397-08002B2CF9AE}" pid="13" name="ComplianceAssetId">
    <vt:lpwstr/>
  </property>
  <property fmtid="{D5CDD505-2E9C-101B-9397-08002B2CF9AE}" pid="14" name="DHHSInternetDivision">
    <vt:lpwstr/>
  </property>
</Properties>
</file>