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Lst>
  <p:notesMasterIdLst>
    <p:notesMasterId r:id="rId22"/>
  </p:notesMasterIdLst>
  <p:handoutMasterIdLst>
    <p:handoutMasterId r:id="rId23"/>
  </p:handoutMasterIdLst>
  <p:sldIdLst>
    <p:sldId id="256" r:id="rId5"/>
    <p:sldId id="257" r:id="rId6"/>
    <p:sldId id="301" r:id="rId7"/>
    <p:sldId id="286" r:id="rId8"/>
    <p:sldId id="288" r:id="rId9"/>
    <p:sldId id="289" r:id="rId10"/>
    <p:sldId id="297" r:id="rId11"/>
    <p:sldId id="290" r:id="rId12"/>
    <p:sldId id="299" r:id="rId13"/>
    <p:sldId id="302" r:id="rId14"/>
    <p:sldId id="291" r:id="rId15"/>
    <p:sldId id="292" r:id="rId16"/>
    <p:sldId id="295" r:id="rId17"/>
    <p:sldId id="298" r:id="rId18"/>
    <p:sldId id="300" r:id="rId19"/>
    <p:sldId id="294" r:id="rId20"/>
    <p:sldId id="29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3" autoAdjust="0"/>
    <p:restoredTop sz="95646" autoAdjust="0"/>
  </p:normalViewPr>
  <p:slideViewPr>
    <p:cSldViewPr snapToGrid="0">
      <p:cViewPr varScale="1">
        <p:scale>
          <a:sx n="122" d="100"/>
          <a:sy n="122" d="100"/>
        </p:scale>
        <p:origin x="96" y="102"/>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96ECB-B8D9-4BDB-8191-8728FB2295D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8407B14-6109-40D6-87E6-DE357997488C}">
      <dgm:prSet/>
      <dgm:spPr/>
      <dgm:t>
        <a:bodyPr/>
        <a:lstStyle/>
        <a:p>
          <a:r>
            <a:rPr lang="en-US" dirty="0"/>
            <a:t>Update Nebraska Medical Radiography Statute to include Nurse Practitioners.</a:t>
          </a:r>
        </a:p>
      </dgm:t>
    </dgm:pt>
    <dgm:pt modelId="{1FF3280E-6A6E-4798-9703-6BCB3CB8A924}" type="parTrans" cxnId="{2647616A-0E4E-40F6-A0F4-451162181FFF}">
      <dgm:prSet/>
      <dgm:spPr/>
      <dgm:t>
        <a:bodyPr/>
        <a:lstStyle/>
        <a:p>
          <a:endParaRPr lang="en-US"/>
        </a:p>
      </dgm:t>
    </dgm:pt>
    <dgm:pt modelId="{21984CB8-EC18-444B-994D-53F7A6B2E637}" type="sibTrans" cxnId="{2647616A-0E4E-40F6-A0F4-451162181FFF}">
      <dgm:prSet/>
      <dgm:spPr/>
      <dgm:t>
        <a:bodyPr/>
        <a:lstStyle/>
        <a:p>
          <a:endParaRPr lang="en-US"/>
        </a:p>
      </dgm:t>
    </dgm:pt>
    <dgm:pt modelId="{EC6B70ED-8507-4FCF-A2F8-D1B88378C2F6}">
      <dgm:prSet/>
      <dgm:spPr/>
      <dgm:t>
        <a:bodyPr/>
        <a:lstStyle/>
        <a:p>
          <a:r>
            <a:rPr lang="en-US" dirty="0"/>
            <a:t>Remove barriers to allow Nurse Practitioners to practice to the full extent of education and training.</a:t>
          </a:r>
        </a:p>
      </dgm:t>
    </dgm:pt>
    <dgm:pt modelId="{9472449E-2827-4C47-91A6-1682A1FDEDE7}" type="parTrans" cxnId="{DDACFE33-E7CB-4B55-967A-B14E06393B4F}">
      <dgm:prSet/>
      <dgm:spPr/>
      <dgm:t>
        <a:bodyPr/>
        <a:lstStyle/>
        <a:p>
          <a:endParaRPr lang="en-US"/>
        </a:p>
      </dgm:t>
    </dgm:pt>
    <dgm:pt modelId="{C3812208-08A1-4819-9CB1-D444E6F5D217}" type="sibTrans" cxnId="{DDACFE33-E7CB-4B55-967A-B14E06393B4F}">
      <dgm:prSet/>
      <dgm:spPr/>
      <dgm:t>
        <a:bodyPr/>
        <a:lstStyle/>
        <a:p>
          <a:endParaRPr lang="en-US"/>
        </a:p>
      </dgm:t>
    </dgm:pt>
    <dgm:pt modelId="{440255BC-6F92-4CF2-ADCF-FCB4A25D8503}">
      <dgm:prSet/>
      <dgm:spPr/>
      <dgm:t>
        <a:bodyPr/>
        <a:lstStyle/>
        <a:p>
          <a:r>
            <a:rPr lang="en-US" dirty="0"/>
            <a:t>Define Nebraska state regulated training/education requirements for fluoroscopy.  </a:t>
          </a:r>
        </a:p>
      </dgm:t>
    </dgm:pt>
    <dgm:pt modelId="{E8221946-DD8F-4062-9BDC-6D2492BF3D52}" type="parTrans" cxnId="{2E4A5147-C81C-44D8-A0BF-0CE4EE26527C}">
      <dgm:prSet/>
      <dgm:spPr/>
      <dgm:t>
        <a:bodyPr/>
        <a:lstStyle/>
        <a:p>
          <a:endParaRPr lang="en-US"/>
        </a:p>
      </dgm:t>
    </dgm:pt>
    <dgm:pt modelId="{83C23F62-25D6-4514-87E5-B79EB0540201}" type="sibTrans" cxnId="{2E4A5147-C81C-44D8-A0BF-0CE4EE26527C}">
      <dgm:prSet/>
      <dgm:spPr/>
      <dgm:t>
        <a:bodyPr/>
        <a:lstStyle/>
        <a:p>
          <a:endParaRPr lang="en-US"/>
        </a:p>
      </dgm:t>
    </dgm:pt>
    <dgm:pt modelId="{6CA53CA9-688A-44A0-AC28-B591B5632947}" type="pres">
      <dgm:prSet presAssocID="{AE996ECB-B8D9-4BDB-8191-8728FB2295D4}" presName="root" presStyleCnt="0">
        <dgm:presLayoutVars>
          <dgm:dir/>
          <dgm:resizeHandles val="exact"/>
        </dgm:presLayoutVars>
      </dgm:prSet>
      <dgm:spPr/>
    </dgm:pt>
    <dgm:pt modelId="{63B4BB9A-ADD8-4EF5-ABD8-7D08A0774082}" type="pres">
      <dgm:prSet presAssocID="{E8407B14-6109-40D6-87E6-DE357997488C}" presName="compNode" presStyleCnt="0"/>
      <dgm:spPr/>
    </dgm:pt>
    <dgm:pt modelId="{FEC60D72-9D47-4616-8D44-162A98EE74AE}" type="pres">
      <dgm:prSet presAssocID="{E8407B14-6109-40D6-87E6-DE357997488C}" presName="bgRect" presStyleLbl="bgShp" presStyleIdx="0" presStyleCnt="3"/>
      <dgm:spPr/>
    </dgm:pt>
    <dgm:pt modelId="{E8DEACC3-DF86-4619-B4CF-9ACF0A0220E1}" type="pres">
      <dgm:prSet presAssocID="{E8407B14-6109-40D6-87E6-DE35799748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5BDBDAC4-4B65-4C5F-8798-2105A716147E}" type="pres">
      <dgm:prSet presAssocID="{E8407B14-6109-40D6-87E6-DE357997488C}" presName="spaceRect" presStyleCnt="0"/>
      <dgm:spPr/>
    </dgm:pt>
    <dgm:pt modelId="{E2F20798-ADD7-4639-AE93-5389561875AE}" type="pres">
      <dgm:prSet presAssocID="{E8407B14-6109-40D6-87E6-DE357997488C}" presName="parTx" presStyleLbl="revTx" presStyleIdx="0" presStyleCnt="3">
        <dgm:presLayoutVars>
          <dgm:chMax val="0"/>
          <dgm:chPref val="0"/>
        </dgm:presLayoutVars>
      </dgm:prSet>
      <dgm:spPr/>
    </dgm:pt>
    <dgm:pt modelId="{6D9F8C87-DFF0-4C4A-A5BE-AEE010244092}" type="pres">
      <dgm:prSet presAssocID="{21984CB8-EC18-444B-994D-53F7A6B2E637}" presName="sibTrans" presStyleCnt="0"/>
      <dgm:spPr/>
    </dgm:pt>
    <dgm:pt modelId="{628B68C1-D1BD-4711-BE70-808FB5F66893}" type="pres">
      <dgm:prSet presAssocID="{EC6B70ED-8507-4FCF-A2F8-D1B88378C2F6}" presName="compNode" presStyleCnt="0"/>
      <dgm:spPr/>
    </dgm:pt>
    <dgm:pt modelId="{A31C10F0-BF04-4EED-92AB-E5806FBAAB57}" type="pres">
      <dgm:prSet presAssocID="{EC6B70ED-8507-4FCF-A2F8-D1B88378C2F6}" presName="bgRect" presStyleLbl="bgShp" presStyleIdx="1" presStyleCnt="3"/>
      <dgm:spPr/>
    </dgm:pt>
    <dgm:pt modelId="{7D884BAB-365A-47A2-8D20-1CFD627EB641}" type="pres">
      <dgm:prSet presAssocID="{EC6B70ED-8507-4FCF-A2F8-D1B88378C2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E4E73D56-29FA-4116-A319-4A6E7541B83B}" type="pres">
      <dgm:prSet presAssocID="{EC6B70ED-8507-4FCF-A2F8-D1B88378C2F6}" presName="spaceRect" presStyleCnt="0"/>
      <dgm:spPr/>
    </dgm:pt>
    <dgm:pt modelId="{9488C58D-F59A-466C-AEF7-9066F452D90E}" type="pres">
      <dgm:prSet presAssocID="{EC6B70ED-8507-4FCF-A2F8-D1B88378C2F6}" presName="parTx" presStyleLbl="revTx" presStyleIdx="1" presStyleCnt="3">
        <dgm:presLayoutVars>
          <dgm:chMax val="0"/>
          <dgm:chPref val="0"/>
        </dgm:presLayoutVars>
      </dgm:prSet>
      <dgm:spPr/>
    </dgm:pt>
    <dgm:pt modelId="{6DA0A1BA-08C5-404B-862B-900278FC6882}" type="pres">
      <dgm:prSet presAssocID="{C3812208-08A1-4819-9CB1-D444E6F5D217}" presName="sibTrans" presStyleCnt="0"/>
      <dgm:spPr/>
    </dgm:pt>
    <dgm:pt modelId="{6313A2A7-AFC4-4F72-8281-2192B945C070}" type="pres">
      <dgm:prSet presAssocID="{440255BC-6F92-4CF2-ADCF-FCB4A25D8503}" presName="compNode" presStyleCnt="0"/>
      <dgm:spPr/>
    </dgm:pt>
    <dgm:pt modelId="{C70A7400-3F97-4C20-AF33-BE76A1373FCC}" type="pres">
      <dgm:prSet presAssocID="{440255BC-6F92-4CF2-ADCF-FCB4A25D8503}" presName="bgRect" presStyleLbl="bgShp" presStyleIdx="2" presStyleCnt="3"/>
      <dgm:spPr/>
    </dgm:pt>
    <dgm:pt modelId="{1429F8B6-75BD-4D86-ABDB-0E792ACB9EB7}" type="pres">
      <dgm:prSet presAssocID="{440255BC-6F92-4CF2-ADCF-FCB4A25D850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885A1483-8084-4D93-A19F-1E17DDF8DF83}" type="pres">
      <dgm:prSet presAssocID="{440255BC-6F92-4CF2-ADCF-FCB4A25D8503}" presName="spaceRect" presStyleCnt="0"/>
      <dgm:spPr/>
    </dgm:pt>
    <dgm:pt modelId="{C5B032C9-108F-4D42-9B0F-5D845EF173DE}" type="pres">
      <dgm:prSet presAssocID="{440255BC-6F92-4CF2-ADCF-FCB4A25D8503}" presName="parTx" presStyleLbl="revTx" presStyleIdx="2" presStyleCnt="3">
        <dgm:presLayoutVars>
          <dgm:chMax val="0"/>
          <dgm:chPref val="0"/>
        </dgm:presLayoutVars>
      </dgm:prSet>
      <dgm:spPr/>
    </dgm:pt>
  </dgm:ptLst>
  <dgm:cxnLst>
    <dgm:cxn modelId="{C1265D15-6D73-4AB9-BDDE-B818C090F162}" type="presOf" srcId="{EC6B70ED-8507-4FCF-A2F8-D1B88378C2F6}" destId="{9488C58D-F59A-466C-AEF7-9066F452D90E}" srcOrd="0" destOrd="0" presId="urn:microsoft.com/office/officeart/2018/2/layout/IconVerticalSolidList"/>
    <dgm:cxn modelId="{921A9416-0B34-4F49-9C1A-FB9080C44325}" type="presOf" srcId="{440255BC-6F92-4CF2-ADCF-FCB4A25D8503}" destId="{C5B032C9-108F-4D42-9B0F-5D845EF173DE}" srcOrd="0" destOrd="0" presId="urn:microsoft.com/office/officeart/2018/2/layout/IconVerticalSolidList"/>
    <dgm:cxn modelId="{DDACFE33-E7CB-4B55-967A-B14E06393B4F}" srcId="{AE996ECB-B8D9-4BDB-8191-8728FB2295D4}" destId="{EC6B70ED-8507-4FCF-A2F8-D1B88378C2F6}" srcOrd="1" destOrd="0" parTransId="{9472449E-2827-4C47-91A6-1682A1FDEDE7}" sibTransId="{C3812208-08A1-4819-9CB1-D444E6F5D217}"/>
    <dgm:cxn modelId="{5D530338-40FD-40AF-B422-87271710920B}" type="presOf" srcId="{E8407B14-6109-40D6-87E6-DE357997488C}" destId="{E2F20798-ADD7-4639-AE93-5389561875AE}" srcOrd="0" destOrd="0" presId="urn:microsoft.com/office/officeart/2018/2/layout/IconVerticalSolidList"/>
    <dgm:cxn modelId="{2E4A5147-C81C-44D8-A0BF-0CE4EE26527C}" srcId="{AE996ECB-B8D9-4BDB-8191-8728FB2295D4}" destId="{440255BC-6F92-4CF2-ADCF-FCB4A25D8503}" srcOrd="2" destOrd="0" parTransId="{E8221946-DD8F-4062-9BDC-6D2492BF3D52}" sibTransId="{83C23F62-25D6-4514-87E5-B79EB0540201}"/>
    <dgm:cxn modelId="{2647616A-0E4E-40F6-A0F4-451162181FFF}" srcId="{AE996ECB-B8D9-4BDB-8191-8728FB2295D4}" destId="{E8407B14-6109-40D6-87E6-DE357997488C}" srcOrd="0" destOrd="0" parTransId="{1FF3280E-6A6E-4798-9703-6BCB3CB8A924}" sibTransId="{21984CB8-EC18-444B-994D-53F7A6B2E637}"/>
    <dgm:cxn modelId="{4A9DA04B-02FD-4120-A224-5C41D251E79B}" type="presOf" srcId="{AE996ECB-B8D9-4BDB-8191-8728FB2295D4}" destId="{6CA53CA9-688A-44A0-AC28-B591B5632947}" srcOrd="0" destOrd="0" presId="urn:microsoft.com/office/officeart/2018/2/layout/IconVerticalSolidList"/>
    <dgm:cxn modelId="{0DAD36FA-E2D0-4443-A3D0-87A454E91637}" type="presParOf" srcId="{6CA53CA9-688A-44A0-AC28-B591B5632947}" destId="{63B4BB9A-ADD8-4EF5-ABD8-7D08A0774082}" srcOrd="0" destOrd="0" presId="urn:microsoft.com/office/officeart/2018/2/layout/IconVerticalSolidList"/>
    <dgm:cxn modelId="{2126C740-7EDC-466F-8B27-2B6414C892C8}" type="presParOf" srcId="{63B4BB9A-ADD8-4EF5-ABD8-7D08A0774082}" destId="{FEC60D72-9D47-4616-8D44-162A98EE74AE}" srcOrd="0" destOrd="0" presId="urn:microsoft.com/office/officeart/2018/2/layout/IconVerticalSolidList"/>
    <dgm:cxn modelId="{1A14CF57-A4E9-4707-BAFB-4CC5C0C1437A}" type="presParOf" srcId="{63B4BB9A-ADD8-4EF5-ABD8-7D08A0774082}" destId="{E8DEACC3-DF86-4619-B4CF-9ACF0A0220E1}" srcOrd="1" destOrd="0" presId="urn:microsoft.com/office/officeart/2018/2/layout/IconVerticalSolidList"/>
    <dgm:cxn modelId="{73A219FC-AD48-4C44-8119-786B2165F857}" type="presParOf" srcId="{63B4BB9A-ADD8-4EF5-ABD8-7D08A0774082}" destId="{5BDBDAC4-4B65-4C5F-8798-2105A716147E}" srcOrd="2" destOrd="0" presId="urn:microsoft.com/office/officeart/2018/2/layout/IconVerticalSolidList"/>
    <dgm:cxn modelId="{4F2EBC24-A827-4D4E-9DA1-C01176043695}" type="presParOf" srcId="{63B4BB9A-ADD8-4EF5-ABD8-7D08A0774082}" destId="{E2F20798-ADD7-4639-AE93-5389561875AE}" srcOrd="3" destOrd="0" presId="urn:microsoft.com/office/officeart/2018/2/layout/IconVerticalSolidList"/>
    <dgm:cxn modelId="{0F26E91D-61AE-4B6B-AC9B-157B91F63FAB}" type="presParOf" srcId="{6CA53CA9-688A-44A0-AC28-B591B5632947}" destId="{6D9F8C87-DFF0-4C4A-A5BE-AEE010244092}" srcOrd="1" destOrd="0" presId="urn:microsoft.com/office/officeart/2018/2/layout/IconVerticalSolidList"/>
    <dgm:cxn modelId="{F3F19EEE-86DF-4096-9EF6-0F5B238A207A}" type="presParOf" srcId="{6CA53CA9-688A-44A0-AC28-B591B5632947}" destId="{628B68C1-D1BD-4711-BE70-808FB5F66893}" srcOrd="2" destOrd="0" presId="urn:microsoft.com/office/officeart/2018/2/layout/IconVerticalSolidList"/>
    <dgm:cxn modelId="{0F70F372-E1F2-4CD9-A05B-94D70AB755F2}" type="presParOf" srcId="{628B68C1-D1BD-4711-BE70-808FB5F66893}" destId="{A31C10F0-BF04-4EED-92AB-E5806FBAAB57}" srcOrd="0" destOrd="0" presId="urn:microsoft.com/office/officeart/2018/2/layout/IconVerticalSolidList"/>
    <dgm:cxn modelId="{13BAC829-B717-4A46-A63F-A3C7854DD8F9}" type="presParOf" srcId="{628B68C1-D1BD-4711-BE70-808FB5F66893}" destId="{7D884BAB-365A-47A2-8D20-1CFD627EB641}" srcOrd="1" destOrd="0" presId="urn:microsoft.com/office/officeart/2018/2/layout/IconVerticalSolidList"/>
    <dgm:cxn modelId="{45522003-BF94-42B2-B1ED-4DAA5606C6C1}" type="presParOf" srcId="{628B68C1-D1BD-4711-BE70-808FB5F66893}" destId="{E4E73D56-29FA-4116-A319-4A6E7541B83B}" srcOrd="2" destOrd="0" presId="urn:microsoft.com/office/officeart/2018/2/layout/IconVerticalSolidList"/>
    <dgm:cxn modelId="{1A8AC355-82B3-445D-BB94-17DC56FCE9FC}" type="presParOf" srcId="{628B68C1-D1BD-4711-BE70-808FB5F66893}" destId="{9488C58D-F59A-466C-AEF7-9066F452D90E}" srcOrd="3" destOrd="0" presId="urn:microsoft.com/office/officeart/2018/2/layout/IconVerticalSolidList"/>
    <dgm:cxn modelId="{5C2DC081-8194-4FD1-84F8-129ACF73AFCC}" type="presParOf" srcId="{6CA53CA9-688A-44A0-AC28-B591B5632947}" destId="{6DA0A1BA-08C5-404B-862B-900278FC6882}" srcOrd="3" destOrd="0" presId="urn:microsoft.com/office/officeart/2018/2/layout/IconVerticalSolidList"/>
    <dgm:cxn modelId="{E9EE499E-2E88-4ADF-9038-91E5DDB02AF0}" type="presParOf" srcId="{6CA53CA9-688A-44A0-AC28-B591B5632947}" destId="{6313A2A7-AFC4-4F72-8281-2192B945C070}" srcOrd="4" destOrd="0" presId="urn:microsoft.com/office/officeart/2018/2/layout/IconVerticalSolidList"/>
    <dgm:cxn modelId="{A9DE8773-1399-4754-AB86-695BCDEBB25B}" type="presParOf" srcId="{6313A2A7-AFC4-4F72-8281-2192B945C070}" destId="{C70A7400-3F97-4C20-AF33-BE76A1373FCC}" srcOrd="0" destOrd="0" presId="urn:microsoft.com/office/officeart/2018/2/layout/IconVerticalSolidList"/>
    <dgm:cxn modelId="{1E773E86-C435-4DD7-BAF4-412092CAD936}" type="presParOf" srcId="{6313A2A7-AFC4-4F72-8281-2192B945C070}" destId="{1429F8B6-75BD-4D86-ABDB-0E792ACB9EB7}" srcOrd="1" destOrd="0" presId="urn:microsoft.com/office/officeart/2018/2/layout/IconVerticalSolidList"/>
    <dgm:cxn modelId="{B89B69AF-CF1E-4EB3-87DF-E9D871DAD6B4}" type="presParOf" srcId="{6313A2A7-AFC4-4F72-8281-2192B945C070}" destId="{885A1483-8084-4D93-A19F-1E17DDF8DF83}" srcOrd="2" destOrd="0" presId="urn:microsoft.com/office/officeart/2018/2/layout/IconVerticalSolidList"/>
    <dgm:cxn modelId="{49F1A83A-514B-410D-8770-6226ACEA319C}" type="presParOf" srcId="{6313A2A7-AFC4-4F72-8281-2192B945C070}" destId="{C5B032C9-108F-4D42-9B0F-5D845EF173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F9E83-D46C-43B0-9CF6-A84D8E98427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2A6A3EA-BF3F-40DB-A4BC-BE1E86154CBB}">
      <dgm:prSet/>
      <dgm:spPr/>
      <dgm:t>
        <a:bodyPr/>
        <a:lstStyle/>
        <a:p>
          <a:pPr>
            <a:lnSpc>
              <a:spcPct val="100000"/>
            </a:lnSpc>
          </a:pPr>
          <a:r>
            <a:rPr lang="en-US" dirty="0"/>
            <a:t>NPs cannot practice to the full extent of their training</a:t>
          </a:r>
        </a:p>
      </dgm:t>
    </dgm:pt>
    <dgm:pt modelId="{9C084C99-623C-4EBF-A5BD-674C3BAAA192}" type="parTrans" cxnId="{21E53365-8293-4653-A9DB-2F647916A2D2}">
      <dgm:prSet/>
      <dgm:spPr/>
      <dgm:t>
        <a:bodyPr/>
        <a:lstStyle/>
        <a:p>
          <a:endParaRPr lang="en-US"/>
        </a:p>
      </dgm:t>
    </dgm:pt>
    <dgm:pt modelId="{A10A7910-80C0-4FC2-81B1-FEA9157CC698}" type="sibTrans" cxnId="{21E53365-8293-4653-A9DB-2F647916A2D2}">
      <dgm:prSet/>
      <dgm:spPr/>
      <dgm:t>
        <a:bodyPr/>
        <a:lstStyle/>
        <a:p>
          <a:pPr>
            <a:lnSpc>
              <a:spcPct val="100000"/>
            </a:lnSpc>
          </a:pPr>
          <a:endParaRPr lang="en-US"/>
        </a:p>
      </dgm:t>
    </dgm:pt>
    <dgm:pt modelId="{41428590-17A8-4BD1-9C5E-0137BBAFEB6F}">
      <dgm:prSet/>
      <dgm:spPr/>
      <dgm:t>
        <a:bodyPr/>
        <a:lstStyle/>
        <a:p>
          <a:pPr>
            <a:lnSpc>
              <a:spcPct val="100000"/>
            </a:lnSpc>
          </a:pPr>
          <a:r>
            <a:rPr lang="en-US" dirty="0"/>
            <a:t>Nebraska statute is out of date with current healthcare practices and standards of care</a:t>
          </a:r>
        </a:p>
      </dgm:t>
    </dgm:pt>
    <dgm:pt modelId="{EE58F4F1-343C-4DB6-9FCB-BB4A9A8CEBFF}" type="parTrans" cxnId="{D481B9F7-75F1-4EE2-B700-9E3AC5B7B599}">
      <dgm:prSet/>
      <dgm:spPr/>
      <dgm:t>
        <a:bodyPr/>
        <a:lstStyle/>
        <a:p>
          <a:endParaRPr lang="en-US"/>
        </a:p>
      </dgm:t>
    </dgm:pt>
    <dgm:pt modelId="{9968A8A1-DFBA-4AD0-9375-35E03048F462}" type="sibTrans" cxnId="{D481B9F7-75F1-4EE2-B700-9E3AC5B7B599}">
      <dgm:prSet/>
      <dgm:spPr/>
      <dgm:t>
        <a:bodyPr/>
        <a:lstStyle/>
        <a:p>
          <a:pPr>
            <a:lnSpc>
              <a:spcPct val="100000"/>
            </a:lnSpc>
          </a:pPr>
          <a:endParaRPr lang="en-US"/>
        </a:p>
      </dgm:t>
    </dgm:pt>
    <dgm:pt modelId="{E0CFD964-FB6E-459D-93CB-729C6A1EB577}">
      <dgm:prSet/>
      <dgm:spPr/>
      <dgm:t>
        <a:bodyPr/>
        <a:lstStyle/>
        <a:p>
          <a:pPr>
            <a:lnSpc>
              <a:spcPct val="100000"/>
            </a:lnSpc>
          </a:pPr>
          <a:r>
            <a:rPr lang="en-US" dirty="0"/>
            <a:t>Specialists cannot hire highly qualified NPs for desired roles</a:t>
          </a:r>
        </a:p>
      </dgm:t>
    </dgm:pt>
    <dgm:pt modelId="{24879433-2469-434E-8BBC-6E18AA727C6A}" type="parTrans" cxnId="{1D3CF744-8659-48D0-9CCD-BFE4402A683F}">
      <dgm:prSet/>
      <dgm:spPr/>
      <dgm:t>
        <a:bodyPr/>
        <a:lstStyle/>
        <a:p>
          <a:endParaRPr lang="en-US"/>
        </a:p>
      </dgm:t>
    </dgm:pt>
    <dgm:pt modelId="{ED5A861D-F3A7-4E56-9EA0-D3C366660E5E}" type="sibTrans" cxnId="{1D3CF744-8659-48D0-9CCD-BFE4402A683F}">
      <dgm:prSet/>
      <dgm:spPr/>
      <dgm:t>
        <a:bodyPr/>
        <a:lstStyle/>
        <a:p>
          <a:pPr>
            <a:lnSpc>
              <a:spcPct val="100000"/>
            </a:lnSpc>
          </a:pPr>
          <a:endParaRPr lang="en-US"/>
        </a:p>
      </dgm:t>
    </dgm:pt>
    <dgm:pt modelId="{4EC26315-696C-4551-9304-F26BA3FEC41B}">
      <dgm:prSet/>
      <dgm:spPr/>
      <dgm:t>
        <a:bodyPr/>
        <a:lstStyle/>
        <a:p>
          <a:pPr>
            <a:lnSpc>
              <a:spcPct val="100000"/>
            </a:lnSpc>
          </a:pPr>
          <a:r>
            <a:rPr lang="en-US" dirty="0"/>
            <a:t>NPs cannot bring their expertise from other states</a:t>
          </a:r>
        </a:p>
      </dgm:t>
    </dgm:pt>
    <dgm:pt modelId="{EAC6449D-DFA3-46F8-A7F3-ABDA033512E5}" type="parTrans" cxnId="{B280ED0A-CF45-4CAC-80FD-C261CA3FB70D}">
      <dgm:prSet/>
      <dgm:spPr/>
      <dgm:t>
        <a:bodyPr/>
        <a:lstStyle/>
        <a:p>
          <a:endParaRPr lang="en-US"/>
        </a:p>
      </dgm:t>
    </dgm:pt>
    <dgm:pt modelId="{7BD6C642-76F5-42BB-991D-2398DE92155A}" type="sibTrans" cxnId="{B280ED0A-CF45-4CAC-80FD-C261CA3FB70D}">
      <dgm:prSet/>
      <dgm:spPr/>
      <dgm:t>
        <a:bodyPr/>
        <a:lstStyle/>
        <a:p>
          <a:endParaRPr lang="en-US"/>
        </a:p>
      </dgm:t>
    </dgm:pt>
    <dgm:pt modelId="{358B55AE-8305-4020-8A14-A388956C9501}" type="pres">
      <dgm:prSet presAssocID="{773F9E83-D46C-43B0-9CF6-A84D8E98427D}" presName="root" presStyleCnt="0">
        <dgm:presLayoutVars>
          <dgm:dir/>
          <dgm:resizeHandles val="exact"/>
        </dgm:presLayoutVars>
      </dgm:prSet>
      <dgm:spPr/>
    </dgm:pt>
    <dgm:pt modelId="{332C80E9-7951-4B33-A9C8-7F5628F3B764}" type="pres">
      <dgm:prSet presAssocID="{773F9E83-D46C-43B0-9CF6-A84D8E98427D}" presName="container" presStyleCnt="0">
        <dgm:presLayoutVars>
          <dgm:dir/>
          <dgm:resizeHandles val="exact"/>
        </dgm:presLayoutVars>
      </dgm:prSet>
      <dgm:spPr/>
    </dgm:pt>
    <dgm:pt modelId="{F16227CD-A50F-4A00-9070-5A37FB486ED8}" type="pres">
      <dgm:prSet presAssocID="{22A6A3EA-BF3F-40DB-A4BC-BE1E86154CBB}" presName="compNode" presStyleCnt="0"/>
      <dgm:spPr/>
    </dgm:pt>
    <dgm:pt modelId="{F69D5168-1BF6-4B7B-9345-C0E6D25FF7C8}" type="pres">
      <dgm:prSet presAssocID="{22A6A3EA-BF3F-40DB-A4BC-BE1E86154CBB}" presName="iconBgRect" presStyleLbl="bgShp" presStyleIdx="0" presStyleCnt="4"/>
      <dgm:spPr/>
    </dgm:pt>
    <dgm:pt modelId="{F318C841-7E12-41B3-907C-16006F46C824}" type="pres">
      <dgm:prSet presAssocID="{22A6A3EA-BF3F-40DB-A4BC-BE1E86154CB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6883087-FFBF-4887-A235-33F2D606F00D}" type="pres">
      <dgm:prSet presAssocID="{22A6A3EA-BF3F-40DB-A4BC-BE1E86154CBB}" presName="spaceRect" presStyleCnt="0"/>
      <dgm:spPr/>
    </dgm:pt>
    <dgm:pt modelId="{75284D24-A96B-451C-AF11-6CA8969D1F81}" type="pres">
      <dgm:prSet presAssocID="{22A6A3EA-BF3F-40DB-A4BC-BE1E86154CBB}" presName="textRect" presStyleLbl="revTx" presStyleIdx="0" presStyleCnt="4">
        <dgm:presLayoutVars>
          <dgm:chMax val="1"/>
          <dgm:chPref val="1"/>
        </dgm:presLayoutVars>
      </dgm:prSet>
      <dgm:spPr/>
    </dgm:pt>
    <dgm:pt modelId="{EDBE64E8-91CD-42D2-9A19-90BAE86AFF7B}" type="pres">
      <dgm:prSet presAssocID="{A10A7910-80C0-4FC2-81B1-FEA9157CC698}" presName="sibTrans" presStyleLbl="sibTrans2D1" presStyleIdx="0" presStyleCnt="0"/>
      <dgm:spPr/>
    </dgm:pt>
    <dgm:pt modelId="{1E03F303-9D0D-4B60-86F4-93F188D17CBC}" type="pres">
      <dgm:prSet presAssocID="{41428590-17A8-4BD1-9C5E-0137BBAFEB6F}" presName="compNode" presStyleCnt="0"/>
      <dgm:spPr/>
    </dgm:pt>
    <dgm:pt modelId="{B9FBDFF0-AA45-4247-AF61-5538590EC50E}" type="pres">
      <dgm:prSet presAssocID="{41428590-17A8-4BD1-9C5E-0137BBAFEB6F}" presName="iconBgRect" presStyleLbl="bgShp" presStyleIdx="1" presStyleCnt="4"/>
      <dgm:spPr/>
    </dgm:pt>
    <dgm:pt modelId="{6AC70095-521C-4611-B6AB-F1FF01D930E5}" type="pres">
      <dgm:prSet presAssocID="{41428590-17A8-4BD1-9C5E-0137BBAFEB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BF820F32-250B-41DA-A52C-18697160E4B4}" type="pres">
      <dgm:prSet presAssocID="{41428590-17A8-4BD1-9C5E-0137BBAFEB6F}" presName="spaceRect" presStyleCnt="0"/>
      <dgm:spPr/>
    </dgm:pt>
    <dgm:pt modelId="{C87D3629-4F3B-4679-8A5F-1CE0D287B0F2}" type="pres">
      <dgm:prSet presAssocID="{41428590-17A8-4BD1-9C5E-0137BBAFEB6F}" presName="textRect" presStyleLbl="revTx" presStyleIdx="1" presStyleCnt="4">
        <dgm:presLayoutVars>
          <dgm:chMax val="1"/>
          <dgm:chPref val="1"/>
        </dgm:presLayoutVars>
      </dgm:prSet>
      <dgm:spPr/>
    </dgm:pt>
    <dgm:pt modelId="{FBD11342-F4D5-47EB-AA45-D4291F2CAAD1}" type="pres">
      <dgm:prSet presAssocID="{9968A8A1-DFBA-4AD0-9375-35E03048F462}" presName="sibTrans" presStyleLbl="sibTrans2D1" presStyleIdx="0" presStyleCnt="0"/>
      <dgm:spPr/>
    </dgm:pt>
    <dgm:pt modelId="{1FD5B386-D4A7-418B-A6EE-7AED7B4B4C87}" type="pres">
      <dgm:prSet presAssocID="{E0CFD964-FB6E-459D-93CB-729C6A1EB577}" presName="compNode" presStyleCnt="0"/>
      <dgm:spPr/>
    </dgm:pt>
    <dgm:pt modelId="{6A37E31C-DAE7-4C5F-8288-8909C285DC73}" type="pres">
      <dgm:prSet presAssocID="{E0CFD964-FB6E-459D-93CB-729C6A1EB577}" presName="iconBgRect" presStyleLbl="bgShp" presStyleIdx="2" presStyleCnt="4"/>
      <dgm:spPr/>
    </dgm:pt>
    <dgm:pt modelId="{7B4273EF-7D89-4754-B4C8-C55328488741}" type="pres">
      <dgm:prSet presAssocID="{E0CFD964-FB6E-459D-93CB-729C6A1EB57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8ED03B37-CEB0-4C6F-A164-A6B9D777110C}" type="pres">
      <dgm:prSet presAssocID="{E0CFD964-FB6E-459D-93CB-729C6A1EB577}" presName="spaceRect" presStyleCnt="0"/>
      <dgm:spPr/>
    </dgm:pt>
    <dgm:pt modelId="{EA0DF724-087F-44FB-AAE3-5D76A523A81C}" type="pres">
      <dgm:prSet presAssocID="{E0CFD964-FB6E-459D-93CB-729C6A1EB577}" presName="textRect" presStyleLbl="revTx" presStyleIdx="2" presStyleCnt="4">
        <dgm:presLayoutVars>
          <dgm:chMax val="1"/>
          <dgm:chPref val="1"/>
        </dgm:presLayoutVars>
      </dgm:prSet>
      <dgm:spPr/>
    </dgm:pt>
    <dgm:pt modelId="{8E5955E6-3893-40C8-A421-41910FFF988B}" type="pres">
      <dgm:prSet presAssocID="{ED5A861D-F3A7-4E56-9EA0-D3C366660E5E}" presName="sibTrans" presStyleLbl="sibTrans2D1" presStyleIdx="0" presStyleCnt="0"/>
      <dgm:spPr/>
    </dgm:pt>
    <dgm:pt modelId="{69F5073C-CF8D-41BD-8D66-117BEAAFD940}" type="pres">
      <dgm:prSet presAssocID="{4EC26315-696C-4551-9304-F26BA3FEC41B}" presName="compNode" presStyleCnt="0"/>
      <dgm:spPr/>
    </dgm:pt>
    <dgm:pt modelId="{E354E816-7C6D-43E2-A023-24B781B8A50F}" type="pres">
      <dgm:prSet presAssocID="{4EC26315-696C-4551-9304-F26BA3FEC41B}" presName="iconBgRect" presStyleLbl="bgShp" presStyleIdx="3" presStyleCnt="4"/>
      <dgm:spPr/>
    </dgm:pt>
    <dgm:pt modelId="{39E37DEB-1DEC-4FD9-BEF6-433FCAA9E175}" type="pres">
      <dgm:prSet presAssocID="{4EC26315-696C-4551-9304-F26BA3FEC4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C0D79ED5-59C2-4A6D-B483-1609A310C675}" type="pres">
      <dgm:prSet presAssocID="{4EC26315-696C-4551-9304-F26BA3FEC41B}" presName="spaceRect" presStyleCnt="0"/>
      <dgm:spPr/>
    </dgm:pt>
    <dgm:pt modelId="{2FB9F705-736F-4F81-BD2C-03EE0E24E8FB}" type="pres">
      <dgm:prSet presAssocID="{4EC26315-696C-4551-9304-F26BA3FEC41B}" presName="textRect" presStyleLbl="revTx" presStyleIdx="3" presStyleCnt="4">
        <dgm:presLayoutVars>
          <dgm:chMax val="1"/>
          <dgm:chPref val="1"/>
        </dgm:presLayoutVars>
      </dgm:prSet>
      <dgm:spPr/>
    </dgm:pt>
  </dgm:ptLst>
  <dgm:cxnLst>
    <dgm:cxn modelId="{B280ED0A-CF45-4CAC-80FD-C261CA3FB70D}" srcId="{773F9E83-D46C-43B0-9CF6-A84D8E98427D}" destId="{4EC26315-696C-4551-9304-F26BA3FEC41B}" srcOrd="3" destOrd="0" parTransId="{EAC6449D-DFA3-46F8-A7F3-ABDA033512E5}" sibTransId="{7BD6C642-76F5-42BB-991D-2398DE92155A}"/>
    <dgm:cxn modelId="{8903BD19-3862-412C-81CA-D951BACE67B4}" type="presOf" srcId="{41428590-17A8-4BD1-9C5E-0137BBAFEB6F}" destId="{C87D3629-4F3B-4679-8A5F-1CE0D287B0F2}" srcOrd="0" destOrd="0" presId="urn:microsoft.com/office/officeart/2018/2/layout/IconCircleList"/>
    <dgm:cxn modelId="{B8ADBC23-446E-45F1-A270-6AAEF95B8F36}" type="presOf" srcId="{ED5A861D-F3A7-4E56-9EA0-D3C366660E5E}" destId="{8E5955E6-3893-40C8-A421-41910FFF988B}" srcOrd="0" destOrd="0" presId="urn:microsoft.com/office/officeart/2018/2/layout/IconCircleList"/>
    <dgm:cxn modelId="{1D3CF744-8659-48D0-9CCD-BFE4402A683F}" srcId="{773F9E83-D46C-43B0-9CF6-A84D8E98427D}" destId="{E0CFD964-FB6E-459D-93CB-729C6A1EB577}" srcOrd="2" destOrd="0" parTransId="{24879433-2469-434E-8BBC-6E18AA727C6A}" sibTransId="{ED5A861D-F3A7-4E56-9EA0-D3C366660E5E}"/>
    <dgm:cxn modelId="{21E53365-8293-4653-A9DB-2F647916A2D2}" srcId="{773F9E83-D46C-43B0-9CF6-A84D8E98427D}" destId="{22A6A3EA-BF3F-40DB-A4BC-BE1E86154CBB}" srcOrd="0" destOrd="0" parTransId="{9C084C99-623C-4EBF-A5BD-674C3BAAA192}" sibTransId="{A10A7910-80C0-4FC2-81B1-FEA9157CC698}"/>
    <dgm:cxn modelId="{6B40914C-A606-4F23-871D-B0E9ECDB1E43}" type="presOf" srcId="{4EC26315-696C-4551-9304-F26BA3FEC41B}" destId="{2FB9F705-736F-4F81-BD2C-03EE0E24E8FB}" srcOrd="0" destOrd="0" presId="urn:microsoft.com/office/officeart/2018/2/layout/IconCircleList"/>
    <dgm:cxn modelId="{1A0D3C4D-7EE7-46C0-B185-942F747E478E}" type="presOf" srcId="{9968A8A1-DFBA-4AD0-9375-35E03048F462}" destId="{FBD11342-F4D5-47EB-AA45-D4291F2CAAD1}" srcOrd="0" destOrd="0" presId="urn:microsoft.com/office/officeart/2018/2/layout/IconCircleList"/>
    <dgm:cxn modelId="{E6472A9A-B86F-4E93-B3BA-1369E63D1719}" type="presOf" srcId="{E0CFD964-FB6E-459D-93CB-729C6A1EB577}" destId="{EA0DF724-087F-44FB-AAE3-5D76A523A81C}" srcOrd="0" destOrd="0" presId="urn:microsoft.com/office/officeart/2018/2/layout/IconCircleList"/>
    <dgm:cxn modelId="{EE6B6B9B-5D17-4E3F-96A3-95283E19D2B0}" type="presOf" srcId="{A10A7910-80C0-4FC2-81B1-FEA9157CC698}" destId="{EDBE64E8-91CD-42D2-9A19-90BAE86AFF7B}" srcOrd="0" destOrd="0" presId="urn:microsoft.com/office/officeart/2018/2/layout/IconCircleList"/>
    <dgm:cxn modelId="{B86E989B-35C5-4C74-A3CC-F4EA3DB68DBD}" type="presOf" srcId="{22A6A3EA-BF3F-40DB-A4BC-BE1E86154CBB}" destId="{75284D24-A96B-451C-AF11-6CA8969D1F81}" srcOrd="0" destOrd="0" presId="urn:microsoft.com/office/officeart/2018/2/layout/IconCircleList"/>
    <dgm:cxn modelId="{5193A2D0-1585-41F2-AEC2-4E4EEC9FD3F5}" type="presOf" srcId="{773F9E83-D46C-43B0-9CF6-A84D8E98427D}" destId="{358B55AE-8305-4020-8A14-A388956C9501}" srcOrd="0" destOrd="0" presId="urn:microsoft.com/office/officeart/2018/2/layout/IconCircleList"/>
    <dgm:cxn modelId="{D481B9F7-75F1-4EE2-B700-9E3AC5B7B599}" srcId="{773F9E83-D46C-43B0-9CF6-A84D8E98427D}" destId="{41428590-17A8-4BD1-9C5E-0137BBAFEB6F}" srcOrd="1" destOrd="0" parTransId="{EE58F4F1-343C-4DB6-9FCB-BB4A9A8CEBFF}" sibTransId="{9968A8A1-DFBA-4AD0-9375-35E03048F462}"/>
    <dgm:cxn modelId="{DAE6517F-A03A-4591-90D3-9601D920A076}" type="presParOf" srcId="{358B55AE-8305-4020-8A14-A388956C9501}" destId="{332C80E9-7951-4B33-A9C8-7F5628F3B764}" srcOrd="0" destOrd="0" presId="urn:microsoft.com/office/officeart/2018/2/layout/IconCircleList"/>
    <dgm:cxn modelId="{A9849EC6-3350-4951-AF37-3EE673932976}" type="presParOf" srcId="{332C80E9-7951-4B33-A9C8-7F5628F3B764}" destId="{F16227CD-A50F-4A00-9070-5A37FB486ED8}" srcOrd="0" destOrd="0" presId="urn:microsoft.com/office/officeart/2018/2/layout/IconCircleList"/>
    <dgm:cxn modelId="{B9C4445C-B20D-4099-B5C8-C1DD5258E04D}" type="presParOf" srcId="{F16227CD-A50F-4A00-9070-5A37FB486ED8}" destId="{F69D5168-1BF6-4B7B-9345-C0E6D25FF7C8}" srcOrd="0" destOrd="0" presId="urn:microsoft.com/office/officeart/2018/2/layout/IconCircleList"/>
    <dgm:cxn modelId="{F1FC4C58-BF2B-4142-871C-E3120803D801}" type="presParOf" srcId="{F16227CD-A50F-4A00-9070-5A37FB486ED8}" destId="{F318C841-7E12-41B3-907C-16006F46C824}" srcOrd="1" destOrd="0" presId="urn:microsoft.com/office/officeart/2018/2/layout/IconCircleList"/>
    <dgm:cxn modelId="{AEBEF6C7-F481-45E0-A29F-8F70D6E8E38B}" type="presParOf" srcId="{F16227CD-A50F-4A00-9070-5A37FB486ED8}" destId="{36883087-FFBF-4887-A235-33F2D606F00D}" srcOrd="2" destOrd="0" presId="urn:microsoft.com/office/officeart/2018/2/layout/IconCircleList"/>
    <dgm:cxn modelId="{0B4C8A04-6798-4641-8687-9FC9C682655C}" type="presParOf" srcId="{F16227CD-A50F-4A00-9070-5A37FB486ED8}" destId="{75284D24-A96B-451C-AF11-6CA8969D1F81}" srcOrd="3" destOrd="0" presId="urn:microsoft.com/office/officeart/2018/2/layout/IconCircleList"/>
    <dgm:cxn modelId="{966763C1-A482-40EA-B953-DD59B5A71859}" type="presParOf" srcId="{332C80E9-7951-4B33-A9C8-7F5628F3B764}" destId="{EDBE64E8-91CD-42D2-9A19-90BAE86AFF7B}" srcOrd="1" destOrd="0" presId="urn:microsoft.com/office/officeart/2018/2/layout/IconCircleList"/>
    <dgm:cxn modelId="{BA238BFF-68E0-4EE6-984E-5299893AFD58}" type="presParOf" srcId="{332C80E9-7951-4B33-A9C8-7F5628F3B764}" destId="{1E03F303-9D0D-4B60-86F4-93F188D17CBC}" srcOrd="2" destOrd="0" presId="urn:microsoft.com/office/officeart/2018/2/layout/IconCircleList"/>
    <dgm:cxn modelId="{A4079231-9E7C-4D9A-AD57-1C4450776A49}" type="presParOf" srcId="{1E03F303-9D0D-4B60-86F4-93F188D17CBC}" destId="{B9FBDFF0-AA45-4247-AF61-5538590EC50E}" srcOrd="0" destOrd="0" presId="urn:microsoft.com/office/officeart/2018/2/layout/IconCircleList"/>
    <dgm:cxn modelId="{F83BA950-7746-4224-BE55-8A7FE81FE045}" type="presParOf" srcId="{1E03F303-9D0D-4B60-86F4-93F188D17CBC}" destId="{6AC70095-521C-4611-B6AB-F1FF01D930E5}" srcOrd="1" destOrd="0" presId="urn:microsoft.com/office/officeart/2018/2/layout/IconCircleList"/>
    <dgm:cxn modelId="{632784BE-8236-4AE1-BD56-5CBC0709DCD6}" type="presParOf" srcId="{1E03F303-9D0D-4B60-86F4-93F188D17CBC}" destId="{BF820F32-250B-41DA-A52C-18697160E4B4}" srcOrd="2" destOrd="0" presId="urn:microsoft.com/office/officeart/2018/2/layout/IconCircleList"/>
    <dgm:cxn modelId="{C83B7244-6858-404F-A3B2-ED65B1D1814D}" type="presParOf" srcId="{1E03F303-9D0D-4B60-86F4-93F188D17CBC}" destId="{C87D3629-4F3B-4679-8A5F-1CE0D287B0F2}" srcOrd="3" destOrd="0" presId="urn:microsoft.com/office/officeart/2018/2/layout/IconCircleList"/>
    <dgm:cxn modelId="{55EF5318-EBA4-49E5-BF98-3D39295CB6B1}" type="presParOf" srcId="{332C80E9-7951-4B33-A9C8-7F5628F3B764}" destId="{FBD11342-F4D5-47EB-AA45-D4291F2CAAD1}" srcOrd="3" destOrd="0" presId="urn:microsoft.com/office/officeart/2018/2/layout/IconCircleList"/>
    <dgm:cxn modelId="{71C81CF7-A79A-4FDD-AC47-91DAC0DCE448}" type="presParOf" srcId="{332C80E9-7951-4B33-A9C8-7F5628F3B764}" destId="{1FD5B386-D4A7-418B-A6EE-7AED7B4B4C87}" srcOrd="4" destOrd="0" presId="urn:microsoft.com/office/officeart/2018/2/layout/IconCircleList"/>
    <dgm:cxn modelId="{177A81CD-60F6-4E00-8483-B0034345F12D}" type="presParOf" srcId="{1FD5B386-D4A7-418B-A6EE-7AED7B4B4C87}" destId="{6A37E31C-DAE7-4C5F-8288-8909C285DC73}" srcOrd="0" destOrd="0" presId="urn:microsoft.com/office/officeart/2018/2/layout/IconCircleList"/>
    <dgm:cxn modelId="{3AA39824-D11E-474E-9E1D-25164B57C902}" type="presParOf" srcId="{1FD5B386-D4A7-418B-A6EE-7AED7B4B4C87}" destId="{7B4273EF-7D89-4754-B4C8-C55328488741}" srcOrd="1" destOrd="0" presId="urn:microsoft.com/office/officeart/2018/2/layout/IconCircleList"/>
    <dgm:cxn modelId="{2100B0E1-DEB2-448B-B769-EAEA2299CAE5}" type="presParOf" srcId="{1FD5B386-D4A7-418B-A6EE-7AED7B4B4C87}" destId="{8ED03B37-CEB0-4C6F-A164-A6B9D777110C}" srcOrd="2" destOrd="0" presId="urn:microsoft.com/office/officeart/2018/2/layout/IconCircleList"/>
    <dgm:cxn modelId="{EEE55630-C692-4D03-A7D8-BDDA72461074}" type="presParOf" srcId="{1FD5B386-D4A7-418B-A6EE-7AED7B4B4C87}" destId="{EA0DF724-087F-44FB-AAE3-5D76A523A81C}" srcOrd="3" destOrd="0" presId="urn:microsoft.com/office/officeart/2018/2/layout/IconCircleList"/>
    <dgm:cxn modelId="{9CD5EDF2-1165-4ABB-B2A2-9433372F29F0}" type="presParOf" srcId="{332C80E9-7951-4B33-A9C8-7F5628F3B764}" destId="{8E5955E6-3893-40C8-A421-41910FFF988B}" srcOrd="5" destOrd="0" presId="urn:microsoft.com/office/officeart/2018/2/layout/IconCircleList"/>
    <dgm:cxn modelId="{97016901-71F4-4262-883E-A811E8E8A97A}" type="presParOf" srcId="{332C80E9-7951-4B33-A9C8-7F5628F3B764}" destId="{69F5073C-CF8D-41BD-8D66-117BEAAFD940}" srcOrd="6" destOrd="0" presId="urn:microsoft.com/office/officeart/2018/2/layout/IconCircleList"/>
    <dgm:cxn modelId="{6389A329-BB9A-41E0-9DD8-9CE157E88046}" type="presParOf" srcId="{69F5073C-CF8D-41BD-8D66-117BEAAFD940}" destId="{E354E816-7C6D-43E2-A023-24B781B8A50F}" srcOrd="0" destOrd="0" presId="urn:microsoft.com/office/officeart/2018/2/layout/IconCircleList"/>
    <dgm:cxn modelId="{F00E8B6C-5799-4F8D-8D22-85288FD2BD7E}" type="presParOf" srcId="{69F5073C-CF8D-41BD-8D66-117BEAAFD940}" destId="{39E37DEB-1DEC-4FD9-BEF6-433FCAA9E175}" srcOrd="1" destOrd="0" presId="urn:microsoft.com/office/officeart/2018/2/layout/IconCircleList"/>
    <dgm:cxn modelId="{8708BA32-9682-4261-AEAA-C435043A3542}" type="presParOf" srcId="{69F5073C-CF8D-41BD-8D66-117BEAAFD940}" destId="{C0D79ED5-59C2-4A6D-B483-1609A310C675}" srcOrd="2" destOrd="0" presId="urn:microsoft.com/office/officeart/2018/2/layout/IconCircleList"/>
    <dgm:cxn modelId="{4AE66112-A526-4DE1-B5F9-54A484A83FE9}" type="presParOf" srcId="{69F5073C-CF8D-41BD-8D66-117BEAAFD940}" destId="{2FB9F705-736F-4F81-BD2C-03EE0E24E8F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A542DE-ABA2-45D5-A28E-67ED528BC1D8}" type="doc">
      <dgm:prSet loTypeId="urn:microsoft.com/office/officeart/2016/7/layout/LinearArrowProcessNumbered" loCatId="process" qsTypeId="urn:microsoft.com/office/officeart/2005/8/quickstyle/simple2" qsCatId="simple" csTypeId="urn:microsoft.com/office/officeart/2005/8/colors/accent3_2" csCatId="accent3" phldr="1"/>
      <dgm:spPr/>
      <dgm:t>
        <a:bodyPr/>
        <a:lstStyle/>
        <a:p>
          <a:endParaRPr lang="en-US"/>
        </a:p>
      </dgm:t>
    </dgm:pt>
    <dgm:pt modelId="{35D175B6-1372-4BB4-9F40-7F4FD3CF012B}">
      <dgm:prSet/>
      <dgm:spPr/>
      <dgm:t>
        <a:bodyPr/>
        <a:lstStyle/>
        <a:p>
          <a:r>
            <a:rPr lang="en-US" dirty="0"/>
            <a:t>Increased Access to Care: Allowing NPs to perform fluoroscopy can improve access to diagnostic imaging and procedures, especially in rural and underserved areas where medical specialists may be scarce. </a:t>
          </a:r>
        </a:p>
      </dgm:t>
    </dgm:pt>
    <dgm:pt modelId="{5E9D141B-877D-4F7E-BE05-D35B6FF2CA9C}" type="parTrans" cxnId="{FDDD1E30-1618-474E-B28F-050F849D5D84}">
      <dgm:prSet/>
      <dgm:spPr/>
      <dgm:t>
        <a:bodyPr/>
        <a:lstStyle/>
        <a:p>
          <a:endParaRPr lang="en-US"/>
        </a:p>
      </dgm:t>
    </dgm:pt>
    <dgm:pt modelId="{FF206BE2-BBB3-41D0-893F-F6619EDD9287}" type="sibTrans" cxnId="{FDDD1E30-1618-474E-B28F-050F849D5D84}">
      <dgm:prSet phldrT="1" phldr="0"/>
      <dgm:spPr/>
      <dgm:t>
        <a:bodyPr/>
        <a:lstStyle/>
        <a:p>
          <a:r>
            <a:rPr lang="en-US"/>
            <a:t>1</a:t>
          </a:r>
        </a:p>
      </dgm:t>
    </dgm:pt>
    <dgm:pt modelId="{A19B80AF-8266-451E-8AF5-28F0494A4926}">
      <dgm:prSet/>
      <dgm:spPr/>
      <dgm:t>
        <a:bodyPr/>
        <a:lstStyle/>
        <a:p>
          <a:r>
            <a:rPr lang="en-US" dirty="0"/>
            <a:t>Efficiency in Healthcare Delivery: NPs can streamline patient care by managing imaging procedures directly, reducing wait times for patients and relieving burden on radiologists, physicians and surgeons.</a:t>
          </a:r>
        </a:p>
      </dgm:t>
    </dgm:pt>
    <dgm:pt modelId="{E39CB706-7086-4328-951A-5503BD3C106C}" type="parTrans" cxnId="{8C6D8696-DDD0-4582-994F-AA2D3FD8F1F5}">
      <dgm:prSet/>
      <dgm:spPr/>
      <dgm:t>
        <a:bodyPr/>
        <a:lstStyle/>
        <a:p>
          <a:endParaRPr lang="en-US"/>
        </a:p>
      </dgm:t>
    </dgm:pt>
    <dgm:pt modelId="{A1B5918A-28BF-41D0-BB51-F806C62D7C71}" type="sibTrans" cxnId="{8C6D8696-DDD0-4582-994F-AA2D3FD8F1F5}">
      <dgm:prSet phldrT="2" phldr="0"/>
      <dgm:spPr/>
      <dgm:t>
        <a:bodyPr/>
        <a:lstStyle/>
        <a:p>
          <a:r>
            <a:rPr lang="en-US"/>
            <a:t>2</a:t>
          </a:r>
        </a:p>
      </dgm:t>
    </dgm:pt>
    <dgm:pt modelId="{258ABA5B-C6FC-4C8A-A773-6006A2A0B760}">
      <dgm:prSet/>
      <dgm:spPr/>
      <dgm:t>
        <a:bodyPr/>
        <a:lstStyle/>
        <a:p>
          <a:r>
            <a:rPr lang="en-US" dirty="0"/>
            <a:t>Cost-Effectiveness: Utilizing NPs for fluoroscopy can lower healthcare costs by minimizing the need for specialist referrals and optimizing resource use within healthcare systems, such as reducing patient transfers from critical access emergency rooms. </a:t>
          </a:r>
        </a:p>
      </dgm:t>
    </dgm:pt>
    <dgm:pt modelId="{0D69D615-6C55-4968-A8DF-800ADCC45C88}" type="parTrans" cxnId="{20D1AC00-66B8-47E4-B49C-9FCCC747112B}">
      <dgm:prSet/>
      <dgm:spPr/>
      <dgm:t>
        <a:bodyPr/>
        <a:lstStyle/>
        <a:p>
          <a:endParaRPr lang="en-US"/>
        </a:p>
      </dgm:t>
    </dgm:pt>
    <dgm:pt modelId="{19BD5690-D368-458D-9F47-0CA43E051332}" type="sibTrans" cxnId="{20D1AC00-66B8-47E4-B49C-9FCCC747112B}">
      <dgm:prSet phldrT="3" phldr="0"/>
      <dgm:spPr/>
      <dgm:t>
        <a:bodyPr/>
        <a:lstStyle/>
        <a:p>
          <a:r>
            <a:rPr lang="en-US"/>
            <a:t>3</a:t>
          </a:r>
        </a:p>
      </dgm:t>
    </dgm:pt>
    <dgm:pt modelId="{D6567522-953B-48B8-8202-6241B1577091}">
      <dgm:prSet/>
      <dgm:spPr/>
      <dgm:t>
        <a:bodyPr/>
        <a:lstStyle/>
        <a:p>
          <a:r>
            <a:rPr lang="en-US" dirty="0"/>
            <a:t>Quality of Care: NPs are highly trained professionals who can provide high-quality care, and their involvement in fluoroscopy could enhance patient outcomes through timely interventions and better follow-up.</a:t>
          </a:r>
        </a:p>
      </dgm:t>
    </dgm:pt>
    <dgm:pt modelId="{9B651B3F-68A8-4146-888A-6729A737E04B}" type="parTrans" cxnId="{4E7B17CD-03AE-4097-A3DB-8F77F3BC15E6}">
      <dgm:prSet/>
      <dgm:spPr/>
      <dgm:t>
        <a:bodyPr/>
        <a:lstStyle/>
        <a:p>
          <a:endParaRPr lang="en-US"/>
        </a:p>
      </dgm:t>
    </dgm:pt>
    <dgm:pt modelId="{DEAB68EF-9962-4BEE-8A22-BBF86DCECB93}" type="sibTrans" cxnId="{4E7B17CD-03AE-4097-A3DB-8F77F3BC15E6}">
      <dgm:prSet phldrT="4" phldr="0"/>
      <dgm:spPr/>
      <dgm:t>
        <a:bodyPr/>
        <a:lstStyle/>
        <a:p>
          <a:r>
            <a:rPr lang="en-US"/>
            <a:t>4</a:t>
          </a:r>
        </a:p>
      </dgm:t>
    </dgm:pt>
    <dgm:pt modelId="{89E5D790-22FC-42E2-85E5-00F633FE9150}">
      <dgm:prSet/>
      <dgm:spPr/>
      <dgm:t>
        <a:bodyPr/>
        <a:lstStyle/>
        <a:p>
          <a:r>
            <a:rPr lang="en-US" dirty="0"/>
            <a:t>Workforce Utilization: With a growing demand for healthcare services, expanding the scope of practice for NPs can help address workforce shortages and ensure more patients receive necessary specialty services.</a:t>
          </a:r>
        </a:p>
      </dgm:t>
    </dgm:pt>
    <dgm:pt modelId="{4A1589CA-D90E-464B-B6FB-AB658632C30E}" type="parTrans" cxnId="{09F01CBA-7EFC-430B-8B67-A96B5F84CF45}">
      <dgm:prSet/>
      <dgm:spPr/>
      <dgm:t>
        <a:bodyPr/>
        <a:lstStyle/>
        <a:p>
          <a:endParaRPr lang="en-US"/>
        </a:p>
      </dgm:t>
    </dgm:pt>
    <dgm:pt modelId="{8A843720-6272-4604-9493-16D4DB6D08C9}" type="sibTrans" cxnId="{09F01CBA-7EFC-430B-8B67-A96B5F84CF45}">
      <dgm:prSet phldrT="5" phldr="0"/>
      <dgm:spPr/>
      <dgm:t>
        <a:bodyPr/>
        <a:lstStyle/>
        <a:p>
          <a:r>
            <a:rPr lang="en-US"/>
            <a:t>5</a:t>
          </a:r>
        </a:p>
      </dgm:t>
    </dgm:pt>
    <dgm:pt modelId="{0E4E66D2-7A6A-482A-B679-AB97DEAE5C80}" type="pres">
      <dgm:prSet presAssocID="{45A542DE-ABA2-45D5-A28E-67ED528BC1D8}" presName="linearFlow" presStyleCnt="0">
        <dgm:presLayoutVars>
          <dgm:dir/>
          <dgm:animLvl val="lvl"/>
          <dgm:resizeHandles val="exact"/>
        </dgm:presLayoutVars>
      </dgm:prSet>
      <dgm:spPr/>
    </dgm:pt>
    <dgm:pt modelId="{1DF4F8AC-C147-4C71-AFE9-2652AB4767FA}" type="pres">
      <dgm:prSet presAssocID="{35D175B6-1372-4BB4-9F40-7F4FD3CF012B}" presName="compositeNode" presStyleCnt="0"/>
      <dgm:spPr/>
    </dgm:pt>
    <dgm:pt modelId="{2B081F28-4DB6-4537-8A96-A9CD1FB5CDAA}" type="pres">
      <dgm:prSet presAssocID="{35D175B6-1372-4BB4-9F40-7F4FD3CF012B}" presName="parTx" presStyleLbl="node1" presStyleIdx="0" presStyleCnt="0">
        <dgm:presLayoutVars>
          <dgm:chMax val="0"/>
          <dgm:chPref val="0"/>
          <dgm:bulletEnabled val="1"/>
        </dgm:presLayoutVars>
      </dgm:prSet>
      <dgm:spPr/>
    </dgm:pt>
    <dgm:pt modelId="{87F91F6D-B0C6-4B4D-B791-35D7B1178DB4}" type="pres">
      <dgm:prSet presAssocID="{35D175B6-1372-4BB4-9F40-7F4FD3CF012B}" presName="parSh" presStyleCnt="0"/>
      <dgm:spPr/>
    </dgm:pt>
    <dgm:pt modelId="{28694E2E-12E6-45FD-ABDE-6EF20FE63D6D}" type="pres">
      <dgm:prSet presAssocID="{35D175B6-1372-4BB4-9F40-7F4FD3CF012B}" presName="lineNode" presStyleLbl="alignAccFollowNode1" presStyleIdx="0" presStyleCnt="15"/>
      <dgm:spPr/>
    </dgm:pt>
    <dgm:pt modelId="{928E3AF8-942B-4A2A-AC65-CF18BD09A25D}" type="pres">
      <dgm:prSet presAssocID="{35D175B6-1372-4BB4-9F40-7F4FD3CF012B}" presName="lineArrowNode" presStyleLbl="alignAccFollowNode1" presStyleIdx="1" presStyleCnt="15"/>
      <dgm:spPr/>
    </dgm:pt>
    <dgm:pt modelId="{4E4BBC3B-3187-473B-A6E9-122A38A2587E}" type="pres">
      <dgm:prSet presAssocID="{FF206BE2-BBB3-41D0-893F-F6619EDD9287}" presName="sibTransNodeCircle" presStyleLbl="alignNode1" presStyleIdx="0" presStyleCnt="5">
        <dgm:presLayoutVars>
          <dgm:chMax val="0"/>
          <dgm:bulletEnabled/>
        </dgm:presLayoutVars>
      </dgm:prSet>
      <dgm:spPr/>
    </dgm:pt>
    <dgm:pt modelId="{598AE3A6-0A9E-47C1-B37A-760043C9CDD0}" type="pres">
      <dgm:prSet presAssocID="{FF206BE2-BBB3-41D0-893F-F6619EDD9287}" presName="spacerBetweenCircleAndCallout" presStyleCnt="0">
        <dgm:presLayoutVars/>
      </dgm:prSet>
      <dgm:spPr/>
    </dgm:pt>
    <dgm:pt modelId="{B6C01F97-88F6-492B-8170-C6BE1325DF2C}" type="pres">
      <dgm:prSet presAssocID="{35D175B6-1372-4BB4-9F40-7F4FD3CF012B}" presName="nodeText" presStyleLbl="alignAccFollowNode1" presStyleIdx="2" presStyleCnt="15">
        <dgm:presLayoutVars>
          <dgm:bulletEnabled val="1"/>
        </dgm:presLayoutVars>
      </dgm:prSet>
      <dgm:spPr/>
    </dgm:pt>
    <dgm:pt modelId="{3612AF72-FB01-4206-A3A7-B13556224C27}" type="pres">
      <dgm:prSet presAssocID="{FF206BE2-BBB3-41D0-893F-F6619EDD9287}" presName="sibTransComposite" presStyleCnt="0"/>
      <dgm:spPr/>
    </dgm:pt>
    <dgm:pt modelId="{496D4557-70B9-43BF-BC76-FD0426ABA465}" type="pres">
      <dgm:prSet presAssocID="{A19B80AF-8266-451E-8AF5-28F0494A4926}" presName="compositeNode" presStyleCnt="0"/>
      <dgm:spPr/>
    </dgm:pt>
    <dgm:pt modelId="{D6EAEF62-023E-40BC-AED0-5BB222ACDD60}" type="pres">
      <dgm:prSet presAssocID="{A19B80AF-8266-451E-8AF5-28F0494A4926}" presName="parTx" presStyleLbl="node1" presStyleIdx="0" presStyleCnt="0">
        <dgm:presLayoutVars>
          <dgm:chMax val="0"/>
          <dgm:chPref val="0"/>
          <dgm:bulletEnabled val="1"/>
        </dgm:presLayoutVars>
      </dgm:prSet>
      <dgm:spPr/>
    </dgm:pt>
    <dgm:pt modelId="{2849A25A-8420-4EE2-BBCD-E81FA8133CF9}" type="pres">
      <dgm:prSet presAssocID="{A19B80AF-8266-451E-8AF5-28F0494A4926}" presName="parSh" presStyleCnt="0"/>
      <dgm:spPr/>
    </dgm:pt>
    <dgm:pt modelId="{FFDCEED1-3644-471E-B4E9-A07F1DE2C889}" type="pres">
      <dgm:prSet presAssocID="{A19B80AF-8266-451E-8AF5-28F0494A4926}" presName="lineNode" presStyleLbl="alignAccFollowNode1" presStyleIdx="3" presStyleCnt="15"/>
      <dgm:spPr/>
    </dgm:pt>
    <dgm:pt modelId="{4AC7EB6A-F3BA-40E2-A945-835228191FDB}" type="pres">
      <dgm:prSet presAssocID="{A19B80AF-8266-451E-8AF5-28F0494A4926}" presName="lineArrowNode" presStyleLbl="alignAccFollowNode1" presStyleIdx="4" presStyleCnt="15"/>
      <dgm:spPr/>
    </dgm:pt>
    <dgm:pt modelId="{8ACF2269-4A95-43BC-9798-DCA44808868C}" type="pres">
      <dgm:prSet presAssocID="{A1B5918A-28BF-41D0-BB51-F806C62D7C71}" presName="sibTransNodeCircle" presStyleLbl="alignNode1" presStyleIdx="1" presStyleCnt="5">
        <dgm:presLayoutVars>
          <dgm:chMax val="0"/>
          <dgm:bulletEnabled/>
        </dgm:presLayoutVars>
      </dgm:prSet>
      <dgm:spPr/>
    </dgm:pt>
    <dgm:pt modelId="{CC026352-64F8-4D1A-BEBE-3E704CAAF088}" type="pres">
      <dgm:prSet presAssocID="{A1B5918A-28BF-41D0-BB51-F806C62D7C71}" presName="spacerBetweenCircleAndCallout" presStyleCnt="0">
        <dgm:presLayoutVars/>
      </dgm:prSet>
      <dgm:spPr/>
    </dgm:pt>
    <dgm:pt modelId="{026CAC05-C29F-4A0D-A3E3-A2238AFEB28B}" type="pres">
      <dgm:prSet presAssocID="{A19B80AF-8266-451E-8AF5-28F0494A4926}" presName="nodeText" presStyleLbl="alignAccFollowNode1" presStyleIdx="5" presStyleCnt="15">
        <dgm:presLayoutVars>
          <dgm:bulletEnabled val="1"/>
        </dgm:presLayoutVars>
      </dgm:prSet>
      <dgm:spPr/>
    </dgm:pt>
    <dgm:pt modelId="{809C831A-F696-411C-BF1C-6C7953C66292}" type="pres">
      <dgm:prSet presAssocID="{A1B5918A-28BF-41D0-BB51-F806C62D7C71}" presName="sibTransComposite" presStyleCnt="0"/>
      <dgm:spPr/>
    </dgm:pt>
    <dgm:pt modelId="{2E982A5E-49B2-405B-A62E-1F1C96D224D2}" type="pres">
      <dgm:prSet presAssocID="{258ABA5B-C6FC-4C8A-A773-6006A2A0B760}" presName="compositeNode" presStyleCnt="0"/>
      <dgm:spPr/>
    </dgm:pt>
    <dgm:pt modelId="{284B3070-6CFF-48FE-BA20-D623F6113A8D}" type="pres">
      <dgm:prSet presAssocID="{258ABA5B-C6FC-4C8A-A773-6006A2A0B760}" presName="parTx" presStyleLbl="node1" presStyleIdx="0" presStyleCnt="0">
        <dgm:presLayoutVars>
          <dgm:chMax val="0"/>
          <dgm:chPref val="0"/>
          <dgm:bulletEnabled val="1"/>
        </dgm:presLayoutVars>
      </dgm:prSet>
      <dgm:spPr/>
    </dgm:pt>
    <dgm:pt modelId="{EE20731D-4F8C-413B-893A-4821F17F8408}" type="pres">
      <dgm:prSet presAssocID="{258ABA5B-C6FC-4C8A-A773-6006A2A0B760}" presName="parSh" presStyleCnt="0"/>
      <dgm:spPr/>
    </dgm:pt>
    <dgm:pt modelId="{3D610D4B-3112-40D3-97DB-4706C35DFDDA}" type="pres">
      <dgm:prSet presAssocID="{258ABA5B-C6FC-4C8A-A773-6006A2A0B760}" presName="lineNode" presStyleLbl="alignAccFollowNode1" presStyleIdx="6" presStyleCnt="15"/>
      <dgm:spPr/>
    </dgm:pt>
    <dgm:pt modelId="{F7EE7C94-4739-44F6-8824-6B7EC152A25B}" type="pres">
      <dgm:prSet presAssocID="{258ABA5B-C6FC-4C8A-A773-6006A2A0B760}" presName="lineArrowNode" presStyleLbl="alignAccFollowNode1" presStyleIdx="7" presStyleCnt="15"/>
      <dgm:spPr/>
    </dgm:pt>
    <dgm:pt modelId="{9940C520-0717-4400-9448-9533309667DF}" type="pres">
      <dgm:prSet presAssocID="{19BD5690-D368-458D-9F47-0CA43E051332}" presName="sibTransNodeCircle" presStyleLbl="alignNode1" presStyleIdx="2" presStyleCnt="5">
        <dgm:presLayoutVars>
          <dgm:chMax val="0"/>
          <dgm:bulletEnabled/>
        </dgm:presLayoutVars>
      </dgm:prSet>
      <dgm:spPr/>
    </dgm:pt>
    <dgm:pt modelId="{8115DC42-B745-462D-9EA1-3707B0AD5D3A}" type="pres">
      <dgm:prSet presAssocID="{19BD5690-D368-458D-9F47-0CA43E051332}" presName="spacerBetweenCircleAndCallout" presStyleCnt="0">
        <dgm:presLayoutVars/>
      </dgm:prSet>
      <dgm:spPr/>
    </dgm:pt>
    <dgm:pt modelId="{A974171F-CEF3-463E-8EE0-E684023AD9D7}" type="pres">
      <dgm:prSet presAssocID="{258ABA5B-C6FC-4C8A-A773-6006A2A0B760}" presName="nodeText" presStyleLbl="alignAccFollowNode1" presStyleIdx="8" presStyleCnt="15" custScaleX="108621" custScaleY="100000">
        <dgm:presLayoutVars>
          <dgm:bulletEnabled val="1"/>
        </dgm:presLayoutVars>
      </dgm:prSet>
      <dgm:spPr/>
    </dgm:pt>
    <dgm:pt modelId="{B78A53E8-AF78-4D84-90B9-DE52825A0B26}" type="pres">
      <dgm:prSet presAssocID="{19BD5690-D368-458D-9F47-0CA43E051332}" presName="sibTransComposite" presStyleCnt="0"/>
      <dgm:spPr/>
    </dgm:pt>
    <dgm:pt modelId="{03A13FAF-49FE-4614-95A0-8C42B8752C49}" type="pres">
      <dgm:prSet presAssocID="{D6567522-953B-48B8-8202-6241B1577091}" presName="compositeNode" presStyleCnt="0"/>
      <dgm:spPr/>
    </dgm:pt>
    <dgm:pt modelId="{15367949-A45E-4A59-9D8B-BBF4F060F303}" type="pres">
      <dgm:prSet presAssocID="{D6567522-953B-48B8-8202-6241B1577091}" presName="parTx" presStyleLbl="node1" presStyleIdx="0" presStyleCnt="0">
        <dgm:presLayoutVars>
          <dgm:chMax val="0"/>
          <dgm:chPref val="0"/>
          <dgm:bulletEnabled val="1"/>
        </dgm:presLayoutVars>
      </dgm:prSet>
      <dgm:spPr/>
    </dgm:pt>
    <dgm:pt modelId="{C554C876-793B-4E7D-9877-0D6D733633EA}" type="pres">
      <dgm:prSet presAssocID="{D6567522-953B-48B8-8202-6241B1577091}" presName="parSh" presStyleCnt="0"/>
      <dgm:spPr/>
    </dgm:pt>
    <dgm:pt modelId="{77E039BE-B921-45BE-96D3-57587CD2FFEC}" type="pres">
      <dgm:prSet presAssocID="{D6567522-953B-48B8-8202-6241B1577091}" presName="lineNode" presStyleLbl="alignAccFollowNode1" presStyleIdx="9" presStyleCnt="15"/>
      <dgm:spPr/>
    </dgm:pt>
    <dgm:pt modelId="{F33D89E9-3B61-4523-84F1-65D4D4D7355A}" type="pres">
      <dgm:prSet presAssocID="{D6567522-953B-48B8-8202-6241B1577091}" presName="lineArrowNode" presStyleLbl="alignAccFollowNode1" presStyleIdx="10" presStyleCnt="15"/>
      <dgm:spPr/>
    </dgm:pt>
    <dgm:pt modelId="{E2A0C30E-BB84-4210-AB42-479D6F9BD281}" type="pres">
      <dgm:prSet presAssocID="{DEAB68EF-9962-4BEE-8A22-BBF86DCECB93}" presName="sibTransNodeCircle" presStyleLbl="alignNode1" presStyleIdx="3" presStyleCnt="5">
        <dgm:presLayoutVars>
          <dgm:chMax val="0"/>
          <dgm:bulletEnabled/>
        </dgm:presLayoutVars>
      </dgm:prSet>
      <dgm:spPr/>
    </dgm:pt>
    <dgm:pt modelId="{6B62DD36-0905-4C12-9FCE-0C49CC3A6242}" type="pres">
      <dgm:prSet presAssocID="{DEAB68EF-9962-4BEE-8A22-BBF86DCECB93}" presName="spacerBetweenCircleAndCallout" presStyleCnt="0">
        <dgm:presLayoutVars/>
      </dgm:prSet>
      <dgm:spPr/>
    </dgm:pt>
    <dgm:pt modelId="{B6D3CC47-243B-4233-AB47-3E493B99EA8B}" type="pres">
      <dgm:prSet presAssocID="{D6567522-953B-48B8-8202-6241B1577091}" presName="nodeText" presStyleLbl="alignAccFollowNode1" presStyleIdx="11" presStyleCnt="15">
        <dgm:presLayoutVars>
          <dgm:bulletEnabled val="1"/>
        </dgm:presLayoutVars>
      </dgm:prSet>
      <dgm:spPr/>
    </dgm:pt>
    <dgm:pt modelId="{0616BE1F-05AF-41FA-98C7-04D64593C1D6}" type="pres">
      <dgm:prSet presAssocID="{DEAB68EF-9962-4BEE-8A22-BBF86DCECB93}" presName="sibTransComposite" presStyleCnt="0"/>
      <dgm:spPr/>
    </dgm:pt>
    <dgm:pt modelId="{38BEEC31-783A-4C71-A716-D2145AFD9276}" type="pres">
      <dgm:prSet presAssocID="{89E5D790-22FC-42E2-85E5-00F633FE9150}" presName="compositeNode" presStyleCnt="0"/>
      <dgm:spPr/>
    </dgm:pt>
    <dgm:pt modelId="{3C69D0B8-0580-4896-A356-250566EDC87F}" type="pres">
      <dgm:prSet presAssocID="{89E5D790-22FC-42E2-85E5-00F633FE9150}" presName="parTx" presStyleLbl="node1" presStyleIdx="0" presStyleCnt="0">
        <dgm:presLayoutVars>
          <dgm:chMax val="0"/>
          <dgm:chPref val="0"/>
          <dgm:bulletEnabled val="1"/>
        </dgm:presLayoutVars>
      </dgm:prSet>
      <dgm:spPr/>
    </dgm:pt>
    <dgm:pt modelId="{E88D517B-4558-4D34-B348-5FD094B3015E}" type="pres">
      <dgm:prSet presAssocID="{89E5D790-22FC-42E2-85E5-00F633FE9150}" presName="parSh" presStyleCnt="0"/>
      <dgm:spPr/>
    </dgm:pt>
    <dgm:pt modelId="{430B0382-E4D7-41C6-8A53-58B35F9AD8B1}" type="pres">
      <dgm:prSet presAssocID="{89E5D790-22FC-42E2-85E5-00F633FE9150}" presName="lineNode" presStyleLbl="alignAccFollowNode1" presStyleIdx="12" presStyleCnt="15"/>
      <dgm:spPr/>
    </dgm:pt>
    <dgm:pt modelId="{23CCF0B6-0C2F-4D10-88CD-C899D79789B4}" type="pres">
      <dgm:prSet presAssocID="{89E5D790-22FC-42E2-85E5-00F633FE9150}" presName="lineArrowNode" presStyleLbl="alignAccFollowNode1" presStyleIdx="13" presStyleCnt="15"/>
      <dgm:spPr/>
    </dgm:pt>
    <dgm:pt modelId="{6A3AA944-3466-4D36-BAD0-5EC8B18E33EE}" type="pres">
      <dgm:prSet presAssocID="{8A843720-6272-4604-9493-16D4DB6D08C9}" presName="sibTransNodeCircle" presStyleLbl="alignNode1" presStyleIdx="4" presStyleCnt="5">
        <dgm:presLayoutVars>
          <dgm:chMax val="0"/>
          <dgm:bulletEnabled/>
        </dgm:presLayoutVars>
      </dgm:prSet>
      <dgm:spPr/>
    </dgm:pt>
    <dgm:pt modelId="{65E0EC2B-6250-4502-9826-436DAE49A5BC}" type="pres">
      <dgm:prSet presAssocID="{8A843720-6272-4604-9493-16D4DB6D08C9}" presName="spacerBetweenCircleAndCallout" presStyleCnt="0">
        <dgm:presLayoutVars/>
      </dgm:prSet>
      <dgm:spPr/>
    </dgm:pt>
    <dgm:pt modelId="{ABF512E4-AB51-42E2-8382-DECCCAC44429}" type="pres">
      <dgm:prSet presAssocID="{89E5D790-22FC-42E2-85E5-00F633FE9150}" presName="nodeText" presStyleLbl="alignAccFollowNode1" presStyleIdx="14" presStyleCnt="15">
        <dgm:presLayoutVars>
          <dgm:bulletEnabled val="1"/>
        </dgm:presLayoutVars>
      </dgm:prSet>
      <dgm:spPr/>
    </dgm:pt>
  </dgm:ptLst>
  <dgm:cxnLst>
    <dgm:cxn modelId="{20D1AC00-66B8-47E4-B49C-9FCCC747112B}" srcId="{45A542DE-ABA2-45D5-A28E-67ED528BC1D8}" destId="{258ABA5B-C6FC-4C8A-A773-6006A2A0B760}" srcOrd="2" destOrd="0" parTransId="{0D69D615-6C55-4968-A8DF-800ADCC45C88}" sibTransId="{19BD5690-D368-458D-9F47-0CA43E051332}"/>
    <dgm:cxn modelId="{B7601520-3BE1-40C2-89BB-43F63401AE53}" type="presOf" srcId="{258ABA5B-C6FC-4C8A-A773-6006A2A0B760}" destId="{A974171F-CEF3-463E-8EE0-E684023AD9D7}" srcOrd="0" destOrd="0" presId="urn:microsoft.com/office/officeart/2016/7/layout/LinearArrowProcessNumbered"/>
    <dgm:cxn modelId="{A1A7AE21-42AF-47A3-B854-2DF26449B94A}" type="presOf" srcId="{A19B80AF-8266-451E-8AF5-28F0494A4926}" destId="{026CAC05-C29F-4A0D-A3E3-A2238AFEB28B}" srcOrd="0" destOrd="0" presId="urn:microsoft.com/office/officeart/2016/7/layout/LinearArrowProcessNumbered"/>
    <dgm:cxn modelId="{FDDD1E30-1618-474E-B28F-050F849D5D84}" srcId="{45A542DE-ABA2-45D5-A28E-67ED528BC1D8}" destId="{35D175B6-1372-4BB4-9F40-7F4FD3CF012B}" srcOrd="0" destOrd="0" parTransId="{5E9D141B-877D-4F7E-BE05-D35B6FF2CA9C}" sibTransId="{FF206BE2-BBB3-41D0-893F-F6619EDD9287}"/>
    <dgm:cxn modelId="{A3E8A16F-3FAB-4913-8907-46A45F4422F8}" type="presOf" srcId="{DEAB68EF-9962-4BEE-8A22-BBF86DCECB93}" destId="{E2A0C30E-BB84-4210-AB42-479D6F9BD281}" srcOrd="0" destOrd="0" presId="urn:microsoft.com/office/officeart/2016/7/layout/LinearArrowProcessNumbered"/>
    <dgm:cxn modelId="{7EF02A58-55C5-41A3-B82E-C467DE6D8724}" type="presOf" srcId="{19BD5690-D368-458D-9F47-0CA43E051332}" destId="{9940C520-0717-4400-9448-9533309667DF}" srcOrd="0" destOrd="0" presId="urn:microsoft.com/office/officeart/2016/7/layout/LinearArrowProcessNumbered"/>
    <dgm:cxn modelId="{0C452279-EB36-40EB-A003-B006F8432DF0}" type="presOf" srcId="{8A843720-6272-4604-9493-16D4DB6D08C9}" destId="{6A3AA944-3466-4D36-BAD0-5EC8B18E33EE}" srcOrd="0" destOrd="0" presId="urn:microsoft.com/office/officeart/2016/7/layout/LinearArrowProcessNumbered"/>
    <dgm:cxn modelId="{1C441A8F-2711-4C10-A6B0-A7BD2B07286C}" type="presOf" srcId="{89E5D790-22FC-42E2-85E5-00F633FE9150}" destId="{ABF512E4-AB51-42E2-8382-DECCCAC44429}" srcOrd="0" destOrd="0" presId="urn:microsoft.com/office/officeart/2016/7/layout/LinearArrowProcessNumbered"/>
    <dgm:cxn modelId="{8C6D8696-DDD0-4582-994F-AA2D3FD8F1F5}" srcId="{45A542DE-ABA2-45D5-A28E-67ED528BC1D8}" destId="{A19B80AF-8266-451E-8AF5-28F0494A4926}" srcOrd="1" destOrd="0" parTransId="{E39CB706-7086-4328-951A-5503BD3C106C}" sibTransId="{A1B5918A-28BF-41D0-BB51-F806C62D7C71}"/>
    <dgm:cxn modelId="{6DC9579F-E376-4C0E-A688-52D9ECBC14F7}" type="presOf" srcId="{FF206BE2-BBB3-41D0-893F-F6619EDD9287}" destId="{4E4BBC3B-3187-473B-A6E9-122A38A2587E}" srcOrd="0" destOrd="0" presId="urn:microsoft.com/office/officeart/2016/7/layout/LinearArrowProcessNumbered"/>
    <dgm:cxn modelId="{310D24AA-FB9B-477B-83E6-3F8956F814CE}" type="presOf" srcId="{D6567522-953B-48B8-8202-6241B1577091}" destId="{B6D3CC47-243B-4233-AB47-3E493B99EA8B}" srcOrd="0" destOrd="0" presId="urn:microsoft.com/office/officeart/2016/7/layout/LinearArrowProcessNumbered"/>
    <dgm:cxn modelId="{C14277B2-9DB8-42F7-A110-9BAA4DD76E66}" type="presOf" srcId="{35D175B6-1372-4BB4-9F40-7F4FD3CF012B}" destId="{B6C01F97-88F6-492B-8170-C6BE1325DF2C}" srcOrd="0" destOrd="0" presId="urn:microsoft.com/office/officeart/2016/7/layout/LinearArrowProcessNumbered"/>
    <dgm:cxn modelId="{09F01CBA-7EFC-430B-8B67-A96B5F84CF45}" srcId="{45A542DE-ABA2-45D5-A28E-67ED528BC1D8}" destId="{89E5D790-22FC-42E2-85E5-00F633FE9150}" srcOrd="4" destOrd="0" parTransId="{4A1589CA-D90E-464B-B6FB-AB658632C30E}" sibTransId="{8A843720-6272-4604-9493-16D4DB6D08C9}"/>
    <dgm:cxn modelId="{48CDC0C7-15BF-4297-BC94-A5209F17A255}" type="presOf" srcId="{A1B5918A-28BF-41D0-BB51-F806C62D7C71}" destId="{8ACF2269-4A95-43BC-9798-DCA44808868C}" srcOrd="0" destOrd="0" presId="urn:microsoft.com/office/officeart/2016/7/layout/LinearArrowProcessNumbered"/>
    <dgm:cxn modelId="{4E7B17CD-03AE-4097-A3DB-8F77F3BC15E6}" srcId="{45A542DE-ABA2-45D5-A28E-67ED528BC1D8}" destId="{D6567522-953B-48B8-8202-6241B1577091}" srcOrd="3" destOrd="0" parTransId="{9B651B3F-68A8-4146-888A-6729A737E04B}" sibTransId="{DEAB68EF-9962-4BEE-8A22-BBF86DCECB93}"/>
    <dgm:cxn modelId="{89E826E4-E454-47F8-86E7-97DA893F41D1}" type="presOf" srcId="{45A542DE-ABA2-45D5-A28E-67ED528BC1D8}" destId="{0E4E66D2-7A6A-482A-B679-AB97DEAE5C80}" srcOrd="0" destOrd="0" presId="urn:microsoft.com/office/officeart/2016/7/layout/LinearArrowProcessNumbered"/>
    <dgm:cxn modelId="{86ED3D15-4351-4FD8-921C-750199094762}" type="presParOf" srcId="{0E4E66D2-7A6A-482A-B679-AB97DEAE5C80}" destId="{1DF4F8AC-C147-4C71-AFE9-2652AB4767FA}" srcOrd="0" destOrd="0" presId="urn:microsoft.com/office/officeart/2016/7/layout/LinearArrowProcessNumbered"/>
    <dgm:cxn modelId="{BF4ADF0B-EB73-4A86-B30C-A92DD2A9633B}" type="presParOf" srcId="{1DF4F8AC-C147-4C71-AFE9-2652AB4767FA}" destId="{2B081F28-4DB6-4537-8A96-A9CD1FB5CDAA}" srcOrd="0" destOrd="0" presId="urn:microsoft.com/office/officeart/2016/7/layout/LinearArrowProcessNumbered"/>
    <dgm:cxn modelId="{831FBD3E-1B58-4428-AD13-AECE1212E00C}" type="presParOf" srcId="{1DF4F8AC-C147-4C71-AFE9-2652AB4767FA}" destId="{87F91F6D-B0C6-4B4D-B791-35D7B1178DB4}" srcOrd="1" destOrd="0" presId="urn:microsoft.com/office/officeart/2016/7/layout/LinearArrowProcessNumbered"/>
    <dgm:cxn modelId="{29A8F0CD-5654-4686-8454-641C2DD620AB}" type="presParOf" srcId="{87F91F6D-B0C6-4B4D-B791-35D7B1178DB4}" destId="{28694E2E-12E6-45FD-ABDE-6EF20FE63D6D}" srcOrd="0" destOrd="0" presId="urn:microsoft.com/office/officeart/2016/7/layout/LinearArrowProcessNumbered"/>
    <dgm:cxn modelId="{D96439D7-2BE7-4A88-AE0D-71543A1D02C0}" type="presParOf" srcId="{87F91F6D-B0C6-4B4D-B791-35D7B1178DB4}" destId="{928E3AF8-942B-4A2A-AC65-CF18BD09A25D}" srcOrd="1" destOrd="0" presId="urn:microsoft.com/office/officeart/2016/7/layout/LinearArrowProcessNumbered"/>
    <dgm:cxn modelId="{D3A4C359-E57F-4B0F-9D00-E7AB06A3885D}" type="presParOf" srcId="{87F91F6D-B0C6-4B4D-B791-35D7B1178DB4}" destId="{4E4BBC3B-3187-473B-A6E9-122A38A2587E}" srcOrd="2" destOrd="0" presId="urn:microsoft.com/office/officeart/2016/7/layout/LinearArrowProcessNumbered"/>
    <dgm:cxn modelId="{40500A99-D343-4C4D-B605-7FB0D642CF91}" type="presParOf" srcId="{87F91F6D-B0C6-4B4D-B791-35D7B1178DB4}" destId="{598AE3A6-0A9E-47C1-B37A-760043C9CDD0}" srcOrd="3" destOrd="0" presId="urn:microsoft.com/office/officeart/2016/7/layout/LinearArrowProcessNumbered"/>
    <dgm:cxn modelId="{A5451059-17F8-4D36-8099-1D66A1D7A5DA}" type="presParOf" srcId="{1DF4F8AC-C147-4C71-AFE9-2652AB4767FA}" destId="{B6C01F97-88F6-492B-8170-C6BE1325DF2C}" srcOrd="2" destOrd="0" presId="urn:microsoft.com/office/officeart/2016/7/layout/LinearArrowProcessNumbered"/>
    <dgm:cxn modelId="{E8AD2340-B2D4-4175-80DA-0D8F18811ED4}" type="presParOf" srcId="{0E4E66D2-7A6A-482A-B679-AB97DEAE5C80}" destId="{3612AF72-FB01-4206-A3A7-B13556224C27}" srcOrd="1" destOrd="0" presId="urn:microsoft.com/office/officeart/2016/7/layout/LinearArrowProcessNumbered"/>
    <dgm:cxn modelId="{6E61E332-1135-4C93-99BE-4C0E7563676E}" type="presParOf" srcId="{0E4E66D2-7A6A-482A-B679-AB97DEAE5C80}" destId="{496D4557-70B9-43BF-BC76-FD0426ABA465}" srcOrd="2" destOrd="0" presId="urn:microsoft.com/office/officeart/2016/7/layout/LinearArrowProcessNumbered"/>
    <dgm:cxn modelId="{2C3F5C76-0B8D-4DC4-8400-908166A45D3D}" type="presParOf" srcId="{496D4557-70B9-43BF-BC76-FD0426ABA465}" destId="{D6EAEF62-023E-40BC-AED0-5BB222ACDD60}" srcOrd="0" destOrd="0" presId="urn:microsoft.com/office/officeart/2016/7/layout/LinearArrowProcessNumbered"/>
    <dgm:cxn modelId="{EE6C5C60-B88A-438F-B2BC-0C5871A7C934}" type="presParOf" srcId="{496D4557-70B9-43BF-BC76-FD0426ABA465}" destId="{2849A25A-8420-4EE2-BBCD-E81FA8133CF9}" srcOrd="1" destOrd="0" presId="urn:microsoft.com/office/officeart/2016/7/layout/LinearArrowProcessNumbered"/>
    <dgm:cxn modelId="{F2302511-08E4-4FC5-A4F2-67EBE02B30F1}" type="presParOf" srcId="{2849A25A-8420-4EE2-BBCD-E81FA8133CF9}" destId="{FFDCEED1-3644-471E-B4E9-A07F1DE2C889}" srcOrd="0" destOrd="0" presId="urn:microsoft.com/office/officeart/2016/7/layout/LinearArrowProcessNumbered"/>
    <dgm:cxn modelId="{E84CF1B8-9F96-4BD0-9A35-6B59025B783A}" type="presParOf" srcId="{2849A25A-8420-4EE2-BBCD-E81FA8133CF9}" destId="{4AC7EB6A-F3BA-40E2-A945-835228191FDB}" srcOrd="1" destOrd="0" presId="urn:microsoft.com/office/officeart/2016/7/layout/LinearArrowProcessNumbered"/>
    <dgm:cxn modelId="{7B8ECB57-ED6C-4325-BF2E-8050594CF857}" type="presParOf" srcId="{2849A25A-8420-4EE2-BBCD-E81FA8133CF9}" destId="{8ACF2269-4A95-43BC-9798-DCA44808868C}" srcOrd="2" destOrd="0" presId="urn:microsoft.com/office/officeart/2016/7/layout/LinearArrowProcessNumbered"/>
    <dgm:cxn modelId="{2D347D02-6EDB-473E-B077-A2D801B14290}" type="presParOf" srcId="{2849A25A-8420-4EE2-BBCD-E81FA8133CF9}" destId="{CC026352-64F8-4D1A-BEBE-3E704CAAF088}" srcOrd="3" destOrd="0" presId="urn:microsoft.com/office/officeart/2016/7/layout/LinearArrowProcessNumbered"/>
    <dgm:cxn modelId="{EDA051F4-913E-4634-BA9F-CCD9A9FDE334}" type="presParOf" srcId="{496D4557-70B9-43BF-BC76-FD0426ABA465}" destId="{026CAC05-C29F-4A0D-A3E3-A2238AFEB28B}" srcOrd="2" destOrd="0" presId="urn:microsoft.com/office/officeart/2016/7/layout/LinearArrowProcessNumbered"/>
    <dgm:cxn modelId="{EF790CF0-BC04-4972-9328-DBF487464A10}" type="presParOf" srcId="{0E4E66D2-7A6A-482A-B679-AB97DEAE5C80}" destId="{809C831A-F696-411C-BF1C-6C7953C66292}" srcOrd="3" destOrd="0" presId="urn:microsoft.com/office/officeart/2016/7/layout/LinearArrowProcessNumbered"/>
    <dgm:cxn modelId="{FBCCB44E-E8E7-44BE-AC97-AF1882DD7107}" type="presParOf" srcId="{0E4E66D2-7A6A-482A-B679-AB97DEAE5C80}" destId="{2E982A5E-49B2-405B-A62E-1F1C96D224D2}" srcOrd="4" destOrd="0" presId="urn:microsoft.com/office/officeart/2016/7/layout/LinearArrowProcessNumbered"/>
    <dgm:cxn modelId="{533B9696-3C27-4355-8C3B-7EB0D4AD64D7}" type="presParOf" srcId="{2E982A5E-49B2-405B-A62E-1F1C96D224D2}" destId="{284B3070-6CFF-48FE-BA20-D623F6113A8D}" srcOrd="0" destOrd="0" presId="urn:microsoft.com/office/officeart/2016/7/layout/LinearArrowProcessNumbered"/>
    <dgm:cxn modelId="{C16D5E45-2BF3-4CAA-AAAA-6C7765C1EBD9}" type="presParOf" srcId="{2E982A5E-49B2-405B-A62E-1F1C96D224D2}" destId="{EE20731D-4F8C-413B-893A-4821F17F8408}" srcOrd="1" destOrd="0" presId="urn:microsoft.com/office/officeart/2016/7/layout/LinearArrowProcessNumbered"/>
    <dgm:cxn modelId="{0C553E5C-104A-431C-A583-B934F36B2B4F}" type="presParOf" srcId="{EE20731D-4F8C-413B-893A-4821F17F8408}" destId="{3D610D4B-3112-40D3-97DB-4706C35DFDDA}" srcOrd="0" destOrd="0" presId="urn:microsoft.com/office/officeart/2016/7/layout/LinearArrowProcessNumbered"/>
    <dgm:cxn modelId="{4D894C28-038B-43A5-A5A9-403EB114D2E4}" type="presParOf" srcId="{EE20731D-4F8C-413B-893A-4821F17F8408}" destId="{F7EE7C94-4739-44F6-8824-6B7EC152A25B}" srcOrd="1" destOrd="0" presId="urn:microsoft.com/office/officeart/2016/7/layout/LinearArrowProcessNumbered"/>
    <dgm:cxn modelId="{803C7852-B80D-49E2-B337-8C8820BC54E0}" type="presParOf" srcId="{EE20731D-4F8C-413B-893A-4821F17F8408}" destId="{9940C520-0717-4400-9448-9533309667DF}" srcOrd="2" destOrd="0" presId="urn:microsoft.com/office/officeart/2016/7/layout/LinearArrowProcessNumbered"/>
    <dgm:cxn modelId="{65772593-B998-4698-A14A-30124048DED2}" type="presParOf" srcId="{EE20731D-4F8C-413B-893A-4821F17F8408}" destId="{8115DC42-B745-462D-9EA1-3707B0AD5D3A}" srcOrd="3" destOrd="0" presId="urn:microsoft.com/office/officeart/2016/7/layout/LinearArrowProcessNumbered"/>
    <dgm:cxn modelId="{795D61E5-F097-49EE-8098-C36FAC61B30B}" type="presParOf" srcId="{2E982A5E-49B2-405B-A62E-1F1C96D224D2}" destId="{A974171F-CEF3-463E-8EE0-E684023AD9D7}" srcOrd="2" destOrd="0" presId="urn:microsoft.com/office/officeart/2016/7/layout/LinearArrowProcessNumbered"/>
    <dgm:cxn modelId="{B337CD54-769C-48D1-8CC5-469A46C7F44B}" type="presParOf" srcId="{0E4E66D2-7A6A-482A-B679-AB97DEAE5C80}" destId="{B78A53E8-AF78-4D84-90B9-DE52825A0B26}" srcOrd="5" destOrd="0" presId="urn:microsoft.com/office/officeart/2016/7/layout/LinearArrowProcessNumbered"/>
    <dgm:cxn modelId="{01F5FA25-E546-417E-B17E-16B3EB386A22}" type="presParOf" srcId="{0E4E66D2-7A6A-482A-B679-AB97DEAE5C80}" destId="{03A13FAF-49FE-4614-95A0-8C42B8752C49}" srcOrd="6" destOrd="0" presId="urn:microsoft.com/office/officeart/2016/7/layout/LinearArrowProcessNumbered"/>
    <dgm:cxn modelId="{6603472E-292B-471A-B8C2-A18E83248040}" type="presParOf" srcId="{03A13FAF-49FE-4614-95A0-8C42B8752C49}" destId="{15367949-A45E-4A59-9D8B-BBF4F060F303}" srcOrd="0" destOrd="0" presId="urn:microsoft.com/office/officeart/2016/7/layout/LinearArrowProcessNumbered"/>
    <dgm:cxn modelId="{B1607FDC-F94F-4537-8B1D-9465AEE38721}" type="presParOf" srcId="{03A13FAF-49FE-4614-95A0-8C42B8752C49}" destId="{C554C876-793B-4E7D-9877-0D6D733633EA}" srcOrd="1" destOrd="0" presId="urn:microsoft.com/office/officeart/2016/7/layout/LinearArrowProcessNumbered"/>
    <dgm:cxn modelId="{0335A465-A106-4B83-A51F-D766727C6AA0}" type="presParOf" srcId="{C554C876-793B-4E7D-9877-0D6D733633EA}" destId="{77E039BE-B921-45BE-96D3-57587CD2FFEC}" srcOrd="0" destOrd="0" presId="urn:microsoft.com/office/officeart/2016/7/layout/LinearArrowProcessNumbered"/>
    <dgm:cxn modelId="{D5686081-A869-4046-A44D-9B5CE587F294}" type="presParOf" srcId="{C554C876-793B-4E7D-9877-0D6D733633EA}" destId="{F33D89E9-3B61-4523-84F1-65D4D4D7355A}" srcOrd="1" destOrd="0" presId="urn:microsoft.com/office/officeart/2016/7/layout/LinearArrowProcessNumbered"/>
    <dgm:cxn modelId="{630B9926-34AE-494B-BA65-34842BCD88DF}" type="presParOf" srcId="{C554C876-793B-4E7D-9877-0D6D733633EA}" destId="{E2A0C30E-BB84-4210-AB42-479D6F9BD281}" srcOrd="2" destOrd="0" presId="urn:microsoft.com/office/officeart/2016/7/layout/LinearArrowProcessNumbered"/>
    <dgm:cxn modelId="{DEF99622-E311-4769-A430-78663CB18F07}" type="presParOf" srcId="{C554C876-793B-4E7D-9877-0D6D733633EA}" destId="{6B62DD36-0905-4C12-9FCE-0C49CC3A6242}" srcOrd="3" destOrd="0" presId="urn:microsoft.com/office/officeart/2016/7/layout/LinearArrowProcessNumbered"/>
    <dgm:cxn modelId="{160DE87C-CE55-4A31-B0F1-8FDA5322D028}" type="presParOf" srcId="{03A13FAF-49FE-4614-95A0-8C42B8752C49}" destId="{B6D3CC47-243B-4233-AB47-3E493B99EA8B}" srcOrd="2" destOrd="0" presId="urn:microsoft.com/office/officeart/2016/7/layout/LinearArrowProcessNumbered"/>
    <dgm:cxn modelId="{A67D5730-68A9-4BE2-9DC5-8BC9FD2BB546}" type="presParOf" srcId="{0E4E66D2-7A6A-482A-B679-AB97DEAE5C80}" destId="{0616BE1F-05AF-41FA-98C7-04D64593C1D6}" srcOrd="7" destOrd="0" presId="urn:microsoft.com/office/officeart/2016/7/layout/LinearArrowProcessNumbered"/>
    <dgm:cxn modelId="{6E5ABBE8-7FFF-4DF0-AB31-85EA6E36BEB6}" type="presParOf" srcId="{0E4E66D2-7A6A-482A-B679-AB97DEAE5C80}" destId="{38BEEC31-783A-4C71-A716-D2145AFD9276}" srcOrd="8" destOrd="0" presId="urn:microsoft.com/office/officeart/2016/7/layout/LinearArrowProcessNumbered"/>
    <dgm:cxn modelId="{F9C31038-F986-4BB1-A6CB-13B14E8A5DA4}" type="presParOf" srcId="{38BEEC31-783A-4C71-A716-D2145AFD9276}" destId="{3C69D0B8-0580-4896-A356-250566EDC87F}" srcOrd="0" destOrd="0" presId="urn:microsoft.com/office/officeart/2016/7/layout/LinearArrowProcessNumbered"/>
    <dgm:cxn modelId="{425C0AAA-0820-470C-8DE9-5F749C287328}" type="presParOf" srcId="{38BEEC31-783A-4C71-A716-D2145AFD9276}" destId="{E88D517B-4558-4D34-B348-5FD094B3015E}" srcOrd="1" destOrd="0" presId="urn:microsoft.com/office/officeart/2016/7/layout/LinearArrowProcessNumbered"/>
    <dgm:cxn modelId="{75FF27D9-9B9F-4729-BF83-8456C6CBA2F7}" type="presParOf" srcId="{E88D517B-4558-4D34-B348-5FD094B3015E}" destId="{430B0382-E4D7-41C6-8A53-58B35F9AD8B1}" srcOrd="0" destOrd="0" presId="urn:microsoft.com/office/officeart/2016/7/layout/LinearArrowProcessNumbered"/>
    <dgm:cxn modelId="{251EC9D8-900D-4A60-A83B-E7ED4725F7E3}" type="presParOf" srcId="{E88D517B-4558-4D34-B348-5FD094B3015E}" destId="{23CCF0B6-0C2F-4D10-88CD-C899D79789B4}" srcOrd="1" destOrd="0" presId="urn:microsoft.com/office/officeart/2016/7/layout/LinearArrowProcessNumbered"/>
    <dgm:cxn modelId="{B07BC329-198E-42F1-94AF-5A0DCDBA8C33}" type="presParOf" srcId="{E88D517B-4558-4D34-B348-5FD094B3015E}" destId="{6A3AA944-3466-4D36-BAD0-5EC8B18E33EE}" srcOrd="2" destOrd="0" presId="urn:microsoft.com/office/officeart/2016/7/layout/LinearArrowProcessNumbered"/>
    <dgm:cxn modelId="{7F67C782-5D4B-4570-A988-8836CE399453}" type="presParOf" srcId="{E88D517B-4558-4D34-B348-5FD094B3015E}" destId="{65E0EC2B-6250-4502-9826-436DAE49A5BC}" srcOrd="3" destOrd="0" presId="urn:microsoft.com/office/officeart/2016/7/layout/LinearArrowProcessNumbered"/>
    <dgm:cxn modelId="{30E1FB62-4B42-466E-841F-9EE8C1D0ED52}" type="presParOf" srcId="{38BEEC31-783A-4C71-A716-D2145AFD9276}" destId="{ABF512E4-AB51-42E2-8382-DECCCAC44429}"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60D72-9D47-4616-8D44-162A98EE74AE}">
      <dsp:nvSpPr>
        <dsp:cNvPr id="0" name=""/>
        <dsp:cNvSpPr/>
      </dsp:nvSpPr>
      <dsp:spPr>
        <a:xfrm>
          <a:off x="0" y="419"/>
          <a:ext cx="9780587" cy="9817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EACC3-DF86-4619-B4CF-9ACF0A0220E1}">
      <dsp:nvSpPr>
        <dsp:cNvPr id="0" name=""/>
        <dsp:cNvSpPr/>
      </dsp:nvSpPr>
      <dsp:spPr>
        <a:xfrm>
          <a:off x="296976" y="221311"/>
          <a:ext cx="539958" cy="5399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F20798-ADD7-4639-AE93-5389561875AE}">
      <dsp:nvSpPr>
        <dsp:cNvPr id="0" name=""/>
        <dsp:cNvSpPr/>
      </dsp:nvSpPr>
      <dsp:spPr>
        <a:xfrm>
          <a:off x="1133911" y="419"/>
          <a:ext cx="8646675" cy="98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01" tIns="103901" rIns="103901" bIns="103901" numCol="1" spcCol="1270" anchor="ctr" anchorCtr="0">
          <a:noAutofit/>
        </a:bodyPr>
        <a:lstStyle/>
        <a:p>
          <a:pPr marL="0" lvl="0" indent="0" algn="l" defTabSz="1111250">
            <a:lnSpc>
              <a:spcPct val="90000"/>
            </a:lnSpc>
            <a:spcBef>
              <a:spcPct val="0"/>
            </a:spcBef>
            <a:spcAft>
              <a:spcPct val="35000"/>
            </a:spcAft>
            <a:buNone/>
          </a:pPr>
          <a:r>
            <a:rPr lang="en-US" sz="2500" kern="1200" dirty="0"/>
            <a:t>Update Nebraska Medical Radiography Statute to include Nurse Practitioners.</a:t>
          </a:r>
        </a:p>
      </dsp:txBody>
      <dsp:txXfrm>
        <a:off x="1133911" y="419"/>
        <a:ext cx="8646675" cy="981741"/>
      </dsp:txXfrm>
    </dsp:sp>
    <dsp:sp modelId="{A31C10F0-BF04-4EED-92AB-E5806FBAAB57}">
      <dsp:nvSpPr>
        <dsp:cNvPr id="0" name=""/>
        <dsp:cNvSpPr/>
      </dsp:nvSpPr>
      <dsp:spPr>
        <a:xfrm>
          <a:off x="0" y="1227597"/>
          <a:ext cx="9780587" cy="9817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884BAB-365A-47A2-8D20-1CFD627EB641}">
      <dsp:nvSpPr>
        <dsp:cNvPr id="0" name=""/>
        <dsp:cNvSpPr/>
      </dsp:nvSpPr>
      <dsp:spPr>
        <a:xfrm>
          <a:off x="296976" y="1448488"/>
          <a:ext cx="539958" cy="5399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88C58D-F59A-466C-AEF7-9066F452D90E}">
      <dsp:nvSpPr>
        <dsp:cNvPr id="0" name=""/>
        <dsp:cNvSpPr/>
      </dsp:nvSpPr>
      <dsp:spPr>
        <a:xfrm>
          <a:off x="1133911" y="1227597"/>
          <a:ext cx="8646675" cy="98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01" tIns="103901" rIns="103901" bIns="103901" numCol="1" spcCol="1270" anchor="ctr" anchorCtr="0">
          <a:noAutofit/>
        </a:bodyPr>
        <a:lstStyle/>
        <a:p>
          <a:pPr marL="0" lvl="0" indent="0" algn="l" defTabSz="1111250">
            <a:lnSpc>
              <a:spcPct val="90000"/>
            </a:lnSpc>
            <a:spcBef>
              <a:spcPct val="0"/>
            </a:spcBef>
            <a:spcAft>
              <a:spcPct val="35000"/>
            </a:spcAft>
            <a:buNone/>
          </a:pPr>
          <a:r>
            <a:rPr lang="en-US" sz="2500" kern="1200" dirty="0"/>
            <a:t>Remove barriers to allow Nurse Practitioners to practice to the full extent of education and training.</a:t>
          </a:r>
        </a:p>
      </dsp:txBody>
      <dsp:txXfrm>
        <a:off x="1133911" y="1227597"/>
        <a:ext cx="8646675" cy="981741"/>
      </dsp:txXfrm>
    </dsp:sp>
    <dsp:sp modelId="{C70A7400-3F97-4C20-AF33-BE76A1373FCC}">
      <dsp:nvSpPr>
        <dsp:cNvPr id="0" name=""/>
        <dsp:cNvSpPr/>
      </dsp:nvSpPr>
      <dsp:spPr>
        <a:xfrm>
          <a:off x="0" y="2454774"/>
          <a:ext cx="9780587" cy="9817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9F8B6-75BD-4D86-ABDB-0E792ACB9EB7}">
      <dsp:nvSpPr>
        <dsp:cNvPr id="0" name=""/>
        <dsp:cNvSpPr/>
      </dsp:nvSpPr>
      <dsp:spPr>
        <a:xfrm>
          <a:off x="296976" y="2675666"/>
          <a:ext cx="539958" cy="5399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B032C9-108F-4D42-9B0F-5D845EF173DE}">
      <dsp:nvSpPr>
        <dsp:cNvPr id="0" name=""/>
        <dsp:cNvSpPr/>
      </dsp:nvSpPr>
      <dsp:spPr>
        <a:xfrm>
          <a:off x="1133911" y="2454774"/>
          <a:ext cx="8646675" cy="98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01" tIns="103901" rIns="103901" bIns="103901" numCol="1" spcCol="1270" anchor="ctr" anchorCtr="0">
          <a:noAutofit/>
        </a:bodyPr>
        <a:lstStyle/>
        <a:p>
          <a:pPr marL="0" lvl="0" indent="0" algn="l" defTabSz="1111250">
            <a:lnSpc>
              <a:spcPct val="90000"/>
            </a:lnSpc>
            <a:spcBef>
              <a:spcPct val="0"/>
            </a:spcBef>
            <a:spcAft>
              <a:spcPct val="35000"/>
            </a:spcAft>
            <a:buNone/>
          </a:pPr>
          <a:r>
            <a:rPr lang="en-US" sz="2500" kern="1200" dirty="0"/>
            <a:t>Define Nebraska state regulated training/education requirements for fluoroscopy.  </a:t>
          </a:r>
        </a:p>
      </dsp:txBody>
      <dsp:txXfrm>
        <a:off x="1133911" y="2454774"/>
        <a:ext cx="8646675" cy="981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D5168-1BF6-4B7B-9345-C0E6D25FF7C8}">
      <dsp:nvSpPr>
        <dsp:cNvPr id="0" name=""/>
        <dsp:cNvSpPr/>
      </dsp:nvSpPr>
      <dsp:spPr>
        <a:xfrm>
          <a:off x="87489" y="125748"/>
          <a:ext cx="1271478" cy="12714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18C841-7E12-41B3-907C-16006F46C824}">
      <dsp:nvSpPr>
        <dsp:cNvPr id="0" name=""/>
        <dsp:cNvSpPr/>
      </dsp:nvSpPr>
      <dsp:spPr>
        <a:xfrm>
          <a:off x="354499" y="392759"/>
          <a:ext cx="737457" cy="7374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284D24-A96B-451C-AF11-6CA8969D1F81}">
      <dsp:nvSpPr>
        <dsp:cNvPr id="0" name=""/>
        <dsp:cNvSpPr/>
      </dsp:nvSpPr>
      <dsp:spPr>
        <a:xfrm>
          <a:off x="1631427" y="125748"/>
          <a:ext cx="2997056" cy="127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NPs cannot practice to the full extent of their training</a:t>
          </a:r>
        </a:p>
      </dsp:txBody>
      <dsp:txXfrm>
        <a:off x="1631427" y="125748"/>
        <a:ext cx="2997056" cy="1271478"/>
      </dsp:txXfrm>
    </dsp:sp>
    <dsp:sp modelId="{B9FBDFF0-AA45-4247-AF61-5538590EC50E}">
      <dsp:nvSpPr>
        <dsp:cNvPr id="0" name=""/>
        <dsp:cNvSpPr/>
      </dsp:nvSpPr>
      <dsp:spPr>
        <a:xfrm>
          <a:off x="5150698" y="125748"/>
          <a:ext cx="1271478" cy="12714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70095-521C-4611-B6AB-F1FF01D930E5}">
      <dsp:nvSpPr>
        <dsp:cNvPr id="0" name=""/>
        <dsp:cNvSpPr/>
      </dsp:nvSpPr>
      <dsp:spPr>
        <a:xfrm>
          <a:off x="5417708" y="392759"/>
          <a:ext cx="737457" cy="7374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7D3629-4F3B-4679-8A5F-1CE0D287B0F2}">
      <dsp:nvSpPr>
        <dsp:cNvPr id="0" name=""/>
        <dsp:cNvSpPr/>
      </dsp:nvSpPr>
      <dsp:spPr>
        <a:xfrm>
          <a:off x="6694636" y="125748"/>
          <a:ext cx="2997056" cy="127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Nebraska statute is out of date with current healthcare practices and standards of care</a:t>
          </a:r>
        </a:p>
      </dsp:txBody>
      <dsp:txXfrm>
        <a:off x="6694636" y="125748"/>
        <a:ext cx="2997056" cy="1271478"/>
      </dsp:txXfrm>
    </dsp:sp>
    <dsp:sp modelId="{6A37E31C-DAE7-4C5F-8288-8909C285DC73}">
      <dsp:nvSpPr>
        <dsp:cNvPr id="0" name=""/>
        <dsp:cNvSpPr/>
      </dsp:nvSpPr>
      <dsp:spPr>
        <a:xfrm>
          <a:off x="87489" y="1969585"/>
          <a:ext cx="1271478" cy="12714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273EF-7D89-4754-B4C8-C55328488741}">
      <dsp:nvSpPr>
        <dsp:cNvPr id="0" name=""/>
        <dsp:cNvSpPr/>
      </dsp:nvSpPr>
      <dsp:spPr>
        <a:xfrm>
          <a:off x="354499" y="2236596"/>
          <a:ext cx="737457" cy="7374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0DF724-087F-44FB-AAE3-5D76A523A81C}">
      <dsp:nvSpPr>
        <dsp:cNvPr id="0" name=""/>
        <dsp:cNvSpPr/>
      </dsp:nvSpPr>
      <dsp:spPr>
        <a:xfrm>
          <a:off x="1631427" y="1969585"/>
          <a:ext cx="2997056" cy="127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Specialists cannot hire highly qualified NPs for desired roles</a:t>
          </a:r>
        </a:p>
      </dsp:txBody>
      <dsp:txXfrm>
        <a:off x="1631427" y="1969585"/>
        <a:ext cx="2997056" cy="1271478"/>
      </dsp:txXfrm>
    </dsp:sp>
    <dsp:sp modelId="{E354E816-7C6D-43E2-A023-24B781B8A50F}">
      <dsp:nvSpPr>
        <dsp:cNvPr id="0" name=""/>
        <dsp:cNvSpPr/>
      </dsp:nvSpPr>
      <dsp:spPr>
        <a:xfrm>
          <a:off x="5150698" y="1969585"/>
          <a:ext cx="1271478" cy="12714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37DEB-1DEC-4FD9-BEF6-433FCAA9E175}">
      <dsp:nvSpPr>
        <dsp:cNvPr id="0" name=""/>
        <dsp:cNvSpPr/>
      </dsp:nvSpPr>
      <dsp:spPr>
        <a:xfrm>
          <a:off x="5417708" y="2236596"/>
          <a:ext cx="737457" cy="7374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B9F705-736F-4F81-BD2C-03EE0E24E8FB}">
      <dsp:nvSpPr>
        <dsp:cNvPr id="0" name=""/>
        <dsp:cNvSpPr/>
      </dsp:nvSpPr>
      <dsp:spPr>
        <a:xfrm>
          <a:off x="6694636" y="1969585"/>
          <a:ext cx="2997056" cy="127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NPs cannot bring their expertise from other states</a:t>
          </a:r>
        </a:p>
      </dsp:txBody>
      <dsp:txXfrm>
        <a:off x="6694636" y="1969585"/>
        <a:ext cx="2997056" cy="1271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94E2E-12E6-45FD-ABDE-6EF20FE63D6D}">
      <dsp:nvSpPr>
        <dsp:cNvPr id="0" name=""/>
        <dsp:cNvSpPr/>
      </dsp:nvSpPr>
      <dsp:spPr>
        <a:xfrm>
          <a:off x="1137544" y="1535905"/>
          <a:ext cx="908896" cy="7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8E3AF8-942B-4A2A-AC65-CF18BD09A25D}">
      <dsp:nvSpPr>
        <dsp:cNvPr id="0" name=""/>
        <dsp:cNvSpPr/>
      </dsp:nvSpPr>
      <dsp:spPr>
        <a:xfrm>
          <a:off x="2100974" y="1459068"/>
          <a:ext cx="104523" cy="197672"/>
        </a:xfrm>
        <a:prstGeom prst="chevron">
          <a:avLst>
            <a:gd name="adj" fmla="val 9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4BBC3B-3187-473B-A6E9-122A38A2587E}">
      <dsp:nvSpPr>
        <dsp:cNvPr id="0" name=""/>
        <dsp:cNvSpPr/>
      </dsp:nvSpPr>
      <dsp:spPr>
        <a:xfrm>
          <a:off x="557641" y="1069649"/>
          <a:ext cx="932582" cy="93258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6189" tIns="36189" rIns="36189" bIns="36189" numCol="1" spcCol="1270" anchor="ctr" anchorCtr="0">
          <a:noAutofit/>
        </a:bodyPr>
        <a:lstStyle/>
        <a:p>
          <a:pPr marL="0" lvl="0" indent="0" algn="ctr" defTabSz="1822450">
            <a:lnSpc>
              <a:spcPct val="90000"/>
            </a:lnSpc>
            <a:spcBef>
              <a:spcPct val="0"/>
            </a:spcBef>
            <a:spcAft>
              <a:spcPct val="35000"/>
            </a:spcAft>
            <a:buNone/>
          </a:pPr>
          <a:r>
            <a:rPr lang="en-US" sz="4100" kern="1200"/>
            <a:t>1</a:t>
          </a:r>
        </a:p>
      </dsp:txBody>
      <dsp:txXfrm>
        <a:off x="694214" y="1206222"/>
        <a:ext cx="659436" cy="659436"/>
      </dsp:txXfrm>
    </dsp:sp>
    <dsp:sp modelId="{B6C01F97-88F6-492B-8170-C6BE1325DF2C}">
      <dsp:nvSpPr>
        <dsp:cNvPr id="0" name=""/>
        <dsp:cNvSpPr/>
      </dsp:nvSpPr>
      <dsp:spPr>
        <a:xfrm>
          <a:off x="1424" y="2167832"/>
          <a:ext cx="2045016" cy="2334149"/>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13" tIns="165100" rIns="161313" bIns="165100" numCol="1" spcCol="1270" anchor="t" anchorCtr="0">
          <a:noAutofit/>
        </a:bodyPr>
        <a:lstStyle/>
        <a:p>
          <a:pPr marL="0" lvl="0" indent="0" algn="l" defTabSz="488950">
            <a:lnSpc>
              <a:spcPct val="90000"/>
            </a:lnSpc>
            <a:spcBef>
              <a:spcPct val="0"/>
            </a:spcBef>
            <a:spcAft>
              <a:spcPct val="35000"/>
            </a:spcAft>
            <a:buNone/>
          </a:pPr>
          <a:r>
            <a:rPr lang="en-US" sz="1100" kern="1200" dirty="0"/>
            <a:t>Increased Access to Care: Allowing NPs to perform fluoroscopy can improve access to diagnostic imaging and procedures, especially in rural and underserved areas where medical specialists may be scarce. </a:t>
          </a:r>
        </a:p>
      </dsp:txBody>
      <dsp:txXfrm>
        <a:off x="1424" y="2576835"/>
        <a:ext cx="2045016" cy="1925146"/>
      </dsp:txXfrm>
    </dsp:sp>
    <dsp:sp modelId="{FFDCEED1-3644-471E-B4E9-A07F1DE2C889}">
      <dsp:nvSpPr>
        <dsp:cNvPr id="0" name=""/>
        <dsp:cNvSpPr/>
      </dsp:nvSpPr>
      <dsp:spPr>
        <a:xfrm>
          <a:off x="2273664" y="1535905"/>
          <a:ext cx="2045016" cy="7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C7EB6A-F3BA-40E2-A945-835228191FDB}">
      <dsp:nvSpPr>
        <dsp:cNvPr id="0" name=""/>
        <dsp:cNvSpPr/>
      </dsp:nvSpPr>
      <dsp:spPr>
        <a:xfrm>
          <a:off x="4373215" y="1459068"/>
          <a:ext cx="104523" cy="197672"/>
        </a:xfrm>
        <a:prstGeom prst="chevron">
          <a:avLst>
            <a:gd name="adj" fmla="val 9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CF2269-4A95-43BC-9798-DCA44808868C}">
      <dsp:nvSpPr>
        <dsp:cNvPr id="0" name=""/>
        <dsp:cNvSpPr/>
      </dsp:nvSpPr>
      <dsp:spPr>
        <a:xfrm>
          <a:off x="2829881" y="1069649"/>
          <a:ext cx="932582" cy="93258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6189" tIns="36189" rIns="36189" bIns="36189" numCol="1" spcCol="1270" anchor="ctr" anchorCtr="0">
          <a:noAutofit/>
        </a:bodyPr>
        <a:lstStyle/>
        <a:p>
          <a:pPr marL="0" lvl="0" indent="0" algn="ctr" defTabSz="1822450">
            <a:lnSpc>
              <a:spcPct val="90000"/>
            </a:lnSpc>
            <a:spcBef>
              <a:spcPct val="0"/>
            </a:spcBef>
            <a:spcAft>
              <a:spcPct val="35000"/>
            </a:spcAft>
            <a:buNone/>
          </a:pPr>
          <a:r>
            <a:rPr lang="en-US" sz="4100" kern="1200"/>
            <a:t>2</a:t>
          </a:r>
        </a:p>
      </dsp:txBody>
      <dsp:txXfrm>
        <a:off x="2966454" y="1206222"/>
        <a:ext cx="659436" cy="659436"/>
      </dsp:txXfrm>
    </dsp:sp>
    <dsp:sp modelId="{026CAC05-C29F-4A0D-A3E3-A2238AFEB28B}">
      <dsp:nvSpPr>
        <dsp:cNvPr id="0" name=""/>
        <dsp:cNvSpPr/>
      </dsp:nvSpPr>
      <dsp:spPr>
        <a:xfrm>
          <a:off x="2273664" y="2167832"/>
          <a:ext cx="2045016" cy="2334149"/>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13" tIns="165100" rIns="161313" bIns="165100" numCol="1" spcCol="1270" anchor="t" anchorCtr="0">
          <a:noAutofit/>
        </a:bodyPr>
        <a:lstStyle/>
        <a:p>
          <a:pPr marL="0" lvl="0" indent="0" algn="l" defTabSz="488950">
            <a:lnSpc>
              <a:spcPct val="90000"/>
            </a:lnSpc>
            <a:spcBef>
              <a:spcPct val="0"/>
            </a:spcBef>
            <a:spcAft>
              <a:spcPct val="35000"/>
            </a:spcAft>
            <a:buNone/>
          </a:pPr>
          <a:r>
            <a:rPr lang="en-US" sz="1100" kern="1200" dirty="0"/>
            <a:t>Efficiency in Healthcare Delivery: NPs can streamline patient care by managing imaging procedures directly, reducing wait times for patients and relieving burden on radiologists, physicians and surgeons.</a:t>
          </a:r>
        </a:p>
      </dsp:txBody>
      <dsp:txXfrm>
        <a:off x="2273664" y="2576835"/>
        <a:ext cx="2045016" cy="1925146"/>
      </dsp:txXfrm>
    </dsp:sp>
    <dsp:sp modelId="{3D610D4B-3112-40D3-97DB-4706C35DFDDA}">
      <dsp:nvSpPr>
        <dsp:cNvPr id="0" name=""/>
        <dsp:cNvSpPr/>
      </dsp:nvSpPr>
      <dsp:spPr>
        <a:xfrm>
          <a:off x="4637366" y="1535905"/>
          <a:ext cx="2059092" cy="7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EE7C94-4739-44F6-8824-6B7EC152A25B}">
      <dsp:nvSpPr>
        <dsp:cNvPr id="0" name=""/>
        <dsp:cNvSpPr/>
      </dsp:nvSpPr>
      <dsp:spPr>
        <a:xfrm>
          <a:off x="6751367" y="1459068"/>
          <a:ext cx="105242" cy="197672"/>
        </a:xfrm>
        <a:prstGeom prst="chevron">
          <a:avLst>
            <a:gd name="adj" fmla="val 9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40C520-0717-4400-9448-9533309667DF}">
      <dsp:nvSpPr>
        <dsp:cNvPr id="0" name=""/>
        <dsp:cNvSpPr/>
      </dsp:nvSpPr>
      <dsp:spPr>
        <a:xfrm>
          <a:off x="5200620" y="1069649"/>
          <a:ext cx="932582" cy="93258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6189" tIns="36189" rIns="36189" bIns="36189" numCol="1" spcCol="1270" anchor="ctr" anchorCtr="0">
          <a:noAutofit/>
        </a:bodyPr>
        <a:lstStyle/>
        <a:p>
          <a:pPr marL="0" lvl="0" indent="0" algn="ctr" defTabSz="1822450">
            <a:lnSpc>
              <a:spcPct val="90000"/>
            </a:lnSpc>
            <a:spcBef>
              <a:spcPct val="0"/>
            </a:spcBef>
            <a:spcAft>
              <a:spcPct val="35000"/>
            </a:spcAft>
            <a:buNone/>
          </a:pPr>
          <a:r>
            <a:rPr lang="en-US" sz="4100" kern="1200"/>
            <a:t>3</a:t>
          </a:r>
        </a:p>
      </dsp:txBody>
      <dsp:txXfrm>
        <a:off x="5337193" y="1206222"/>
        <a:ext cx="659436" cy="659436"/>
      </dsp:txXfrm>
    </dsp:sp>
    <dsp:sp modelId="{A974171F-CEF3-463E-8EE0-E684023AD9D7}">
      <dsp:nvSpPr>
        <dsp:cNvPr id="0" name=""/>
        <dsp:cNvSpPr/>
      </dsp:nvSpPr>
      <dsp:spPr>
        <a:xfrm>
          <a:off x="4545905" y="2167832"/>
          <a:ext cx="2304729" cy="2334149"/>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371" tIns="165100" rIns="167371" bIns="165100" numCol="1" spcCol="1270" anchor="t" anchorCtr="0">
          <a:noAutofit/>
        </a:bodyPr>
        <a:lstStyle/>
        <a:p>
          <a:pPr marL="0" lvl="0" indent="0" algn="l" defTabSz="488950">
            <a:lnSpc>
              <a:spcPct val="90000"/>
            </a:lnSpc>
            <a:spcBef>
              <a:spcPct val="0"/>
            </a:spcBef>
            <a:spcAft>
              <a:spcPct val="35000"/>
            </a:spcAft>
            <a:buNone/>
          </a:pPr>
          <a:r>
            <a:rPr lang="en-US" sz="1100" kern="1200" dirty="0"/>
            <a:t>Cost-Effectiveness: Utilizing NPs for fluoroscopy can lower healthcare costs by minimizing the need for specialist referrals and optimizing resource use within healthcare systems, such as reducing patient transfers from critical access emergency rooms. </a:t>
          </a:r>
        </a:p>
      </dsp:txBody>
      <dsp:txXfrm>
        <a:off x="4545905" y="2628778"/>
        <a:ext cx="2304729" cy="1873203"/>
      </dsp:txXfrm>
    </dsp:sp>
    <dsp:sp modelId="{77E039BE-B921-45BE-96D3-57587CD2FFEC}">
      <dsp:nvSpPr>
        <dsp:cNvPr id="0" name=""/>
        <dsp:cNvSpPr/>
      </dsp:nvSpPr>
      <dsp:spPr>
        <a:xfrm>
          <a:off x="6994930" y="1535905"/>
          <a:ext cx="2045016" cy="7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D89E9-3B61-4523-84F1-65D4D4D7355A}">
      <dsp:nvSpPr>
        <dsp:cNvPr id="0" name=""/>
        <dsp:cNvSpPr/>
      </dsp:nvSpPr>
      <dsp:spPr>
        <a:xfrm>
          <a:off x="9094480" y="1459068"/>
          <a:ext cx="104523" cy="197672"/>
        </a:xfrm>
        <a:prstGeom prst="chevron">
          <a:avLst>
            <a:gd name="adj" fmla="val 9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A0C30E-BB84-4210-AB42-479D6F9BD281}">
      <dsp:nvSpPr>
        <dsp:cNvPr id="0" name=""/>
        <dsp:cNvSpPr/>
      </dsp:nvSpPr>
      <dsp:spPr>
        <a:xfrm>
          <a:off x="7551147" y="1069649"/>
          <a:ext cx="932582" cy="93258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6189" tIns="36189" rIns="36189" bIns="36189" numCol="1" spcCol="1270" anchor="ctr" anchorCtr="0">
          <a:noAutofit/>
        </a:bodyPr>
        <a:lstStyle/>
        <a:p>
          <a:pPr marL="0" lvl="0" indent="0" algn="ctr" defTabSz="1822450">
            <a:lnSpc>
              <a:spcPct val="90000"/>
            </a:lnSpc>
            <a:spcBef>
              <a:spcPct val="0"/>
            </a:spcBef>
            <a:spcAft>
              <a:spcPct val="35000"/>
            </a:spcAft>
            <a:buNone/>
          </a:pPr>
          <a:r>
            <a:rPr lang="en-US" sz="4100" kern="1200"/>
            <a:t>4</a:t>
          </a:r>
        </a:p>
      </dsp:txBody>
      <dsp:txXfrm>
        <a:off x="7687720" y="1206222"/>
        <a:ext cx="659436" cy="659436"/>
      </dsp:txXfrm>
    </dsp:sp>
    <dsp:sp modelId="{B6D3CC47-243B-4233-AB47-3E493B99EA8B}">
      <dsp:nvSpPr>
        <dsp:cNvPr id="0" name=""/>
        <dsp:cNvSpPr/>
      </dsp:nvSpPr>
      <dsp:spPr>
        <a:xfrm>
          <a:off x="6994930" y="2167832"/>
          <a:ext cx="2045016" cy="2334149"/>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13" tIns="165100" rIns="161313" bIns="165100" numCol="1" spcCol="1270" anchor="t" anchorCtr="0">
          <a:noAutofit/>
        </a:bodyPr>
        <a:lstStyle/>
        <a:p>
          <a:pPr marL="0" lvl="0" indent="0" algn="l" defTabSz="488950">
            <a:lnSpc>
              <a:spcPct val="90000"/>
            </a:lnSpc>
            <a:spcBef>
              <a:spcPct val="0"/>
            </a:spcBef>
            <a:spcAft>
              <a:spcPct val="35000"/>
            </a:spcAft>
            <a:buNone/>
          </a:pPr>
          <a:r>
            <a:rPr lang="en-US" sz="1100" kern="1200" dirty="0"/>
            <a:t>Quality of Care: NPs are highly trained professionals who can provide high-quality care, and their involvement in fluoroscopy could enhance patient outcomes through timely interventions and better follow-up.</a:t>
          </a:r>
        </a:p>
      </dsp:txBody>
      <dsp:txXfrm>
        <a:off x="6994930" y="2576835"/>
        <a:ext cx="2045016" cy="1925146"/>
      </dsp:txXfrm>
    </dsp:sp>
    <dsp:sp modelId="{430B0382-E4D7-41C6-8A53-58B35F9AD8B1}">
      <dsp:nvSpPr>
        <dsp:cNvPr id="0" name=""/>
        <dsp:cNvSpPr/>
      </dsp:nvSpPr>
      <dsp:spPr>
        <a:xfrm>
          <a:off x="9267171" y="1535904"/>
          <a:ext cx="1022508" cy="7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3AA944-3466-4D36-BAD0-5EC8B18E33EE}">
      <dsp:nvSpPr>
        <dsp:cNvPr id="0" name=""/>
        <dsp:cNvSpPr/>
      </dsp:nvSpPr>
      <dsp:spPr>
        <a:xfrm>
          <a:off x="9823388" y="1069649"/>
          <a:ext cx="932582" cy="93258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6189" tIns="36189" rIns="36189" bIns="36189" numCol="1" spcCol="1270" anchor="ctr" anchorCtr="0">
          <a:noAutofit/>
        </a:bodyPr>
        <a:lstStyle/>
        <a:p>
          <a:pPr marL="0" lvl="0" indent="0" algn="ctr" defTabSz="1822450">
            <a:lnSpc>
              <a:spcPct val="90000"/>
            </a:lnSpc>
            <a:spcBef>
              <a:spcPct val="0"/>
            </a:spcBef>
            <a:spcAft>
              <a:spcPct val="35000"/>
            </a:spcAft>
            <a:buNone/>
          </a:pPr>
          <a:r>
            <a:rPr lang="en-US" sz="4100" kern="1200"/>
            <a:t>5</a:t>
          </a:r>
        </a:p>
      </dsp:txBody>
      <dsp:txXfrm>
        <a:off x="9959961" y="1206222"/>
        <a:ext cx="659436" cy="659436"/>
      </dsp:txXfrm>
    </dsp:sp>
    <dsp:sp modelId="{ABF512E4-AB51-42E2-8382-DECCCAC44429}">
      <dsp:nvSpPr>
        <dsp:cNvPr id="0" name=""/>
        <dsp:cNvSpPr/>
      </dsp:nvSpPr>
      <dsp:spPr>
        <a:xfrm>
          <a:off x="9267171" y="2167832"/>
          <a:ext cx="2045016" cy="2334149"/>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13" tIns="165100" rIns="161313" bIns="165100" numCol="1" spcCol="1270" anchor="t" anchorCtr="0">
          <a:noAutofit/>
        </a:bodyPr>
        <a:lstStyle/>
        <a:p>
          <a:pPr marL="0" lvl="0" indent="0" algn="l" defTabSz="488950">
            <a:lnSpc>
              <a:spcPct val="90000"/>
            </a:lnSpc>
            <a:spcBef>
              <a:spcPct val="0"/>
            </a:spcBef>
            <a:spcAft>
              <a:spcPct val="35000"/>
            </a:spcAft>
            <a:buNone/>
          </a:pPr>
          <a:r>
            <a:rPr lang="en-US" sz="1100" kern="1200" dirty="0"/>
            <a:t>Workforce Utilization: With a growing demand for healthcare services, expanding the scope of practice for NPs can help address workforce shortages and ensure more patients receive necessary specialty services.</a:t>
          </a:r>
        </a:p>
      </dsp:txBody>
      <dsp:txXfrm>
        <a:off x="9267171" y="2576835"/>
        <a:ext cx="2045016" cy="19251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3/24/2025</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3/24/2025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964844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1616857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2474778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965845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EAE10-D2E0-2912-9A14-32C4488EA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7D062-F603-327E-8850-4A1DE49CE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35E62-EE90-B86A-FD78-D2BDBE0D7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7FB6B1-5162-22F7-57E9-494BA3FE4455}"/>
              </a:ext>
            </a:extLst>
          </p:cNvPr>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746778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331908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39900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291524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A1BB8-E46E-9FD3-8437-4567B7EA3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32DC4-BFF9-7BE9-ED93-4D490D6CF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20C23-CD65-FFDD-3D98-10FFF4E67E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BDDB2B-FBA3-E709-7240-F810F9366E2B}"/>
              </a:ext>
            </a:extLst>
          </p:cNvPr>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148786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193894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386274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419479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142515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1639086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E0AFD-F6BA-63FE-65E6-5698711C5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1C74E-1EBA-EA1E-E3A7-D6CFE6F4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A18F2-76E6-2EF4-D175-140A60A59D6F}"/>
              </a:ext>
            </a:extLst>
          </p:cNvPr>
          <p:cNvSpPr>
            <a:spLocks noGrp="1"/>
          </p:cNvSpPr>
          <p:nvPr>
            <p:ph type="body" idx="1"/>
          </p:nvPr>
        </p:nvSpPr>
        <p:spPr/>
        <p:txBody>
          <a:bodyPr/>
          <a:lstStyle/>
          <a:p>
            <a:r>
              <a:rPr lang="en-US" dirty="0"/>
              <a:t>SHARE EXPERIENCES, OR/ER/IR Ellen</a:t>
            </a:r>
          </a:p>
        </p:txBody>
      </p:sp>
      <p:sp>
        <p:nvSpPr>
          <p:cNvPr id="4" name="Slide Number Placeholder 3">
            <a:extLst>
              <a:ext uri="{FF2B5EF4-FFF2-40B4-BE49-F238E27FC236}">
                <a16:creationId xmlns:a16="http://schemas.microsoft.com/office/drawing/2014/main" id="{26A7E5CE-8244-CFBB-6026-579BE0D01F28}"/>
              </a:ext>
            </a:extLst>
          </p:cNvPr>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1368905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r>
              <a:rPr lang="en-US"/>
              <a:t>9/8/20XX</a:t>
            </a:r>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2129482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467591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631087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380798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and Image 1">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0"/>
            <a:ext cx="12208822" cy="6858002"/>
            <a:chOff x="0" y="0"/>
            <a:chExt cx="12208822" cy="6858002"/>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7200"/>
            <a:ext cx="10643508" cy="1371600"/>
          </a:xfrm>
        </p:spPr>
        <p:txBody>
          <a:bodyPr anchor="b">
            <a:noAutofit/>
          </a:bodyPr>
          <a:lstStyle>
            <a:lvl1pPr>
              <a:defRPr sz="4200" b="1">
                <a:latin typeface="+mj-lt"/>
              </a:defRPr>
            </a:lvl1pPr>
          </a:lstStyle>
          <a:p>
            <a:r>
              <a:rPr lang="en-US" dirty="0"/>
              <a:t>Click to add title</a:t>
            </a:r>
          </a:p>
        </p:txBody>
      </p:sp>
      <p:sp>
        <p:nvSpPr>
          <p:cNvPr id="10" name="Content Placeholder 2">
            <a:extLst>
              <a:ext uri="{FF2B5EF4-FFF2-40B4-BE49-F238E27FC236}">
                <a16:creationId xmlns:a16="http://schemas.microsoft.com/office/drawing/2014/main" id="{B07A1CF7-9B3B-E43E-830E-DAB65B608249}"/>
              </a:ext>
            </a:extLst>
          </p:cNvPr>
          <p:cNvSpPr>
            <a:spLocks noGrp="1"/>
          </p:cNvSpPr>
          <p:nvPr>
            <p:ph idx="15" hasCustomPrompt="1"/>
          </p:nvPr>
        </p:nvSpPr>
        <p:spPr>
          <a:xfrm>
            <a:off x="1166088" y="2652713"/>
            <a:ext cx="5394959" cy="3436936"/>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4">
            <a:extLst>
              <a:ext uri="{FF2B5EF4-FFF2-40B4-BE49-F238E27FC236}">
                <a16:creationId xmlns:a16="http://schemas.microsoft.com/office/drawing/2014/main" id="{D976D8D6-3BDC-1908-3425-FEE3EEF51A26}"/>
              </a:ext>
            </a:extLst>
          </p:cNvPr>
          <p:cNvSpPr>
            <a:spLocks noGrp="1"/>
          </p:cNvSpPr>
          <p:nvPr>
            <p:ph type="pic" sz="quarter" idx="14"/>
          </p:nvPr>
        </p:nvSpPr>
        <p:spPr>
          <a:xfrm>
            <a:off x="7317920" y="1447800"/>
            <a:ext cx="4214010" cy="421401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7948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943600" y="457200"/>
            <a:ext cx="5120640" cy="3200400"/>
          </a:xfrm>
        </p:spPr>
        <p:txBody>
          <a:bodyPr anchor="b" anchorCtr="0">
            <a:noAutofit/>
          </a:bodyPr>
          <a:lstStyle>
            <a:lvl1pPr>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5943598" y="3657600"/>
            <a:ext cx="512064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904238" y="1157224"/>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1728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85513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04970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mart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457200"/>
            <a:ext cx="9692640" cy="1371600"/>
          </a:xfrm>
        </p:spPr>
        <p:txBody>
          <a:bodyPr anchor="b">
            <a:noAutofit/>
          </a:bodyPr>
          <a:lstStyle>
            <a:lvl1pPr>
              <a:defRPr sz="4200" b="1">
                <a:latin typeface="+mj-lt"/>
              </a:defRPr>
            </a:lvl1pPr>
          </a:lstStyle>
          <a:p>
            <a:r>
              <a:rPr lang="en-US" dirty="0"/>
              <a:t>Click to add title</a:t>
            </a:r>
          </a:p>
        </p:txBody>
      </p:sp>
      <p:sp>
        <p:nvSpPr>
          <p:cNvPr id="4" name="Content Placeholder 2">
            <a:extLst>
              <a:ext uri="{FF2B5EF4-FFF2-40B4-BE49-F238E27FC236}">
                <a16:creationId xmlns:a16="http://schemas.microsoft.com/office/drawing/2014/main" id="{C45E425B-455F-127B-1647-045FD094F15D}"/>
              </a:ext>
            </a:extLst>
          </p:cNvPr>
          <p:cNvSpPr>
            <a:spLocks noGrp="1"/>
          </p:cNvSpPr>
          <p:nvPr>
            <p:ph idx="10" hasCustomPrompt="1"/>
          </p:nvPr>
        </p:nvSpPr>
        <p:spPr>
          <a:xfrm>
            <a:off x="1167493" y="2087561"/>
            <a:ext cx="2693306" cy="3890543"/>
          </a:xfrm>
        </p:spPr>
        <p:txBody>
          <a:bodyPr>
            <a:noAutofit/>
          </a:bodyPr>
          <a:lstStyle>
            <a:lvl1pPr marL="0" indent="0">
              <a:buNone/>
              <a:defRPr sz="2000">
                <a:latin typeface="+mn-lt"/>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216400" y="2087563"/>
            <a:ext cx="6730274" cy="389054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55125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5693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and Image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2364" y="0"/>
            <a:ext cx="12194364"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549489" y="457199"/>
            <a:ext cx="5943599" cy="1920240"/>
          </a:xfrm>
        </p:spPr>
        <p:txBody>
          <a:bodyPr anchor="b">
            <a:noAutofit/>
          </a:bodyPr>
          <a:lstStyle>
            <a:lvl1pPr>
              <a:defRPr sz="4200" b="1">
                <a:latin typeface="+mj-lt"/>
              </a:defRPr>
            </a:lvl1pPr>
          </a:lstStyle>
          <a:p>
            <a:r>
              <a:rPr lang="en-US" dirty="0"/>
              <a:t>Click to add title</a:t>
            </a:r>
          </a:p>
        </p:txBody>
      </p:sp>
      <p:sp>
        <p:nvSpPr>
          <p:cNvPr id="15" name="Content Placeholder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823108" y="640080"/>
            <a:ext cx="4297680" cy="4297680"/>
          </a:xfrm>
          <a:prstGeom prst="ellipse">
            <a:avLst/>
          </a:prstGeom>
          <a:solidFill>
            <a:schemeClr val="accent2"/>
          </a:solidFill>
        </p:spPr>
        <p:txBody>
          <a:bodyPr anchor="ctr" anchorCtr="0">
            <a:noAutofit/>
          </a:bodyPr>
          <a:lstStyle>
            <a:lvl1pPr marL="0" indent="0" algn="ctr">
              <a:buFont typeface="Arial" panose="020B0604020202020204" pitchFamily="34" charset="0"/>
              <a:buNone/>
              <a:defRPr sz="2000">
                <a:latin typeface="+mn-lt"/>
              </a:defRPr>
            </a:lvl1pPr>
            <a:lvl2pPr marL="347663" indent="0" algn="ctr">
              <a:buFont typeface="Arial" panose="020B0604020202020204" pitchFamily="34" charset="0"/>
              <a:buNone/>
              <a:defRPr sz="2000">
                <a:latin typeface="+mn-lt"/>
              </a:defRPr>
            </a:lvl2pPr>
            <a:lvl3pPr marL="685800" indent="0" algn="ctr">
              <a:buFont typeface="Arial" panose="020B0604020202020204" pitchFamily="34" charset="0"/>
              <a:buNone/>
              <a:defRPr sz="2000">
                <a:latin typeface="+mn-lt"/>
              </a:defRPr>
            </a:lvl3pPr>
            <a:lvl4pPr marL="914400" indent="0" algn="ctr">
              <a:buFont typeface="Arial" panose="020B0604020202020204" pitchFamily="34" charset="0"/>
              <a:buNone/>
              <a:defRPr sz="2000">
                <a:latin typeface="+mn-lt"/>
              </a:defRPr>
            </a:lvl4pPr>
            <a:lvl5pPr marL="1143000" indent="0" algn="ctr">
              <a:buFont typeface="Arial" panose="020B0604020202020204" pitchFamily="34" charse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99A8D2CC-EE75-85FA-1577-88C0BEC7B10C}"/>
              </a:ext>
            </a:extLst>
          </p:cNvPr>
          <p:cNvSpPr>
            <a:spLocks noGrp="1"/>
          </p:cNvSpPr>
          <p:nvPr>
            <p:ph idx="15" hasCustomPrompt="1"/>
          </p:nvPr>
        </p:nvSpPr>
        <p:spPr>
          <a:xfrm>
            <a:off x="5549490" y="2706369"/>
            <a:ext cx="5943600" cy="3383279"/>
          </a:xfrm>
        </p:spPr>
        <p:txBody>
          <a:bodyPr>
            <a:normAutofit/>
          </a:bodyPr>
          <a:lstStyle>
            <a:lvl1pPr marL="283464" indent="-283464">
              <a:spcBef>
                <a:spcPts val="1000"/>
              </a:spcBef>
              <a:buFont typeface="Arial" panose="020B0604020202020204" pitchFamily="34" charset="0"/>
              <a:buChar char="•"/>
              <a:defRPr sz="2000">
                <a:solidFill>
                  <a:schemeClr val="tx1"/>
                </a:solidFill>
                <a:latin typeface="+mn-lt"/>
              </a:defRPr>
            </a:lvl1pPr>
            <a:lvl2pPr marL="566928" indent="-283464">
              <a:spcBef>
                <a:spcPts val="1000"/>
              </a:spcBef>
              <a:buFont typeface="Arial" panose="020B0604020202020204" pitchFamily="34" charset="0"/>
              <a:buChar char="•"/>
              <a:defRPr sz="2000">
                <a:solidFill>
                  <a:schemeClr val="tx1"/>
                </a:solidFill>
                <a:latin typeface="+mn-lt"/>
              </a:defRPr>
            </a:lvl2pPr>
            <a:lvl3pPr marL="850392" indent="-283464">
              <a:spcBef>
                <a:spcPts val="1000"/>
              </a:spcBef>
              <a:buFont typeface="Arial" panose="020B0604020202020204" pitchFamily="34" charset="0"/>
              <a:buChar char="•"/>
              <a:defRPr sz="2000">
                <a:solidFill>
                  <a:schemeClr val="tx1"/>
                </a:solidFill>
                <a:latin typeface="+mn-lt"/>
              </a:defRPr>
            </a:lvl3pPr>
            <a:lvl4pPr marL="1133856" indent="-283464">
              <a:spcBef>
                <a:spcPts val="1000"/>
              </a:spcBef>
              <a:buFont typeface="Arial" panose="020B0604020202020204" pitchFamily="34" charset="0"/>
              <a:buChar char="•"/>
              <a:defRPr sz="2000">
                <a:solidFill>
                  <a:schemeClr val="tx1"/>
                </a:solidFill>
                <a:latin typeface="+mn-lt"/>
              </a:defRPr>
            </a:lvl4pPr>
            <a:lvl5pPr marL="1463040" indent="-283464">
              <a:spcBef>
                <a:spcPts val="1000"/>
              </a:spcBef>
              <a:buFont typeface="Arial" panose="020B0604020202020204" pitchFamily="34" charset="0"/>
              <a:buChar char="•"/>
              <a:defRPr sz="20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082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9/8/20XX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grpSp>
        <p:nvGrpSpPr>
          <p:cNvPr id="4" name="Group 3">
            <a:extLst>
              <a:ext uri="{FF2B5EF4-FFF2-40B4-BE49-F238E27FC236}">
                <a16:creationId xmlns:a16="http://schemas.microsoft.com/office/drawing/2014/main" id="{9E037979-EFF8-F7A8-0866-2E95744B3123}"/>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5" name="Freeform 3">
              <a:extLst>
                <a:ext uri="{FF2B5EF4-FFF2-40B4-BE49-F238E27FC236}">
                  <a16:creationId xmlns:a16="http://schemas.microsoft.com/office/drawing/2014/main" id="{2CBB687D-A0ED-FF1F-ECAE-FE9BE2620C33}"/>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4">
              <a:extLst>
                <a:ext uri="{FF2B5EF4-FFF2-40B4-BE49-F238E27FC236}">
                  <a16:creationId xmlns:a16="http://schemas.microsoft.com/office/drawing/2014/main" id="{A7E4057D-7430-A114-5F86-4654F5F8E7FB}"/>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10" name="Freeform 5">
              <a:extLst>
                <a:ext uri="{FF2B5EF4-FFF2-40B4-BE49-F238E27FC236}">
                  <a16:creationId xmlns:a16="http://schemas.microsoft.com/office/drawing/2014/main" id="{528092B5-E7AD-6920-D891-9942E7AEA707}"/>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oup 10">
              <a:extLst>
                <a:ext uri="{FF2B5EF4-FFF2-40B4-BE49-F238E27FC236}">
                  <a16:creationId xmlns:a16="http://schemas.microsoft.com/office/drawing/2014/main" id="{2B71B988-11E0-57F9-9351-CC0AF0A9D6E1}"/>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12" name="Freeform 6">
                <a:extLst>
                  <a:ext uri="{FF2B5EF4-FFF2-40B4-BE49-F238E27FC236}">
                    <a16:creationId xmlns:a16="http://schemas.microsoft.com/office/drawing/2014/main" id="{51868BE1-2203-AA57-C98E-067618D565B6}"/>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13" name="Freeform 7">
                <a:extLst>
                  <a:ext uri="{FF2B5EF4-FFF2-40B4-BE49-F238E27FC236}">
                    <a16:creationId xmlns:a16="http://schemas.microsoft.com/office/drawing/2014/main" id="{0E5654E1-98B7-C3F8-4B92-22C5290C14C0}"/>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Tree>
    <p:extLst>
      <p:ext uri="{BB962C8B-B14F-4D97-AF65-F5344CB8AC3E}">
        <p14:creationId xmlns:p14="http://schemas.microsoft.com/office/powerpoint/2010/main" val="331000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flipH="1">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anchor="ctr" anchorCtr="0">
            <a:noAutofit/>
          </a:bodyPr>
          <a:lstStyle>
            <a:lvl1pPr>
              <a:defRPr sz="6000" b="1">
                <a:latin typeface="+mj-lt"/>
              </a:defRPr>
            </a:lvl1pPr>
          </a:lstStyle>
          <a:p>
            <a:r>
              <a:rPr lang="en-US" dirty="0"/>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7183438" y="1168400"/>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9126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r>
              <a:rPr lang="en-US"/>
              <a:t>9/8/20XX</a:t>
            </a:r>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1178019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920973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9/8/20XX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255033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9/8/20XX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2511839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9/8/20XX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644385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a:t>9/8/20XX</a:t>
            </a:r>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294A09A9-5501-47C1-A89A-A340965A2BE2}"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42293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r>
              <a:rPr lang="en-US"/>
              <a:t>9/8/20XX</a:t>
            </a:r>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294A09A9-5501-47C1-A89A-A340965A2BE2}"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63629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r>
              <a:rPr lang="en-US"/>
              <a:t>9/8/20XX</a:t>
            </a:r>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870497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73" r:id="rId20"/>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470632" y="693658"/>
            <a:ext cx="8578922" cy="4678134"/>
          </a:xfrm>
        </p:spPr>
        <p:txBody>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NNP</a:t>
            </a:r>
            <a:br>
              <a:rPr lang="en-US" dirty="0"/>
            </a:br>
            <a:r>
              <a:rPr lang="en-US" dirty="0"/>
              <a:t>Technical Review</a:t>
            </a:r>
            <a:br>
              <a:rPr lang="en-US" dirty="0"/>
            </a:br>
            <a:r>
              <a:rPr lang="en-US" dirty="0"/>
              <a:t>Committee #1</a:t>
            </a:r>
            <a:br>
              <a:rPr lang="en-US" dirty="0"/>
            </a:br>
            <a:br>
              <a:rPr lang="en-US" sz="1600" dirty="0"/>
            </a:br>
            <a:r>
              <a:rPr lang="en-US" sz="1600" dirty="0"/>
              <a:t> Karen Wenner, APRN, DNP</a:t>
            </a:r>
            <a:br>
              <a:rPr lang="en-US" sz="1600" dirty="0"/>
            </a:br>
            <a:r>
              <a:rPr lang="en-US" sz="1600" dirty="0"/>
              <a:t> Ann Young, APRN</a:t>
            </a:r>
            <a:br>
              <a:rPr lang="en-US" sz="1600" dirty="0"/>
            </a:br>
            <a:r>
              <a:rPr lang="en-US" sz="1600" dirty="0"/>
              <a:t> Jillian Negri, APRN, DNP</a:t>
            </a:r>
            <a:br>
              <a:rPr lang="en-US" sz="1600" dirty="0"/>
            </a:br>
            <a:r>
              <a:rPr lang="en-US" sz="1600" dirty="0"/>
              <a:t> Cora Schrader</a:t>
            </a:r>
            <a:br>
              <a:rPr lang="en-US" sz="1600" dirty="0"/>
            </a:br>
            <a:endParaRPr lang="en-US" dirty="0"/>
          </a:p>
        </p:txBody>
      </p:sp>
      <p:pic>
        <p:nvPicPr>
          <p:cNvPr id="1026" name="Picture 2">
            <a:extLst>
              <a:ext uri="{FF2B5EF4-FFF2-40B4-BE49-F238E27FC236}">
                <a16:creationId xmlns:a16="http://schemas.microsoft.com/office/drawing/2014/main" id="{FA27AD54-229D-41FA-8DF5-B47900C3B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744" y="4578882"/>
            <a:ext cx="4767012" cy="218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192E-0F2A-AB01-F54D-4DCFCA2016B6}"/>
              </a:ext>
            </a:extLst>
          </p:cNvPr>
          <p:cNvSpPr>
            <a:spLocks noGrp="1"/>
          </p:cNvSpPr>
          <p:nvPr>
            <p:ph type="title"/>
          </p:nvPr>
        </p:nvSpPr>
        <p:spPr>
          <a:xfrm>
            <a:off x="642619" y="-111550"/>
            <a:ext cx="9601200" cy="1653371"/>
          </a:xfrm>
        </p:spPr>
        <p:txBody>
          <a:bodyPr/>
          <a:lstStyle/>
          <a:p>
            <a:r>
              <a:rPr lang="en-US" dirty="0"/>
              <a:t>Need for the Proposal: Workforce</a:t>
            </a:r>
          </a:p>
        </p:txBody>
      </p:sp>
      <p:graphicFrame>
        <p:nvGraphicFramePr>
          <p:cNvPr id="8" name="Content Placeholder 3">
            <a:extLst>
              <a:ext uri="{FF2B5EF4-FFF2-40B4-BE49-F238E27FC236}">
                <a16:creationId xmlns:a16="http://schemas.microsoft.com/office/drawing/2014/main" id="{DBDF978B-6FC6-61C9-1500-18D7A44D63ED}"/>
              </a:ext>
            </a:extLst>
          </p:cNvPr>
          <p:cNvGraphicFramePr>
            <a:graphicFrameLocks/>
          </p:cNvGraphicFramePr>
          <p:nvPr>
            <p:extLst>
              <p:ext uri="{D42A27DB-BD31-4B8C-83A1-F6EECF244321}">
                <p14:modId xmlns:p14="http://schemas.microsoft.com/office/powerpoint/2010/main" val="2311020119"/>
              </p:ext>
            </p:extLst>
          </p:nvPr>
        </p:nvGraphicFramePr>
        <p:xfrm>
          <a:off x="464637" y="1949366"/>
          <a:ext cx="9779182" cy="336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72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CFB73D-B7C9-A177-04F3-E48E841A875E}"/>
              </a:ext>
            </a:extLst>
          </p:cNvPr>
          <p:cNvSpPr>
            <a:spLocks noGrp="1"/>
          </p:cNvSpPr>
          <p:nvPr>
            <p:ph type="title"/>
          </p:nvPr>
        </p:nvSpPr>
        <p:spPr>
          <a:xfrm>
            <a:off x="774246" y="416560"/>
            <a:ext cx="10643508" cy="1371600"/>
          </a:xfrm>
        </p:spPr>
        <p:txBody>
          <a:bodyPr anchor="b">
            <a:normAutofit/>
          </a:bodyPr>
          <a:lstStyle/>
          <a:p>
            <a:r>
              <a:rPr lang="en-US" dirty="0"/>
              <a:t>Proposed Change</a:t>
            </a:r>
          </a:p>
        </p:txBody>
      </p:sp>
      <p:sp>
        <p:nvSpPr>
          <p:cNvPr id="4" name="Content Placeholder 3">
            <a:extLst>
              <a:ext uri="{FF2B5EF4-FFF2-40B4-BE49-F238E27FC236}">
                <a16:creationId xmlns:a16="http://schemas.microsoft.com/office/drawing/2014/main" id="{DBA34351-9D9C-8C32-5CC0-3F19A1CAC037}"/>
              </a:ext>
            </a:extLst>
          </p:cNvPr>
          <p:cNvSpPr>
            <a:spLocks noGrp="1"/>
          </p:cNvSpPr>
          <p:nvPr>
            <p:ph idx="15"/>
          </p:nvPr>
        </p:nvSpPr>
        <p:spPr>
          <a:xfrm>
            <a:off x="908701" y="2559729"/>
            <a:ext cx="5394959" cy="3009097"/>
          </a:xfrm>
        </p:spPr>
        <p:txBody>
          <a:bodyPr>
            <a:normAutofit fontScale="92500"/>
          </a:bodyPr>
          <a:lstStyle/>
          <a:p>
            <a:pPr marL="0" indent="0">
              <a:buNone/>
            </a:pPr>
            <a:r>
              <a:rPr lang="en-US" sz="2400" dirty="0"/>
              <a:t>NNP proposes to update the Medical Radiography Statute to include nurse practitioners as ‘licensed providers’. </a:t>
            </a:r>
          </a:p>
          <a:p>
            <a:pPr marL="0" indent="0">
              <a:buNone/>
            </a:pPr>
            <a:endParaRPr lang="en-US" sz="1100" dirty="0"/>
          </a:p>
          <a:p>
            <a:pPr marL="0" indent="0">
              <a:buNone/>
            </a:pPr>
            <a:r>
              <a:rPr lang="en-US" sz="2400" dirty="0"/>
              <a:t>This would allow nurse practitioners to supervise and/or perform fluoroscopy after didactic and clinical training requirements have been met. </a:t>
            </a:r>
          </a:p>
        </p:txBody>
      </p:sp>
      <p:pic>
        <p:nvPicPr>
          <p:cNvPr id="3" name="Picture 2">
            <a:extLst>
              <a:ext uri="{FF2B5EF4-FFF2-40B4-BE49-F238E27FC236}">
                <a16:creationId xmlns:a16="http://schemas.microsoft.com/office/drawing/2014/main" id="{0F15E877-192B-68A9-0F36-0A04CFFB31ED}"/>
              </a:ext>
            </a:extLst>
          </p:cNvPr>
          <p:cNvPicPr>
            <a:picLocks noChangeAspect="1"/>
          </p:cNvPicPr>
          <p:nvPr/>
        </p:nvPicPr>
        <p:blipFill>
          <a:blip r:embed="rId3"/>
          <a:srcRect l="13514" r="11488" b="2"/>
          <a:stretch/>
        </p:blipFill>
        <p:spPr>
          <a:xfrm>
            <a:off x="7317920" y="1447800"/>
            <a:ext cx="4214010" cy="4214010"/>
          </a:xfrm>
          <a:prstGeom prst="ellipse">
            <a:avLst/>
          </a:prstGeom>
          <a:noFill/>
        </p:spPr>
      </p:pic>
    </p:spTree>
    <p:extLst>
      <p:ext uri="{BB962C8B-B14F-4D97-AF65-F5344CB8AC3E}">
        <p14:creationId xmlns:p14="http://schemas.microsoft.com/office/powerpoint/2010/main" val="265210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F58C-138C-55F4-DA77-4C3F06C81A1C}"/>
              </a:ext>
            </a:extLst>
          </p:cNvPr>
          <p:cNvSpPr>
            <a:spLocks noGrp="1"/>
          </p:cNvSpPr>
          <p:nvPr>
            <p:ph type="title"/>
          </p:nvPr>
        </p:nvSpPr>
        <p:spPr>
          <a:xfrm>
            <a:off x="628058" y="-124063"/>
            <a:ext cx="9779183" cy="1744415"/>
          </a:xfrm>
        </p:spPr>
        <p:txBody>
          <a:bodyPr vert="horz" lIns="91440" tIns="45720" rIns="91440" bIns="45720" rtlCol="0" anchor="b">
            <a:normAutofit/>
          </a:bodyPr>
          <a:lstStyle/>
          <a:p>
            <a:r>
              <a:rPr lang="en-US" b="1" kern="1200" dirty="0">
                <a:latin typeface="+mj-lt"/>
                <a:ea typeface="+mj-ea"/>
                <a:cs typeface="+mj-cs"/>
              </a:rPr>
              <a:t>Benefits</a:t>
            </a:r>
          </a:p>
        </p:txBody>
      </p:sp>
      <p:graphicFrame>
        <p:nvGraphicFramePr>
          <p:cNvPr id="8" name="TextBox 4">
            <a:extLst>
              <a:ext uri="{FF2B5EF4-FFF2-40B4-BE49-F238E27FC236}">
                <a16:creationId xmlns:a16="http://schemas.microsoft.com/office/drawing/2014/main" id="{FDCEDB16-7B97-8FBC-3450-A27F396B8FCD}"/>
              </a:ext>
            </a:extLst>
          </p:cNvPr>
          <p:cNvGraphicFramePr/>
          <p:nvPr>
            <p:extLst>
              <p:ext uri="{D42A27DB-BD31-4B8C-83A1-F6EECF244321}">
                <p14:modId xmlns:p14="http://schemas.microsoft.com/office/powerpoint/2010/main" val="3123810784"/>
              </p:ext>
            </p:extLst>
          </p:nvPr>
        </p:nvGraphicFramePr>
        <p:xfrm>
          <a:off x="401782" y="748145"/>
          <a:ext cx="11540836" cy="5571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49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2FA0-5805-E9D5-E5A1-5B4B485CB096}"/>
              </a:ext>
            </a:extLst>
          </p:cNvPr>
          <p:cNvSpPr>
            <a:spLocks noGrp="1"/>
          </p:cNvSpPr>
          <p:nvPr>
            <p:ph type="title"/>
          </p:nvPr>
        </p:nvSpPr>
        <p:spPr>
          <a:xfrm>
            <a:off x="673039" y="247227"/>
            <a:ext cx="9692640" cy="1371600"/>
          </a:xfrm>
        </p:spPr>
        <p:txBody>
          <a:bodyPr/>
          <a:lstStyle/>
          <a:p>
            <a:r>
              <a:rPr lang="en-US" dirty="0"/>
              <a:t>Potential Risks</a:t>
            </a:r>
          </a:p>
        </p:txBody>
      </p:sp>
      <p:sp>
        <p:nvSpPr>
          <p:cNvPr id="6" name="Content Placeholder 5">
            <a:extLst>
              <a:ext uri="{FF2B5EF4-FFF2-40B4-BE49-F238E27FC236}">
                <a16:creationId xmlns:a16="http://schemas.microsoft.com/office/drawing/2014/main" id="{DEBA4C6B-0CB2-B625-689B-88D5CE197043}"/>
              </a:ext>
            </a:extLst>
          </p:cNvPr>
          <p:cNvSpPr>
            <a:spLocks noGrp="1"/>
          </p:cNvSpPr>
          <p:nvPr>
            <p:ph idx="1"/>
          </p:nvPr>
        </p:nvSpPr>
        <p:spPr>
          <a:xfrm>
            <a:off x="1254034" y="1828801"/>
            <a:ext cx="9441675" cy="4572000"/>
          </a:xfrm>
        </p:spPr>
        <p:txBody>
          <a:bodyPr/>
          <a:lstStyle/>
          <a:p>
            <a:pPr marL="457200" indent="-457200">
              <a:buFont typeface="Arial" panose="020B0604020202020204" pitchFamily="34" charset="0"/>
              <a:buChar char="•"/>
            </a:pPr>
            <a:r>
              <a:rPr lang="en-US" sz="2400" dirty="0"/>
              <a:t>Prolonged fluoroscopy can cause tissue damage, burns, or hair loss to the region </a:t>
            </a:r>
          </a:p>
          <a:p>
            <a:pPr marL="914400" lvl="1" indent="-457200">
              <a:buFont typeface="Arial" panose="020B0604020202020204" pitchFamily="34" charset="0"/>
              <a:buChar char="•"/>
            </a:pPr>
            <a:r>
              <a:rPr lang="en-US" sz="2000" dirty="0"/>
              <a:t>This is extremely rare and several safety mechanisms are in place to avoid this occurrence</a:t>
            </a:r>
          </a:p>
          <a:p>
            <a:pPr marL="457200" indent="-457200">
              <a:buFont typeface="Arial" panose="020B0604020202020204" pitchFamily="34" charset="0"/>
              <a:buChar char="•"/>
            </a:pPr>
            <a:r>
              <a:rPr lang="en-US" sz="2400" dirty="0"/>
              <a:t>Stochastic</a:t>
            </a:r>
          </a:p>
          <a:p>
            <a:pPr marL="914400" lvl="1" indent="-457200">
              <a:buFont typeface="Arial" panose="020B0604020202020204" pitchFamily="34" charset="0"/>
              <a:buChar char="•"/>
            </a:pPr>
            <a:r>
              <a:rPr lang="en-US" sz="2000" dirty="0"/>
              <a:t>Increased risk of cancer with cumulative radiation dose over time</a:t>
            </a:r>
          </a:p>
          <a:p>
            <a:pPr marL="342900" indent="-342900">
              <a:buFont typeface="Arial" panose="020B0604020202020204" pitchFamily="34" charset="0"/>
              <a:buChar char="•"/>
            </a:pPr>
            <a:r>
              <a:rPr lang="en-US" sz="2400" dirty="0"/>
              <a:t>Misinterpretation of imaging</a:t>
            </a:r>
          </a:p>
          <a:p>
            <a:pPr marL="342900" indent="-342900">
              <a:buFont typeface="Arial" panose="020B0604020202020204" pitchFamily="34" charset="0"/>
              <a:buChar char="•"/>
            </a:pPr>
            <a:r>
              <a:rPr lang="en-US" sz="2400" dirty="0"/>
              <a:t>Insufficient radiation/inadequate study requiring repeat</a:t>
            </a:r>
          </a:p>
          <a:p>
            <a:pPr lvl="1"/>
            <a:endParaRPr lang="en-US" dirty="0"/>
          </a:p>
          <a:p>
            <a:endParaRPr lang="en-US" dirty="0"/>
          </a:p>
        </p:txBody>
      </p:sp>
    </p:spTree>
    <p:extLst>
      <p:ext uri="{BB962C8B-B14F-4D97-AF65-F5344CB8AC3E}">
        <p14:creationId xmlns:p14="http://schemas.microsoft.com/office/powerpoint/2010/main" val="907915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786E-306F-FA21-4F87-81A032C68696}"/>
              </a:ext>
            </a:extLst>
          </p:cNvPr>
          <p:cNvSpPr>
            <a:spLocks noGrp="1"/>
          </p:cNvSpPr>
          <p:nvPr>
            <p:ph type="title"/>
          </p:nvPr>
        </p:nvSpPr>
        <p:spPr/>
        <p:txBody>
          <a:bodyPr anchor="b">
            <a:normAutofit/>
          </a:bodyPr>
          <a:lstStyle/>
          <a:p>
            <a:r>
              <a:rPr lang="en-US" sz="4400" dirty="0"/>
              <a:t>Risk Mitigation </a:t>
            </a:r>
          </a:p>
        </p:txBody>
      </p:sp>
      <p:sp>
        <p:nvSpPr>
          <p:cNvPr id="5" name="Content Placeholder 4">
            <a:extLst>
              <a:ext uri="{FF2B5EF4-FFF2-40B4-BE49-F238E27FC236}">
                <a16:creationId xmlns:a16="http://schemas.microsoft.com/office/drawing/2014/main" id="{54F0ACEA-AF5E-8D5E-B2C1-7238DC7F45FC}"/>
              </a:ext>
            </a:extLst>
          </p:cNvPr>
          <p:cNvSpPr>
            <a:spLocks noGrp="1"/>
          </p:cNvSpPr>
          <p:nvPr>
            <p:ph idx="14"/>
          </p:nvPr>
        </p:nvSpPr>
        <p:spPr/>
        <p:txBody>
          <a:bodyPr anchor="t">
            <a:normAutofit fontScale="85000" lnSpcReduction="20000"/>
          </a:bodyPr>
          <a:lstStyle/>
          <a:p>
            <a:pPr marL="457200" indent="-457200">
              <a:buFont typeface="Arial" panose="020B0604020202020204" pitchFamily="34" charset="0"/>
              <a:buChar char="•"/>
            </a:pPr>
            <a:r>
              <a:rPr lang="en-US" sz="2400" dirty="0"/>
              <a:t>Education and training on radiation safety and equipment</a:t>
            </a:r>
          </a:p>
          <a:p>
            <a:pPr marL="457200" indent="-457200">
              <a:buFont typeface="Arial" panose="020B0604020202020204" pitchFamily="34" charset="0"/>
              <a:buChar char="•"/>
            </a:pPr>
            <a:r>
              <a:rPr lang="en-US" sz="2400" dirty="0"/>
              <a:t>Automatic dose rate control-machine optimizes </a:t>
            </a:r>
          </a:p>
          <a:p>
            <a:pPr marL="457200" indent="-457200">
              <a:buFont typeface="Arial" panose="020B0604020202020204" pitchFamily="34" charset="0"/>
              <a:buChar char="•"/>
            </a:pPr>
            <a:r>
              <a:rPr lang="en-US" sz="2400" dirty="0"/>
              <a:t>Alarm on machine</a:t>
            </a:r>
          </a:p>
          <a:p>
            <a:pPr marL="457200" indent="-457200">
              <a:buFont typeface="Arial" panose="020B0604020202020204" pitchFamily="34" charset="0"/>
              <a:buChar char="•"/>
            </a:pPr>
            <a:r>
              <a:rPr lang="en-US" sz="2400" dirty="0"/>
              <a:t>ALARA</a:t>
            </a:r>
          </a:p>
          <a:p>
            <a:pPr marL="457200" indent="-457200">
              <a:buFont typeface="Arial" panose="020B0604020202020204" pitchFamily="34" charset="0"/>
              <a:buChar char="•"/>
            </a:pPr>
            <a:r>
              <a:rPr lang="en-US" sz="2400" dirty="0"/>
              <a:t>Radiation safety members/committees/radiology techs</a:t>
            </a:r>
          </a:p>
          <a:p>
            <a:pPr marL="457200" indent="-457200">
              <a:buFont typeface="Arial" panose="020B0604020202020204" pitchFamily="34" charset="0"/>
              <a:buChar char="•"/>
            </a:pPr>
            <a:r>
              <a:rPr lang="en-US" sz="2400" dirty="0"/>
              <a:t>Oversight of collaborating physicians, surgeons, radiologists </a:t>
            </a:r>
          </a:p>
          <a:p>
            <a:pPr marL="457200" indent="-457200">
              <a:buFont typeface="Arial" panose="020B0604020202020204" pitchFamily="34" charset="0"/>
              <a:buChar char="•"/>
            </a:pPr>
            <a:r>
              <a:rPr lang="en-US" sz="2400" dirty="0"/>
              <a:t>Reporting systems already in place-time/cumulative dose</a:t>
            </a:r>
          </a:p>
          <a:p>
            <a:pPr marL="457200" indent="-457200">
              <a:buFont typeface="Arial" panose="020B0604020202020204" pitchFamily="34" charset="0"/>
              <a:buChar char="•"/>
            </a:pPr>
            <a:r>
              <a:rPr lang="en-US" sz="2400" dirty="0"/>
              <a:t>Credentialing/privileges</a:t>
            </a:r>
          </a:p>
          <a:p>
            <a:pPr marL="457200" indent="-457200">
              <a:buFont typeface="Arial" panose="020B0604020202020204" pitchFamily="34" charset="0"/>
              <a:buChar char="•"/>
            </a:pPr>
            <a:r>
              <a:rPr lang="en-US" sz="2400" dirty="0"/>
              <a:t>NNP did not find reported instances of harm from fluoroscopy in Nebraska</a:t>
            </a:r>
          </a:p>
        </p:txBody>
      </p:sp>
    </p:spTree>
    <p:extLst>
      <p:ext uri="{BB962C8B-B14F-4D97-AF65-F5344CB8AC3E}">
        <p14:creationId xmlns:p14="http://schemas.microsoft.com/office/powerpoint/2010/main" val="167816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9BD4F-ED2D-16BA-F24A-1EF52C8A1AA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1EC8B18-CA23-DCC9-AB67-A086D01E70CE}"/>
              </a:ext>
            </a:extLst>
          </p:cNvPr>
          <p:cNvSpPr>
            <a:spLocks noGrp="1"/>
          </p:cNvSpPr>
          <p:nvPr>
            <p:ph type="title"/>
          </p:nvPr>
        </p:nvSpPr>
        <p:spPr>
          <a:xfrm>
            <a:off x="717809" y="-450069"/>
            <a:ext cx="9779183" cy="1706563"/>
          </a:xfrm>
        </p:spPr>
        <p:txBody>
          <a:bodyPr/>
          <a:lstStyle/>
          <a:p>
            <a:r>
              <a:rPr lang="en-US" dirty="0">
                <a:solidFill>
                  <a:schemeClr val="tx1"/>
                </a:solidFill>
              </a:rPr>
              <a:t>Proposed Education &amp; Training</a:t>
            </a:r>
          </a:p>
        </p:txBody>
      </p:sp>
      <p:sp>
        <p:nvSpPr>
          <p:cNvPr id="4" name="Content Placeholder 3">
            <a:extLst>
              <a:ext uri="{FF2B5EF4-FFF2-40B4-BE49-F238E27FC236}">
                <a16:creationId xmlns:a16="http://schemas.microsoft.com/office/drawing/2014/main" id="{C512EF84-3FDC-DC27-600E-D4495488AAC8}"/>
              </a:ext>
            </a:extLst>
          </p:cNvPr>
          <p:cNvSpPr>
            <a:spLocks noGrp="1"/>
          </p:cNvSpPr>
          <p:nvPr>
            <p:ph idx="11"/>
          </p:nvPr>
        </p:nvSpPr>
        <p:spPr>
          <a:xfrm>
            <a:off x="344788" y="1256494"/>
            <a:ext cx="10525226" cy="5122843"/>
          </a:xfrm>
        </p:spPr>
        <p:txBody>
          <a:bodyPr>
            <a:normAutofit fontScale="70000" lnSpcReduction="20000"/>
          </a:bodyPr>
          <a:lstStyle/>
          <a:p>
            <a:pPr marL="0" indent="0">
              <a:buNone/>
            </a:pPr>
            <a:endParaRPr lang="en-US" sz="1800" kern="100" dirty="0">
              <a:effectLst/>
              <a:latin typeface="Georgia" panose="02040502050405020303" pitchFamily="18" charset="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r>
              <a:rPr lang="en-US" sz="2600" dirty="0">
                <a:solidFill>
                  <a:schemeClr val="tx1"/>
                </a:solidFill>
              </a:rPr>
              <a:t>NNP proposes a minimum of four (4) hours of post graduate didactic education in fluoroscopy which includes: radiation safety, radiation production and characteristics, radiobiology, contrast media, and fluoroscopic unit operation</a:t>
            </a:r>
          </a:p>
          <a:p>
            <a:endParaRPr lang="en-US" sz="900" dirty="0">
              <a:solidFill>
                <a:schemeClr val="tx1"/>
              </a:solidFill>
            </a:endParaRPr>
          </a:p>
          <a:p>
            <a:pPr marL="457200" indent="-457200">
              <a:buFont typeface="Arial" panose="020B0604020202020204" pitchFamily="34" charset="0"/>
              <a:buChar char="•"/>
            </a:pPr>
            <a:r>
              <a:rPr lang="en-US" sz="2600" dirty="0">
                <a:solidFill>
                  <a:schemeClr val="tx1"/>
                </a:solidFill>
              </a:rPr>
              <a:t>Clinical training must include a minimum of five (5) fluoroscopic procedures under the supervision of a formally trained preceptor (e.g. medical physicist, radiologist, or other properly trained and licensed physician)</a:t>
            </a:r>
          </a:p>
          <a:p>
            <a:pPr marL="457200" indent="-457200">
              <a:buFont typeface="Arial" panose="020B0604020202020204" pitchFamily="34" charset="0"/>
              <a:buChar char="•"/>
            </a:pPr>
            <a:endParaRPr lang="en-US" sz="1100" dirty="0">
              <a:solidFill>
                <a:schemeClr val="tx1"/>
              </a:solidFill>
            </a:endParaRPr>
          </a:p>
          <a:p>
            <a:pPr marL="457200" indent="-457200">
              <a:buFont typeface="Arial" panose="020B0604020202020204" pitchFamily="34" charset="0"/>
              <a:buChar char="•"/>
            </a:pPr>
            <a:r>
              <a:rPr lang="en-US" sz="2600" dirty="0">
                <a:solidFill>
                  <a:schemeClr val="tx1"/>
                </a:solidFill>
              </a:rPr>
              <a:t>With each license renewal, a nurse practitioner who utilizes fluoroscopy must have a minimum of one (1) hour of continuing education (CME) in fluoroscopy</a:t>
            </a:r>
          </a:p>
          <a:p>
            <a:pPr marL="457200" indent="-457200">
              <a:buFont typeface="Arial" panose="020B0604020202020204" pitchFamily="34" charset="0"/>
              <a:buChar char="•"/>
            </a:pPr>
            <a:endParaRPr lang="en-US" sz="1100" dirty="0">
              <a:solidFill>
                <a:schemeClr val="tx1"/>
              </a:solidFill>
            </a:endParaRPr>
          </a:p>
          <a:p>
            <a:pPr marL="457200" indent="-457200">
              <a:buFont typeface="Arial" panose="020B0604020202020204" pitchFamily="34" charset="0"/>
              <a:buChar char="•"/>
            </a:pPr>
            <a:r>
              <a:rPr lang="en-US" sz="2600" dirty="0">
                <a:solidFill>
                  <a:schemeClr val="tx1"/>
                </a:solidFill>
              </a:rPr>
              <a:t>Further training requirements may be set forth by the organization/fluoroscopy owner</a:t>
            </a:r>
          </a:p>
          <a:p>
            <a:pPr marL="457200" indent="-457200">
              <a:buFont typeface="Arial" panose="020B0604020202020204" pitchFamily="34" charset="0"/>
              <a:buChar char="•"/>
            </a:pPr>
            <a:endParaRPr lang="en-US" sz="1400" dirty="0">
              <a:solidFill>
                <a:schemeClr val="tx1"/>
              </a:solidFill>
            </a:endParaRPr>
          </a:p>
          <a:p>
            <a:pPr marL="457200" indent="-457200">
              <a:buFont typeface="Arial" panose="020B0604020202020204" pitchFamily="34" charset="0"/>
              <a:buChar char="•"/>
            </a:pPr>
            <a:r>
              <a:rPr lang="en-US" sz="2600" dirty="0">
                <a:solidFill>
                  <a:schemeClr val="tx1"/>
                </a:solidFill>
              </a:rPr>
              <a:t>Currently, 22 other states allow nurse practitioners to utilize fluoroscopy and no significant adverse outcomes have been reported. Bordering states include Iowa, Colorado, and Wyoming, with each varying in state regulated training requirements</a:t>
            </a:r>
          </a:p>
          <a:p>
            <a:pPr marL="0" indent="0">
              <a:buNone/>
            </a:pPr>
            <a:endParaRPr lang="en-US" dirty="0"/>
          </a:p>
        </p:txBody>
      </p:sp>
    </p:spTree>
    <p:extLst>
      <p:ext uri="{BB962C8B-B14F-4D97-AF65-F5344CB8AC3E}">
        <p14:creationId xmlns:p14="http://schemas.microsoft.com/office/powerpoint/2010/main" val="410934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00FF-6B42-7D84-7831-AACC4E189E93}"/>
              </a:ext>
            </a:extLst>
          </p:cNvPr>
          <p:cNvSpPr>
            <a:spLocks noGrp="1"/>
          </p:cNvSpPr>
          <p:nvPr>
            <p:ph type="title"/>
          </p:nvPr>
        </p:nvSpPr>
        <p:spPr>
          <a:xfrm>
            <a:off x="764094" y="425704"/>
            <a:ext cx="9171128" cy="624670"/>
          </a:xfrm>
        </p:spPr>
        <p:txBody>
          <a:bodyPr/>
          <a:lstStyle/>
          <a:p>
            <a:r>
              <a:rPr lang="en-US" dirty="0"/>
              <a:t>Review of Criteria</a:t>
            </a:r>
          </a:p>
        </p:txBody>
      </p:sp>
      <p:sp>
        <p:nvSpPr>
          <p:cNvPr id="4" name="Content Placeholder 3">
            <a:extLst>
              <a:ext uri="{FF2B5EF4-FFF2-40B4-BE49-F238E27FC236}">
                <a16:creationId xmlns:a16="http://schemas.microsoft.com/office/drawing/2014/main" id="{DE5C7B5A-A5C3-15D4-DF71-B692D28942FC}"/>
              </a:ext>
            </a:extLst>
          </p:cNvPr>
          <p:cNvSpPr>
            <a:spLocks noGrp="1"/>
          </p:cNvSpPr>
          <p:nvPr>
            <p:ph idx="15"/>
          </p:nvPr>
        </p:nvSpPr>
        <p:spPr>
          <a:xfrm>
            <a:off x="209252" y="1267120"/>
            <a:ext cx="11421793" cy="5007781"/>
          </a:xfrm>
        </p:spPr>
        <p:txBody>
          <a:bodyPr>
            <a:normAutofit/>
          </a:bodyPr>
          <a:lstStyle/>
          <a:p>
            <a:pPr lvl="1"/>
            <a:r>
              <a:rPr lang="en-US" sz="1800" dirty="0"/>
              <a:t>Criteria 1: The health, safety, and welfare of the public are inadequately addressed by the present scope of practice or limitations in the scope</a:t>
            </a:r>
          </a:p>
          <a:p>
            <a:pPr lvl="1"/>
            <a:r>
              <a:rPr lang="en-US" sz="1800" dirty="0"/>
              <a:t>Criteria 2: Enactment of the proposed change in scope of practice would benefit the health, safety, or welfare of the public</a:t>
            </a:r>
          </a:p>
          <a:p>
            <a:pPr lvl="1"/>
            <a:r>
              <a:rPr lang="en-US" sz="1800" dirty="0"/>
              <a:t>Criteria 3: The proposed change in scope of practice does not create significant new danger to the health, safety, or welfare of the public</a:t>
            </a:r>
          </a:p>
          <a:p>
            <a:pPr lvl="1"/>
            <a:r>
              <a:rPr lang="en-US" sz="1800" dirty="0"/>
              <a:t>Criteria 4: The current education and training for the health profession adequately prepares practitioners to perform the new skill or service</a:t>
            </a:r>
          </a:p>
          <a:p>
            <a:pPr lvl="1"/>
            <a:r>
              <a:rPr lang="en-US" sz="1800" dirty="0"/>
              <a:t>Criteria 5: There are appropriate post-professional programs and competence assessment measures available to assure that the practitioner is competent to perform the new skill or service in a safe manner</a:t>
            </a:r>
          </a:p>
          <a:p>
            <a:pPr lvl="1"/>
            <a:r>
              <a:rPr lang="en-US" sz="1800" dirty="0"/>
              <a:t>Criteria 6: There are adequate measures to assess whether practitioners are competently performing the new skill or service and to take appropriate action if they are not performing appropriately</a:t>
            </a:r>
          </a:p>
          <a:p>
            <a:endParaRPr lang="en-US" dirty="0"/>
          </a:p>
        </p:txBody>
      </p:sp>
    </p:spTree>
    <p:extLst>
      <p:ext uri="{BB962C8B-B14F-4D97-AF65-F5344CB8AC3E}">
        <p14:creationId xmlns:p14="http://schemas.microsoft.com/office/powerpoint/2010/main" val="85326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753FD-96EC-101A-B8A4-5F69A189BEF4}"/>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60967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774246" y="371595"/>
            <a:ext cx="10643508" cy="1371600"/>
          </a:xfrm>
        </p:spPr>
        <p:txBody>
          <a:bodyPr anchor="b">
            <a:normAutofit/>
          </a:bodyPr>
          <a:lstStyle/>
          <a:p>
            <a:r>
              <a:rPr lang="en-US" dirty="0"/>
              <a:t>Agenda: 3/19/25</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5"/>
          </p:nvPr>
        </p:nvSpPr>
        <p:spPr>
          <a:xfrm>
            <a:off x="1548492" y="2421144"/>
            <a:ext cx="6086197" cy="4395731"/>
          </a:xfrm>
        </p:spPr>
        <p:txBody>
          <a:bodyPr vert="horz" lIns="91440" tIns="45720" rIns="91440" bIns="45720" rtlCol="0">
            <a:normAutofit fontScale="92500" lnSpcReduction="20000"/>
          </a:bodyPr>
          <a:lstStyle/>
          <a:p>
            <a:r>
              <a:rPr lang="en-US" dirty="0"/>
              <a:t>Introduction</a:t>
            </a:r>
          </a:p>
          <a:p>
            <a:r>
              <a:rPr lang="en-US" dirty="0"/>
              <a:t>NP 101</a:t>
            </a:r>
          </a:p>
          <a:p>
            <a:r>
              <a:rPr lang="en-US" dirty="0"/>
              <a:t>Goals </a:t>
            </a:r>
          </a:p>
          <a:p>
            <a:r>
              <a:rPr lang="en-US" dirty="0"/>
              <a:t>Basics of Fluoroscopy</a:t>
            </a:r>
          </a:p>
          <a:p>
            <a:r>
              <a:rPr lang="en-US" dirty="0"/>
              <a:t>Restriction</a:t>
            </a:r>
          </a:p>
          <a:p>
            <a:r>
              <a:rPr lang="en-US" dirty="0"/>
              <a:t>Current NP Practices</a:t>
            </a:r>
          </a:p>
          <a:p>
            <a:r>
              <a:rPr lang="en-US" dirty="0"/>
              <a:t>Proposed Change</a:t>
            </a:r>
          </a:p>
          <a:p>
            <a:r>
              <a:rPr lang="en-US" dirty="0"/>
              <a:t>Benefits</a:t>
            </a:r>
          </a:p>
          <a:p>
            <a:r>
              <a:rPr lang="en-US" dirty="0"/>
              <a:t>Potential Risks</a:t>
            </a:r>
          </a:p>
          <a:p>
            <a:r>
              <a:rPr lang="en-US" dirty="0"/>
              <a:t>Risk Mitigation</a:t>
            </a:r>
          </a:p>
          <a:p>
            <a:r>
              <a:rPr lang="en-US" dirty="0"/>
              <a:t>Review of Criteria</a:t>
            </a:r>
          </a:p>
          <a:p>
            <a:r>
              <a:rPr lang="en-US" dirty="0"/>
              <a:t>Summary/Questions</a:t>
            </a:r>
          </a:p>
          <a:p>
            <a:endParaRPr lang="en-US" sz="1600" dirty="0"/>
          </a:p>
          <a:p>
            <a:endParaRPr lang="en-US" sz="1600" dirty="0"/>
          </a:p>
        </p:txBody>
      </p:sp>
      <p:pic>
        <p:nvPicPr>
          <p:cNvPr id="4" name="Picture 3">
            <a:extLst>
              <a:ext uri="{FF2B5EF4-FFF2-40B4-BE49-F238E27FC236}">
                <a16:creationId xmlns:a16="http://schemas.microsoft.com/office/drawing/2014/main" id="{7B96D486-7D2A-F959-5B23-6C7EEE050E49}"/>
              </a:ext>
            </a:extLst>
          </p:cNvPr>
          <p:cNvPicPr>
            <a:picLocks noChangeAspect="1"/>
          </p:cNvPicPr>
          <p:nvPr/>
        </p:nvPicPr>
        <p:blipFill>
          <a:blip r:embed="rId3"/>
          <a:srcRect l="805" r="14012" b="2"/>
          <a:stretch/>
        </p:blipFill>
        <p:spPr>
          <a:xfrm>
            <a:off x="6096000" y="1517648"/>
            <a:ext cx="4214010" cy="4214010"/>
          </a:xfrm>
          <a:prstGeom prst="ellipse">
            <a:avLst/>
          </a:prstGeom>
          <a:noFill/>
        </p:spPr>
      </p:pic>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CECB8-5687-252C-8092-02F5B3B6C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763AC-F450-5E3C-8948-7BC3EE39CC51}"/>
              </a:ext>
            </a:extLst>
          </p:cNvPr>
          <p:cNvSpPr>
            <a:spLocks noGrp="1"/>
          </p:cNvSpPr>
          <p:nvPr>
            <p:ph type="title"/>
          </p:nvPr>
        </p:nvSpPr>
        <p:spPr>
          <a:xfrm>
            <a:off x="1127762" y="457200"/>
            <a:ext cx="9936478" cy="1034143"/>
          </a:xfrm>
        </p:spPr>
        <p:txBody>
          <a:bodyPr/>
          <a:lstStyle/>
          <a:p>
            <a:r>
              <a:rPr lang="en-US" sz="4400" dirty="0"/>
              <a:t>Nurse Practitioner 101</a:t>
            </a:r>
          </a:p>
        </p:txBody>
      </p:sp>
      <p:sp>
        <p:nvSpPr>
          <p:cNvPr id="3" name="Subtitle 2">
            <a:extLst>
              <a:ext uri="{FF2B5EF4-FFF2-40B4-BE49-F238E27FC236}">
                <a16:creationId xmlns:a16="http://schemas.microsoft.com/office/drawing/2014/main" id="{AAC52E67-3A91-CF34-D4ED-18D399E17A4C}"/>
              </a:ext>
            </a:extLst>
          </p:cNvPr>
          <p:cNvSpPr>
            <a:spLocks noGrp="1"/>
          </p:cNvSpPr>
          <p:nvPr>
            <p:ph type="subTitle" idx="1"/>
          </p:nvPr>
        </p:nvSpPr>
        <p:spPr>
          <a:xfrm>
            <a:off x="924674" y="1787703"/>
            <a:ext cx="10139564" cy="3698697"/>
          </a:xfrm>
        </p:spPr>
        <p:txBody>
          <a:bodyPr/>
          <a:lstStyle/>
          <a:p>
            <a:endParaRPr lang="en-US" dirty="0"/>
          </a:p>
          <a:p>
            <a:r>
              <a:rPr lang="en-US" dirty="0"/>
              <a:t> </a:t>
            </a:r>
          </a:p>
        </p:txBody>
      </p:sp>
      <p:sp>
        <p:nvSpPr>
          <p:cNvPr id="5" name="TextBox 4">
            <a:extLst>
              <a:ext uri="{FF2B5EF4-FFF2-40B4-BE49-F238E27FC236}">
                <a16:creationId xmlns:a16="http://schemas.microsoft.com/office/drawing/2014/main" id="{A7EDFB14-98CA-8CF8-A071-CE1D35745179}"/>
              </a:ext>
            </a:extLst>
          </p:cNvPr>
          <p:cNvSpPr txBox="1"/>
          <p:nvPr/>
        </p:nvSpPr>
        <p:spPr>
          <a:xfrm>
            <a:off x="667310" y="1883814"/>
            <a:ext cx="6775636" cy="2856167"/>
          </a:xfrm>
          <a:prstGeom prst="rect">
            <a:avLst/>
          </a:prstGeom>
          <a:noFill/>
        </p:spPr>
        <p:txBody>
          <a:bodyPr wrap="square">
            <a:spAutoFit/>
          </a:bodyPr>
          <a:lstStyle/>
          <a:p>
            <a:pPr marL="285750" indent="-285750">
              <a:lnSpc>
                <a:spcPct val="90000"/>
              </a:lnSpc>
              <a:spcBef>
                <a:spcPts val="1000"/>
              </a:spcBef>
              <a:buFont typeface="Arial" panose="020B0604020202020204" pitchFamily="34" charset="0"/>
              <a:buChar char="•"/>
            </a:pPr>
            <a:r>
              <a:rPr lang="en-US" sz="1600" dirty="0"/>
              <a:t>NPs provide healthcare in family medicine, internal medicine and every specialty across the lifespan of the patient</a:t>
            </a:r>
          </a:p>
          <a:p>
            <a:pPr marL="285750" indent="-285750">
              <a:lnSpc>
                <a:spcPct val="90000"/>
              </a:lnSpc>
              <a:spcBef>
                <a:spcPts val="1000"/>
              </a:spcBef>
              <a:buFont typeface="Arial" panose="020B0604020202020204" pitchFamily="34" charset="0"/>
              <a:buChar char="•"/>
            </a:pPr>
            <a:r>
              <a:rPr lang="en-US" sz="1600" dirty="0"/>
              <a:t>Nurse Practitioners are one of four licensed APRN providers and make up nearly 88% of licensed APRNs (3,474 NPs)</a:t>
            </a:r>
          </a:p>
          <a:p>
            <a:pPr marL="285750" indent="-285750">
              <a:lnSpc>
                <a:spcPct val="90000"/>
              </a:lnSpc>
              <a:spcBef>
                <a:spcPts val="1000"/>
              </a:spcBef>
              <a:buFont typeface="Arial" panose="020B0604020202020204" pitchFamily="34" charset="0"/>
              <a:buChar char="•"/>
            </a:pPr>
            <a:r>
              <a:rPr lang="en-US" sz="1600" dirty="0"/>
              <a:t>Other licensed APRNs include:</a:t>
            </a:r>
          </a:p>
          <a:p>
            <a:pPr marL="742950" lvl="2" indent="-285750">
              <a:lnSpc>
                <a:spcPct val="90000"/>
              </a:lnSpc>
              <a:spcBef>
                <a:spcPts val="1000"/>
              </a:spcBef>
              <a:buFont typeface="Arial" panose="020B0604020202020204" pitchFamily="34" charset="0"/>
              <a:buChar char="•"/>
            </a:pPr>
            <a:r>
              <a:rPr lang="en-US" sz="1600" dirty="0"/>
              <a:t>Certified Nurse Midwives</a:t>
            </a:r>
          </a:p>
          <a:p>
            <a:pPr marL="742950" lvl="2" indent="-285750">
              <a:lnSpc>
                <a:spcPct val="90000"/>
              </a:lnSpc>
              <a:spcBef>
                <a:spcPts val="1000"/>
              </a:spcBef>
              <a:buFont typeface="Arial" panose="020B0604020202020204" pitchFamily="34" charset="0"/>
              <a:buChar char="•"/>
            </a:pPr>
            <a:r>
              <a:rPr lang="en-US" sz="1600" dirty="0"/>
              <a:t>Certified Registered Nurse Anesthetists</a:t>
            </a:r>
          </a:p>
          <a:p>
            <a:pPr marL="742950" lvl="2" indent="-285750">
              <a:lnSpc>
                <a:spcPct val="90000"/>
              </a:lnSpc>
              <a:spcBef>
                <a:spcPts val="1000"/>
              </a:spcBef>
              <a:buFont typeface="Arial" panose="020B0604020202020204" pitchFamily="34" charset="0"/>
              <a:buChar char="•"/>
            </a:pPr>
            <a:r>
              <a:rPr lang="en-US" sz="1600" dirty="0"/>
              <a:t>Clinical Nurse Specialists</a:t>
            </a:r>
          </a:p>
          <a:p>
            <a:pPr marL="0" lvl="1">
              <a:lnSpc>
                <a:spcPct val="90000"/>
              </a:lnSpc>
              <a:spcBef>
                <a:spcPts val="1000"/>
              </a:spcBef>
            </a:pPr>
            <a:endParaRPr lang="en-US" sz="1600" dirty="0"/>
          </a:p>
        </p:txBody>
      </p:sp>
      <p:pic>
        <p:nvPicPr>
          <p:cNvPr id="6" name="Picture 2" descr="Consider Becoming a Nurse Practitioner | Fast CE For Less, Inc.">
            <a:extLst>
              <a:ext uri="{FF2B5EF4-FFF2-40B4-BE49-F238E27FC236}">
                <a16:creationId xmlns:a16="http://schemas.microsoft.com/office/drawing/2014/main" id="{5537EDB7-7161-C453-ED3A-C23824F96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00" r="1804" b="4"/>
          <a:stretch/>
        </p:blipFill>
        <p:spPr bwMode="auto">
          <a:xfrm>
            <a:off x="7581162" y="2077773"/>
            <a:ext cx="3344859" cy="2390479"/>
          </a:xfrm>
          <a:prstGeom prst="rect">
            <a:avLst/>
          </a:prstGeom>
          <a:solidFill>
            <a:srgbClr val="FFFFFF"/>
          </a:solidFill>
        </p:spPr>
      </p:pic>
    </p:spTree>
    <p:extLst>
      <p:ext uri="{BB962C8B-B14F-4D97-AF65-F5344CB8AC3E}">
        <p14:creationId xmlns:p14="http://schemas.microsoft.com/office/powerpoint/2010/main" val="284943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8DD4-4828-CE87-0C5C-42BE175E8DA5}"/>
              </a:ext>
            </a:extLst>
          </p:cNvPr>
          <p:cNvSpPr>
            <a:spLocks noGrp="1"/>
          </p:cNvSpPr>
          <p:nvPr>
            <p:ph type="title"/>
          </p:nvPr>
        </p:nvSpPr>
        <p:spPr/>
        <p:txBody>
          <a:bodyPr vert="horz" lIns="91440" tIns="45720" rIns="91440" bIns="45720" rtlCol="0" anchor="b">
            <a:normAutofit/>
          </a:bodyPr>
          <a:lstStyle/>
          <a:p>
            <a:r>
              <a:rPr lang="en-US" b="1" kern="1200" dirty="0">
                <a:latin typeface="+mj-lt"/>
                <a:ea typeface="+mj-ea"/>
                <a:cs typeface="+mj-cs"/>
              </a:rPr>
              <a:t>Goals of the 407 Review</a:t>
            </a:r>
          </a:p>
        </p:txBody>
      </p:sp>
      <p:graphicFrame>
        <p:nvGraphicFramePr>
          <p:cNvPr id="8" name="TextBox 5">
            <a:extLst>
              <a:ext uri="{FF2B5EF4-FFF2-40B4-BE49-F238E27FC236}">
                <a16:creationId xmlns:a16="http://schemas.microsoft.com/office/drawing/2014/main" id="{432C7F36-2BF1-CDA2-9AA8-C53C94FBFCC5}"/>
              </a:ext>
            </a:extLst>
          </p:cNvPr>
          <p:cNvGraphicFramePr/>
          <p:nvPr>
            <p:extLst>
              <p:ext uri="{D42A27DB-BD31-4B8C-83A1-F6EECF244321}">
                <p14:modId xmlns:p14="http://schemas.microsoft.com/office/powerpoint/2010/main" val="3076191130"/>
              </p:ext>
            </p:extLst>
          </p:nvPr>
        </p:nvGraphicFramePr>
        <p:xfrm>
          <a:off x="1166087" y="2652713"/>
          <a:ext cx="9780587" cy="3436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267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E190-899A-46D2-989D-C4BC6A46F946}"/>
              </a:ext>
            </a:extLst>
          </p:cNvPr>
          <p:cNvSpPr>
            <a:spLocks noGrp="1"/>
          </p:cNvSpPr>
          <p:nvPr>
            <p:ph type="title"/>
          </p:nvPr>
        </p:nvSpPr>
        <p:spPr>
          <a:xfrm>
            <a:off x="943042" y="457200"/>
            <a:ext cx="9936478" cy="1034143"/>
          </a:xfrm>
        </p:spPr>
        <p:txBody>
          <a:bodyPr/>
          <a:lstStyle/>
          <a:p>
            <a:r>
              <a:rPr lang="en-US" sz="4400" dirty="0"/>
              <a:t>Fluoroscopy</a:t>
            </a:r>
          </a:p>
        </p:txBody>
      </p:sp>
      <p:sp>
        <p:nvSpPr>
          <p:cNvPr id="3" name="Subtitle 2">
            <a:extLst>
              <a:ext uri="{FF2B5EF4-FFF2-40B4-BE49-F238E27FC236}">
                <a16:creationId xmlns:a16="http://schemas.microsoft.com/office/drawing/2014/main" id="{26BC9DE8-A5CC-4BE1-0DE5-CB15D01A7919}"/>
              </a:ext>
            </a:extLst>
          </p:cNvPr>
          <p:cNvSpPr>
            <a:spLocks noGrp="1"/>
          </p:cNvSpPr>
          <p:nvPr>
            <p:ph type="subTitle" idx="1"/>
          </p:nvPr>
        </p:nvSpPr>
        <p:spPr>
          <a:xfrm>
            <a:off x="924674" y="1787703"/>
            <a:ext cx="10139564" cy="3698697"/>
          </a:xfrm>
        </p:spPr>
        <p:txBody>
          <a:bodyPr/>
          <a:lstStyle/>
          <a:p>
            <a:r>
              <a:rPr lang="en-US" sz="2800" dirty="0"/>
              <a:t>Fluoroscopy makes a real-time video of the movements inside a part of the body. Images are captured by passing x-rays through the body over a period of time</a:t>
            </a:r>
          </a:p>
          <a:p>
            <a:endParaRPr lang="en-US" sz="2800" dirty="0"/>
          </a:p>
          <a:p>
            <a:r>
              <a:rPr lang="en-US" sz="2800" dirty="0"/>
              <a:t>There can be higher radiation doses compared to plain x-ray, but the benefits of using fluoroscopy when needed outweigh the risks of the added radiation exposure</a:t>
            </a:r>
          </a:p>
          <a:p>
            <a:endParaRPr lang="en-US" dirty="0"/>
          </a:p>
          <a:p>
            <a:r>
              <a:rPr lang="en-US" dirty="0"/>
              <a:t> </a:t>
            </a:r>
          </a:p>
        </p:txBody>
      </p:sp>
    </p:spTree>
    <p:extLst>
      <p:ext uri="{BB962C8B-B14F-4D97-AF65-F5344CB8AC3E}">
        <p14:creationId xmlns:p14="http://schemas.microsoft.com/office/powerpoint/2010/main" val="77975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EE67-DE83-C00F-F31C-58A2B46234DB}"/>
              </a:ext>
            </a:extLst>
          </p:cNvPr>
          <p:cNvSpPr>
            <a:spLocks noGrp="1"/>
          </p:cNvSpPr>
          <p:nvPr>
            <p:ph type="title"/>
          </p:nvPr>
        </p:nvSpPr>
        <p:spPr/>
        <p:txBody>
          <a:bodyPr/>
          <a:lstStyle/>
          <a:p>
            <a:r>
              <a:rPr lang="en-US" dirty="0"/>
              <a:t>Fluoroscopy Equipment</a:t>
            </a:r>
          </a:p>
        </p:txBody>
      </p:sp>
      <p:pic>
        <p:nvPicPr>
          <p:cNvPr id="6" name="Picture 5">
            <a:extLst>
              <a:ext uri="{FF2B5EF4-FFF2-40B4-BE49-F238E27FC236}">
                <a16:creationId xmlns:a16="http://schemas.microsoft.com/office/drawing/2014/main" id="{948A606E-F561-9B1F-AC6B-9FD197589FD5}"/>
              </a:ext>
            </a:extLst>
          </p:cNvPr>
          <p:cNvPicPr>
            <a:picLocks noChangeAspect="1"/>
          </p:cNvPicPr>
          <p:nvPr/>
        </p:nvPicPr>
        <p:blipFill>
          <a:blip r:embed="rId3"/>
          <a:stretch>
            <a:fillRect/>
          </a:stretch>
        </p:blipFill>
        <p:spPr>
          <a:xfrm>
            <a:off x="0" y="2627714"/>
            <a:ext cx="4619931" cy="2597428"/>
          </a:xfrm>
          <a:prstGeom prst="rect">
            <a:avLst/>
          </a:prstGeom>
        </p:spPr>
      </p:pic>
      <p:pic>
        <p:nvPicPr>
          <p:cNvPr id="7" name="Picture 6">
            <a:extLst>
              <a:ext uri="{FF2B5EF4-FFF2-40B4-BE49-F238E27FC236}">
                <a16:creationId xmlns:a16="http://schemas.microsoft.com/office/drawing/2014/main" id="{FA00728A-750F-48CB-D879-A6C0EC512C6E}"/>
              </a:ext>
            </a:extLst>
          </p:cNvPr>
          <p:cNvPicPr>
            <a:picLocks noChangeAspect="1"/>
          </p:cNvPicPr>
          <p:nvPr/>
        </p:nvPicPr>
        <p:blipFill>
          <a:blip r:embed="rId4"/>
          <a:stretch>
            <a:fillRect/>
          </a:stretch>
        </p:blipFill>
        <p:spPr>
          <a:xfrm>
            <a:off x="4106795" y="3291729"/>
            <a:ext cx="4057491" cy="3220231"/>
          </a:xfrm>
          <a:prstGeom prst="rect">
            <a:avLst/>
          </a:prstGeom>
        </p:spPr>
      </p:pic>
      <p:pic>
        <p:nvPicPr>
          <p:cNvPr id="8" name="Picture 7">
            <a:extLst>
              <a:ext uri="{FF2B5EF4-FFF2-40B4-BE49-F238E27FC236}">
                <a16:creationId xmlns:a16="http://schemas.microsoft.com/office/drawing/2014/main" id="{316A170E-F69B-5D6B-9874-CABE60DD4A7C}"/>
              </a:ext>
            </a:extLst>
          </p:cNvPr>
          <p:cNvPicPr>
            <a:picLocks noChangeAspect="1"/>
          </p:cNvPicPr>
          <p:nvPr/>
        </p:nvPicPr>
        <p:blipFill>
          <a:blip r:embed="rId5"/>
          <a:stretch>
            <a:fillRect/>
          </a:stretch>
        </p:blipFill>
        <p:spPr>
          <a:xfrm>
            <a:off x="8164286" y="2471059"/>
            <a:ext cx="3568052" cy="3568052"/>
          </a:xfrm>
          <a:prstGeom prst="rect">
            <a:avLst/>
          </a:prstGeom>
        </p:spPr>
      </p:pic>
    </p:spTree>
    <p:extLst>
      <p:ext uri="{BB962C8B-B14F-4D97-AF65-F5344CB8AC3E}">
        <p14:creationId xmlns:p14="http://schemas.microsoft.com/office/powerpoint/2010/main" val="252933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A093-E00B-31E9-0A13-71142E30E57C}"/>
              </a:ext>
            </a:extLst>
          </p:cNvPr>
          <p:cNvSpPr>
            <a:spLocks noGrp="1"/>
          </p:cNvSpPr>
          <p:nvPr>
            <p:ph type="title"/>
          </p:nvPr>
        </p:nvSpPr>
        <p:spPr/>
        <p:txBody>
          <a:bodyPr>
            <a:normAutofit/>
          </a:bodyPr>
          <a:lstStyle/>
          <a:p>
            <a:pPr algn="l"/>
            <a:r>
              <a:rPr lang="en-US" sz="4800" dirty="0">
                <a:solidFill>
                  <a:schemeClr val="tx1"/>
                </a:solidFill>
              </a:rPr>
              <a:t>Current Restriction</a:t>
            </a:r>
          </a:p>
        </p:txBody>
      </p:sp>
      <p:sp>
        <p:nvSpPr>
          <p:cNvPr id="3" name="Subtitle 2">
            <a:extLst>
              <a:ext uri="{FF2B5EF4-FFF2-40B4-BE49-F238E27FC236}">
                <a16:creationId xmlns:a16="http://schemas.microsoft.com/office/drawing/2014/main" id="{C62C8177-F0B6-B02C-3682-183D8307E999}"/>
              </a:ext>
            </a:extLst>
          </p:cNvPr>
          <p:cNvSpPr>
            <a:spLocks noGrp="1"/>
          </p:cNvSpPr>
          <p:nvPr>
            <p:ph idx="14"/>
          </p:nvPr>
        </p:nvSpPr>
        <p:spPr>
          <a:xfrm>
            <a:off x="318655" y="2652713"/>
            <a:ext cx="11139054" cy="3436936"/>
          </a:xfrm>
        </p:spPr>
        <p:txBody>
          <a:bodyPr anchor="ctr">
            <a:normAutofit/>
          </a:bodyPr>
          <a:lstStyle/>
          <a:p>
            <a:pPr>
              <a:lnSpc>
                <a:spcPct val="90000"/>
              </a:lnSpc>
              <a:spcBef>
                <a:spcPts val="600"/>
              </a:spcBef>
            </a:pPr>
            <a:r>
              <a:rPr lang="en-US" dirty="0">
                <a:solidFill>
                  <a:schemeClr val="tx1"/>
                </a:solidFill>
              </a:rPr>
              <a:t>The Nebraska Board of Radiography recognizes a ‘licensed practitioner’ as a person licensed to practice medicine, dentistry, podiatry, chiropractic, osteopathic medicine and surgery, or as an osteopathic physician</a:t>
            </a:r>
          </a:p>
          <a:p>
            <a:pPr>
              <a:lnSpc>
                <a:spcPct val="90000"/>
              </a:lnSpc>
              <a:spcBef>
                <a:spcPts val="600"/>
              </a:spcBef>
            </a:pPr>
            <a:endParaRPr lang="en-US" dirty="0">
              <a:solidFill>
                <a:schemeClr val="tx1"/>
              </a:solidFill>
            </a:endParaRPr>
          </a:p>
          <a:p>
            <a:pPr>
              <a:lnSpc>
                <a:spcPct val="90000"/>
              </a:lnSpc>
              <a:spcBef>
                <a:spcPts val="600"/>
              </a:spcBef>
            </a:pPr>
            <a:r>
              <a:rPr lang="en-US" dirty="0">
                <a:solidFill>
                  <a:schemeClr val="tx1"/>
                </a:solidFill>
              </a:rPr>
              <a:t>A ‘licensed practitioner’ may perform and supervise fluoroscopy without any further training requirements set forth by the State</a:t>
            </a:r>
          </a:p>
          <a:p>
            <a:pPr>
              <a:lnSpc>
                <a:spcPct val="90000"/>
              </a:lnSpc>
              <a:spcBef>
                <a:spcPts val="600"/>
              </a:spcBef>
            </a:pPr>
            <a:endParaRPr lang="en-US" dirty="0">
              <a:solidFill>
                <a:schemeClr val="tx1"/>
              </a:solidFill>
            </a:endParaRPr>
          </a:p>
          <a:p>
            <a:pPr>
              <a:lnSpc>
                <a:spcPct val="90000"/>
              </a:lnSpc>
              <a:spcBef>
                <a:spcPts val="600"/>
              </a:spcBef>
            </a:pPr>
            <a:r>
              <a:rPr lang="en-US" dirty="0">
                <a:solidFill>
                  <a:schemeClr val="tx1"/>
                </a:solidFill>
              </a:rPr>
              <a:t>Nurse practitioners are not recognized as a “licensed practitioner”. This was not an intentional statutory limitation. Per the Board of Radiography, the statute was created in the 1980s before NPs were prevalent and practicing in Nebraska</a:t>
            </a:r>
          </a:p>
          <a:p>
            <a:pPr algn="r">
              <a:lnSpc>
                <a:spcPct val="90000"/>
              </a:lnSpc>
            </a:pPr>
            <a:endParaRPr lang="en-US" sz="1300" dirty="0">
              <a:solidFill>
                <a:srgbClr val="FFFFFF"/>
              </a:solidFill>
            </a:endParaRPr>
          </a:p>
        </p:txBody>
      </p:sp>
    </p:spTree>
    <p:extLst>
      <p:ext uri="{BB962C8B-B14F-4D97-AF65-F5344CB8AC3E}">
        <p14:creationId xmlns:p14="http://schemas.microsoft.com/office/powerpoint/2010/main" val="411715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F9E134-98AA-3ECE-E40A-180C85ACD7D5}"/>
              </a:ext>
            </a:extLst>
          </p:cNvPr>
          <p:cNvSpPr>
            <a:spLocks noGrp="1"/>
          </p:cNvSpPr>
          <p:nvPr>
            <p:ph type="title"/>
          </p:nvPr>
        </p:nvSpPr>
        <p:spPr>
          <a:xfrm>
            <a:off x="782198" y="-377181"/>
            <a:ext cx="10007042" cy="1653371"/>
          </a:xfrm>
        </p:spPr>
        <p:txBody>
          <a:bodyPr/>
          <a:lstStyle/>
          <a:p>
            <a:r>
              <a:rPr lang="en-US" dirty="0"/>
              <a:t>NP Specialties – Fluoroscopy</a:t>
            </a:r>
          </a:p>
        </p:txBody>
      </p:sp>
      <p:sp>
        <p:nvSpPr>
          <p:cNvPr id="3" name="Content Placeholder 2">
            <a:extLst>
              <a:ext uri="{FF2B5EF4-FFF2-40B4-BE49-F238E27FC236}">
                <a16:creationId xmlns:a16="http://schemas.microsoft.com/office/drawing/2014/main" id="{D1455C0B-19FB-954B-532A-0A68CAC4E0E4}"/>
              </a:ext>
            </a:extLst>
          </p:cNvPr>
          <p:cNvSpPr>
            <a:spLocks noGrp="1"/>
          </p:cNvSpPr>
          <p:nvPr>
            <p:ph idx="1"/>
          </p:nvPr>
        </p:nvSpPr>
        <p:spPr>
          <a:xfrm>
            <a:off x="431515" y="1726057"/>
            <a:ext cx="6158938" cy="4736387"/>
          </a:xfrm>
        </p:spPr>
        <p:txBody>
          <a:bodyPr>
            <a:normAutofit lnSpcReduction="10000"/>
          </a:bodyPr>
          <a:lstStyle/>
          <a:p>
            <a:pPr lvl="1"/>
            <a:r>
              <a:rPr lang="en-US" dirty="0"/>
              <a:t>Specialties: Orthopedic Surgery, Neurosurgery, Cardiology, Pain Management, Urology, Emergency Medicine, Fertility, Gastroenterology, Nephrology, OB/GYN, Surgical First Assisting.</a:t>
            </a:r>
          </a:p>
          <a:p>
            <a:pPr lvl="1"/>
            <a:r>
              <a:rPr lang="en-US" dirty="0"/>
              <a:t>NPs are educated and trained in radiation. NPs order x-rays, CT scans, nuclear medicine studies, interventional radiology procedures, and all other facets of radiation exposing diagnostics, many of which have higher levels or radiation exposure to the patient.  </a:t>
            </a:r>
          </a:p>
          <a:p>
            <a:pPr lvl="1"/>
            <a:r>
              <a:rPr lang="en-US" dirty="0"/>
              <a:t>Cannot fulfill the specialty role and standard of care because of the fluoroscopy barrier. NPs cannot be hired in Interventional Radiology in Nebraska.</a:t>
            </a:r>
          </a:p>
          <a:p>
            <a:pPr lvl="1"/>
            <a:endParaRPr lang="en-US" dirty="0"/>
          </a:p>
          <a:p>
            <a:pPr marL="0" lvl="1" indent="0">
              <a:buNone/>
            </a:pPr>
            <a:endParaRPr lang="en-US" dirty="0"/>
          </a:p>
        </p:txBody>
      </p:sp>
      <p:sp>
        <p:nvSpPr>
          <p:cNvPr id="4" name="Content Placeholder 3">
            <a:extLst>
              <a:ext uri="{FF2B5EF4-FFF2-40B4-BE49-F238E27FC236}">
                <a16:creationId xmlns:a16="http://schemas.microsoft.com/office/drawing/2014/main" id="{DBA34351-9D9C-8C32-5CC0-3F19A1CAC037}"/>
              </a:ext>
            </a:extLst>
          </p:cNvPr>
          <p:cNvSpPr>
            <a:spLocks noGrp="1"/>
          </p:cNvSpPr>
          <p:nvPr>
            <p:ph idx="10"/>
          </p:nvPr>
        </p:nvSpPr>
        <p:spPr>
          <a:xfrm>
            <a:off x="6669892" y="1726057"/>
            <a:ext cx="4663440" cy="3743775"/>
          </a:xfrm>
        </p:spPr>
        <p:txBody>
          <a:bodyPr>
            <a:normAutofit lnSpcReduction="10000"/>
          </a:bodyPr>
          <a:lstStyle/>
          <a:p>
            <a:pPr marL="0" lvl="1" indent="0">
              <a:buNone/>
            </a:pPr>
            <a:r>
              <a:rPr lang="en-US" dirty="0"/>
              <a:t>NPs are trained/credentialed to perform the procedure but cannot use fluoroscopic guidance. </a:t>
            </a:r>
          </a:p>
          <a:p>
            <a:pPr lvl="1"/>
            <a:r>
              <a:rPr lang="en-US" dirty="0"/>
              <a:t>Joint/fracture reductions</a:t>
            </a:r>
          </a:p>
          <a:p>
            <a:pPr lvl="1"/>
            <a:r>
              <a:rPr lang="en-US" dirty="0"/>
              <a:t>Intra-articular injections</a:t>
            </a:r>
          </a:p>
          <a:p>
            <a:pPr lvl="1"/>
            <a:r>
              <a:rPr lang="en-US" dirty="0"/>
              <a:t>Lumbar puncture</a:t>
            </a:r>
          </a:p>
          <a:p>
            <a:pPr lvl="1"/>
            <a:r>
              <a:rPr lang="en-US" dirty="0"/>
              <a:t>Paracentesis</a:t>
            </a:r>
          </a:p>
          <a:p>
            <a:pPr lvl="1"/>
            <a:r>
              <a:rPr lang="en-US" dirty="0"/>
              <a:t>Central line placement</a:t>
            </a:r>
          </a:p>
          <a:p>
            <a:pPr lvl="1"/>
            <a:r>
              <a:rPr lang="en-US" dirty="0"/>
              <a:t>Insert chest tubes</a:t>
            </a:r>
          </a:p>
          <a:p>
            <a:pPr lvl="1"/>
            <a:r>
              <a:rPr lang="en-US" dirty="0"/>
              <a:t>First Assist in operating room</a:t>
            </a:r>
          </a:p>
          <a:p>
            <a:pPr lvl="1"/>
            <a:endParaRPr lang="en-US" dirty="0"/>
          </a:p>
        </p:txBody>
      </p:sp>
    </p:spTree>
    <p:extLst>
      <p:ext uri="{BB962C8B-B14F-4D97-AF65-F5344CB8AC3E}">
        <p14:creationId xmlns:p14="http://schemas.microsoft.com/office/powerpoint/2010/main" val="126593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BF962-6F0C-6929-A7D2-191D075411D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BBA397D-B205-B9EE-B482-BF7054EAC9FA}"/>
              </a:ext>
            </a:extLst>
          </p:cNvPr>
          <p:cNvSpPr>
            <a:spLocks noGrp="1"/>
          </p:cNvSpPr>
          <p:nvPr>
            <p:ph type="title"/>
          </p:nvPr>
        </p:nvSpPr>
        <p:spPr>
          <a:xfrm>
            <a:off x="574709" y="-99932"/>
            <a:ext cx="10005237" cy="1653371"/>
          </a:xfrm>
        </p:spPr>
        <p:txBody>
          <a:bodyPr/>
          <a:lstStyle/>
          <a:p>
            <a:r>
              <a:rPr lang="en-US" dirty="0"/>
              <a:t>Need for the Proposal: Patient Access</a:t>
            </a:r>
          </a:p>
        </p:txBody>
      </p:sp>
      <p:sp>
        <p:nvSpPr>
          <p:cNvPr id="3" name="Content Placeholder 2">
            <a:extLst>
              <a:ext uri="{FF2B5EF4-FFF2-40B4-BE49-F238E27FC236}">
                <a16:creationId xmlns:a16="http://schemas.microsoft.com/office/drawing/2014/main" id="{EA8F5673-2DF3-6BD5-83A2-A6D5BF99E130}"/>
              </a:ext>
            </a:extLst>
          </p:cNvPr>
          <p:cNvSpPr>
            <a:spLocks noGrp="1"/>
          </p:cNvSpPr>
          <p:nvPr>
            <p:ph idx="1"/>
          </p:nvPr>
        </p:nvSpPr>
        <p:spPr>
          <a:xfrm>
            <a:off x="947036" y="1746506"/>
            <a:ext cx="8881071" cy="3710951"/>
          </a:xfrm>
        </p:spPr>
        <p:txBody>
          <a:bodyPr>
            <a:normAutofit/>
          </a:bodyPr>
          <a:lstStyle/>
          <a:p>
            <a:endParaRPr lang="en-US" dirty="0"/>
          </a:p>
          <a:p>
            <a:pPr lvl="1"/>
            <a:r>
              <a:rPr lang="en-US" dirty="0"/>
              <a:t>Shortages of specialty services especially in rural communities</a:t>
            </a:r>
          </a:p>
          <a:p>
            <a:pPr lvl="1"/>
            <a:r>
              <a:rPr lang="en-US" dirty="0"/>
              <a:t>Limits patient access to care</a:t>
            </a:r>
          </a:p>
          <a:p>
            <a:pPr lvl="1"/>
            <a:r>
              <a:rPr lang="en-US" dirty="0"/>
              <a:t>Lack of ability to recruit trained specialists to Nebraska</a:t>
            </a:r>
          </a:p>
          <a:p>
            <a:pPr lvl="1"/>
            <a:r>
              <a:rPr lang="en-US" dirty="0"/>
              <a:t>Unnecessary work arounds</a:t>
            </a:r>
          </a:p>
          <a:p>
            <a:pPr lvl="1"/>
            <a:r>
              <a:rPr lang="en-US" dirty="0"/>
              <a:t>Prolonged procedures, repeat sedation/x-rays</a:t>
            </a:r>
          </a:p>
          <a:p>
            <a:pPr lvl="1"/>
            <a:r>
              <a:rPr lang="en-US" dirty="0"/>
              <a:t>Patients must travel for specialized procedures</a:t>
            </a:r>
          </a:p>
        </p:txBody>
      </p:sp>
    </p:spTree>
    <p:extLst>
      <p:ext uri="{BB962C8B-B14F-4D97-AF65-F5344CB8AC3E}">
        <p14:creationId xmlns:p14="http://schemas.microsoft.com/office/powerpoint/2010/main" val="3826396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6ce7fe98-d59e-4104-9acb-37793e18d4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003E6C7BFD074CB25D2832DE052C92" ma:contentTypeVersion="1" ma:contentTypeDescription="Create a new document." ma:contentTypeScope="" ma:versionID="960d2f4b6961da57a9f3dd16cca8292b">
  <xsd:schema xmlns:xsd="http://www.w3.org/2001/XMLSchema" xmlns:xs="http://www.w3.org/2001/XMLSchema" xmlns:p="http://schemas.microsoft.com/office/2006/metadata/properties" xmlns:ns2="6ce7fe98-d59e-4104-9acb-37793e18d467" targetNamespace="http://schemas.microsoft.com/office/2006/metadata/properties" ma:root="true" ma:fieldsID="b5d4243766a36e827dcd9e3a05f21f0f" ns2:_="">
    <xsd:import namespace="6ce7fe98-d59e-4104-9acb-37793e18d467"/>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e7fe98-d59e-4104-9acb-37793e18d467"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restriction base="dms:Choice">
          <xsd:enumeration value="Director's Report"/>
          <xsd:enumeration value="Board of Health Report"/>
          <xsd:enumeration value="Technical Committee Report"/>
          <xsd:enumeration value="Agenda"/>
          <xsd:enumeration value="Minutes"/>
          <xsd:enumeration value="Related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98C35-9ECE-4425-BCBA-00E118C705C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5A8381C-73EB-48EA-B45F-7B7C8C7DF409}">
  <ds:schemaRefs>
    <ds:schemaRef ds:uri="http://schemas.microsoft.com/sharepoint/v3/contenttype/forms"/>
  </ds:schemaRefs>
</ds:datastoreItem>
</file>

<file path=customXml/itemProps3.xml><?xml version="1.0" encoding="utf-8"?>
<ds:datastoreItem xmlns:ds="http://schemas.openxmlformats.org/officeDocument/2006/customXml" ds:itemID="{4DAB9839-2871-4248-8017-11C6A89AE0B4}"/>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385</TotalTime>
  <Words>1233</Words>
  <Application>Microsoft Office PowerPoint</Application>
  <PresentationFormat>Widescreen</PresentationFormat>
  <Paragraphs>133</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Garamond</vt:lpstr>
      <vt:lpstr>Georgia</vt:lpstr>
      <vt:lpstr>Savon</vt:lpstr>
      <vt:lpstr>        NNP Technical Review Committee #1   Karen Wenner, APRN, DNP  Ann Young, APRN  Jillian Negri, APRN, DNP  Cora Schrader </vt:lpstr>
      <vt:lpstr>Agenda: 3/19/25</vt:lpstr>
      <vt:lpstr>Nurse Practitioner 101</vt:lpstr>
      <vt:lpstr>Goals of the 407 Review</vt:lpstr>
      <vt:lpstr>Fluoroscopy</vt:lpstr>
      <vt:lpstr>Fluoroscopy Equipment</vt:lpstr>
      <vt:lpstr>Current Restriction</vt:lpstr>
      <vt:lpstr>NP Specialties – Fluoroscopy</vt:lpstr>
      <vt:lpstr>Need for the Proposal: Patient Access</vt:lpstr>
      <vt:lpstr>Need for the Proposal: Workforce</vt:lpstr>
      <vt:lpstr>Proposed Change</vt:lpstr>
      <vt:lpstr>Benefits</vt:lpstr>
      <vt:lpstr>Potential Risks</vt:lpstr>
      <vt:lpstr>Risk Mitigation </vt:lpstr>
      <vt:lpstr>Proposed Education &amp; Training</vt:lpstr>
      <vt:lpstr>Review of Criteria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Wenner</dc:creator>
  <cp:lastModifiedBy>Beth Sorensen</cp:lastModifiedBy>
  <cp:revision>5</cp:revision>
  <dcterms:created xsi:type="dcterms:W3CDTF">2025-03-16T15:32:16Z</dcterms:created>
  <dcterms:modified xsi:type="dcterms:W3CDTF">2025-03-24T17:54:06Z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0x01010075003E6C7BFD074CB25D2832DE052C92</vt:lpwstr>
  </property>
  <property fmtid="{D5CDD505-2E9C-101B-9397-08002B2CF9AE}" pid="3" name="DHHSInternetWCP">
    <vt:lpwstr/>
  </property>
  <property fmtid="{D5CDD505-2E9C-101B-9397-08002B2CF9AE}" pid="4" name="Order">
    <vt:r8>85200</vt:r8>
  </property>
  <property fmtid="{D5CDD505-2E9C-101B-9397-08002B2CF9AE}" pid="5" name="xd_Signature">
    <vt:bool>false</vt:bool>
  </property>
  <property fmtid="{D5CDD505-2E9C-101B-9397-08002B2CF9AE}" pid="6" name="xd_ProgID">
    <vt:lpwstr/>
  </property>
  <property fmtid="{D5CDD505-2E9C-101B-9397-08002B2CF9AE}" pid="7" name="SharedWithUsers">
    <vt:lpwstr/>
  </property>
  <property fmtid="{D5CDD505-2E9C-101B-9397-08002B2CF9AE}" pid="8" name="_SourceUrl">
    <vt:lpwstr/>
  </property>
  <property fmtid="{D5CDD505-2E9C-101B-9397-08002B2CF9AE}" pid="9" name="_SharedFileIndex">
    <vt:lpwstr/>
  </property>
  <property fmtid="{D5CDD505-2E9C-101B-9397-08002B2CF9AE}" pid="10" name="DHHSInternetTopic">
    <vt:lpwstr/>
  </property>
  <property fmtid="{D5CDD505-2E9C-101B-9397-08002B2CF9AE}" pid="11" name="DHHSInternetPCM">
    <vt:lpwstr/>
  </property>
  <property fmtid="{D5CDD505-2E9C-101B-9397-08002B2CF9AE}" pid="12" name="TemplateUrl">
    <vt:lpwstr/>
  </property>
  <property fmtid="{D5CDD505-2E9C-101B-9397-08002B2CF9AE}" pid="13" name="ComplianceAssetId">
    <vt:lpwstr/>
  </property>
  <property fmtid="{D5CDD505-2E9C-101B-9397-08002B2CF9AE}" pid="14" name="DHHSInternetDivision">
    <vt:lpwstr/>
  </property>
</Properties>
</file>