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entation.xml" ContentType="application/vnd.openxmlformats-officedocument.presentationml.presentation.main+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1.xml" ContentType="application/vnd.openxmlformats-officedocument.presentationml.notesSlide+xml"/>
  <Override PartName="/ppt/slideLayouts/slideLayout10.xml" ContentType="application/vnd.openxmlformats-officedocument.presentationml.slideLayout+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notesSlides/notesSlide10.xml" ContentType="application/vnd.openxmlformats-officedocument.presentationml.notesSlide+xml"/>
  <Override PartName="/ppt/notesSlides/notesSlide6.xml" ContentType="application/vnd.openxmlformats-officedocument.presentationml.notesSlide+xml"/>
  <Override PartName="/ppt/notesSlides/notesSlide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12.xml" ContentType="application/vnd.openxmlformats-officedocument.presentationml.notes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olors2.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57" r:id="rId3"/>
    <p:sldId id="381" r:id="rId4"/>
    <p:sldId id="382" r:id="rId5"/>
    <p:sldId id="384" r:id="rId6"/>
    <p:sldId id="386" r:id="rId7"/>
    <p:sldId id="385" r:id="rId8"/>
    <p:sldId id="387" r:id="rId9"/>
    <p:sldId id="366" r:id="rId10"/>
    <p:sldId id="389" r:id="rId11"/>
    <p:sldId id="391" r:id="rId12"/>
    <p:sldId id="376" r:id="rId13"/>
    <p:sldId id="393" r:id="rId14"/>
    <p:sldId id="394" r:id="rId1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91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1AA6A5-FBCA-4033-A1FC-890C0565725B}" v="7" dt="2022-05-18T17:26:59.615"/>
    <p1510:client id="{C3BAFCF0-1C86-4C2D-B361-ECD4811BB892}" v="1223" dt="2022-05-18T17:22:15.6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9"/>
    <p:restoredTop sz="95696"/>
  </p:normalViewPr>
  <p:slideViewPr>
    <p:cSldViewPr snapToGrid="0" snapToObjects="1">
      <p:cViewPr varScale="1">
        <p:scale>
          <a:sx n="61" d="100"/>
          <a:sy n="61" d="100"/>
        </p:scale>
        <p:origin x="53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Kentucky Data – Law Passed in 2011 – Fully Enacted in 2013</a:t>
            </a:r>
          </a:p>
          <a:p>
            <a:pPr>
              <a:defRPr/>
            </a:pPr>
            <a:r>
              <a:rPr lang="en-US" dirty="0"/>
              <a:t>Number of Providers Billing</a:t>
            </a:r>
            <a:r>
              <a:rPr lang="en-US" baseline="0" dirty="0"/>
              <a:t> Medicare</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OMD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name>Trend OMD</c:name>
            <c:spPr>
              <a:ln w="34925" cap="rnd">
                <a:solidFill>
                  <a:schemeClr val="accent1"/>
                </a:solidFill>
                <a:prstDash val="sysDot"/>
              </a:ln>
              <a:effectLst/>
            </c:spPr>
            <c:trendlineType val="linear"/>
            <c:dispRSqr val="0"/>
            <c:dispEq val="0"/>
          </c:trendline>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General</c:formatCode>
                <c:ptCount val="6"/>
                <c:pt idx="0">
                  <c:v>26</c:v>
                </c:pt>
                <c:pt idx="1">
                  <c:v>24</c:v>
                </c:pt>
                <c:pt idx="2">
                  <c:v>26</c:v>
                </c:pt>
                <c:pt idx="3">
                  <c:v>27</c:v>
                </c:pt>
                <c:pt idx="4">
                  <c:v>21</c:v>
                </c:pt>
                <c:pt idx="5">
                  <c:v>23</c:v>
                </c:pt>
              </c:numCache>
            </c:numRef>
          </c:val>
          <c:extLst>
            <c:ext xmlns:c16="http://schemas.microsoft.com/office/drawing/2014/chart" uri="{C3380CC4-5D6E-409C-BE32-E72D297353CC}">
              <c16:uniqueId val="{00000000-0DED-1041-BAA8-46F210D8FCD3}"/>
            </c:ext>
          </c:extLst>
        </c:ser>
        <c:ser>
          <c:idx val="1"/>
          <c:order val="1"/>
          <c:tx>
            <c:strRef>
              <c:f>Sheet1!$C$1</c:f>
              <c:strCache>
                <c:ptCount val="1"/>
                <c:pt idx="0">
                  <c:v>OD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name>Trend OD</c:name>
            <c:spPr>
              <a:ln w="34925" cap="rnd">
                <a:solidFill>
                  <a:schemeClr val="accent2"/>
                </a:solidFill>
                <a:prstDash val="sysDot"/>
              </a:ln>
              <a:effectLst/>
            </c:spPr>
            <c:trendlineType val="linear"/>
            <c:dispRSqr val="0"/>
            <c:dispEq val="0"/>
          </c:trendline>
          <c:cat>
            <c:numRef>
              <c:f>Sheet1!$A$2:$A$7</c:f>
              <c:numCache>
                <c:formatCode>General</c:formatCode>
                <c:ptCount val="6"/>
                <c:pt idx="0">
                  <c:v>2014</c:v>
                </c:pt>
                <c:pt idx="1">
                  <c:v>2015</c:v>
                </c:pt>
                <c:pt idx="2">
                  <c:v>2016</c:v>
                </c:pt>
                <c:pt idx="3">
                  <c:v>2017</c:v>
                </c:pt>
                <c:pt idx="4">
                  <c:v>2018</c:v>
                </c:pt>
                <c:pt idx="5">
                  <c:v>2019</c:v>
                </c:pt>
              </c:numCache>
            </c:numRef>
          </c:cat>
          <c:val>
            <c:numRef>
              <c:f>Sheet1!$C$2:$C$7</c:f>
              <c:numCache>
                <c:formatCode>General</c:formatCode>
                <c:ptCount val="6"/>
                <c:pt idx="0">
                  <c:v>4</c:v>
                </c:pt>
                <c:pt idx="1">
                  <c:v>4</c:v>
                </c:pt>
                <c:pt idx="2">
                  <c:v>5</c:v>
                </c:pt>
                <c:pt idx="3">
                  <c:v>7</c:v>
                </c:pt>
                <c:pt idx="4">
                  <c:v>7</c:v>
                </c:pt>
                <c:pt idx="5">
                  <c:v>9</c:v>
                </c:pt>
              </c:numCache>
            </c:numRef>
          </c:val>
          <c:extLst>
            <c:ext xmlns:c16="http://schemas.microsoft.com/office/drawing/2014/chart" uri="{C3380CC4-5D6E-409C-BE32-E72D297353CC}">
              <c16:uniqueId val="{00000001-0DED-1041-BAA8-46F210D8FCD3}"/>
            </c:ext>
          </c:extLst>
        </c:ser>
        <c:dLbls>
          <c:dLblPos val="outEnd"/>
          <c:showLegendKey val="0"/>
          <c:showVal val="1"/>
          <c:showCatName val="0"/>
          <c:showSerName val="0"/>
          <c:showPercent val="0"/>
          <c:showBubbleSize val="0"/>
        </c:dLbls>
        <c:gapWidth val="219"/>
        <c:overlap val="-27"/>
        <c:axId val="741108848"/>
        <c:axId val="628488656"/>
      </c:barChart>
      <c:catAx>
        <c:axId val="741108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28488656"/>
        <c:crosses val="autoZero"/>
        <c:auto val="1"/>
        <c:lblAlgn val="ctr"/>
        <c:lblOffset val="100"/>
        <c:noMultiLvlLbl val="0"/>
      </c:catAx>
      <c:valAx>
        <c:axId val="628488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41108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Kentucky Data – Law Passed in 2011 – Fully Enacted in 2013</a:t>
            </a:r>
          </a:p>
          <a:p>
            <a:pPr>
              <a:defRPr/>
            </a:pPr>
            <a:r>
              <a:rPr lang="en-US" dirty="0"/>
              <a:t>Number of Procedures Billed</a:t>
            </a:r>
            <a:r>
              <a:rPr lang="en-US" baseline="0" dirty="0"/>
              <a:t> to Medicare</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OMD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name>Trend OMD</c:name>
            <c:spPr>
              <a:ln w="34925" cap="rnd">
                <a:solidFill>
                  <a:schemeClr val="accent1"/>
                </a:solidFill>
                <a:prstDash val="sysDot"/>
              </a:ln>
              <a:effectLst/>
            </c:spPr>
            <c:trendlineType val="linear"/>
            <c:dispRSqr val="0"/>
            <c:dispEq val="0"/>
          </c:trendline>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General</c:formatCode>
                <c:ptCount val="6"/>
                <c:pt idx="0">
                  <c:v>1034</c:v>
                </c:pt>
                <c:pt idx="1">
                  <c:v>983</c:v>
                </c:pt>
                <c:pt idx="2">
                  <c:v>1123</c:v>
                </c:pt>
                <c:pt idx="3">
                  <c:v>1191</c:v>
                </c:pt>
                <c:pt idx="4">
                  <c:v>997</c:v>
                </c:pt>
                <c:pt idx="5">
                  <c:v>942</c:v>
                </c:pt>
              </c:numCache>
            </c:numRef>
          </c:val>
          <c:extLst>
            <c:ext xmlns:c16="http://schemas.microsoft.com/office/drawing/2014/chart" uri="{C3380CC4-5D6E-409C-BE32-E72D297353CC}">
              <c16:uniqueId val="{00000000-0DED-1041-BAA8-46F210D8FCD3}"/>
            </c:ext>
          </c:extLst>
        </c:ser>
        <c:ser>
          <c:idx val="1"/>
          <c:order val="1"/>
          <c:tx>
            <c:strRef>
              <c:f>Sheet1!$C$1</c:f>
              <c:strCache>
                <c:ptCount val="1"/>
                <c:pt idx="0">
                  <c:v>OD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name>Trend OD</c:name>
            <c:spPr>
              <a:ln w="34925" cap="rnd">
                <a:solidFill>
                  <a:schemeClr val="accent2"/>
                </a:solidFill>
                <a:prstDash val="sysDot"/>
              </a:ln>
              <a:effectLst/>
            </c:spPr>
            <c:trendlineType val="linear"/>
            <c:dispRSqr val="0"/>
            <c:dispEq val="0"/>
          </c:trendline>
          <c:cat>
            <c:numRef>
              <c:f>Sheet1!$A$2:$A$7</c:f>
              <c:numCache>
                <c:formatCode>General</c:formatCode>
                <c:ptCount val="6"/>
                <c:pt idx="0">
                  <c:v>2014</c:v>
                </c:pt>
                <c:pt idx="1">
                  <c:v>2015</c:v>
                </c:pt>
                <c:pt idx="2">
                  <c:v>2016</c:v>
                </c:pt>
                <c:pt idx="3">
                  <c:v>2017</c:v>
                </c:pt>
                <c:pt idx="4">
                  <c:v>2018</c:v>
                </c:pt>
                <c:pt idx="5">
                  <c:v>2019</c:v>
                </c:pt>
              </c:numCache>
            </c:numRef>
          </c:cat>
          <c:val>
            <c:numRef>
              <c:f>Sheet1!$C$2:$C$7</c:f>
              <c:numCache>
                <c:formatCode>General</c:formatCode>
                <c:ptCount val="6"/>
                <c:pt idx="0">
                  <c:v>114</c:v>
                </c:pt>
                <c:pt idx="1">
                  <c:v>197</c:v>
                </c:pt>
                <c:pt idx="2">
                  <c:v>279</c:v>
                </c:pt>
                <c:pt idx="3">
                  <c:v>339</c:v>
                </c:pt>
                <c:pt idx="4">
                  <c:v>330</c:v>
                </c:pt>
                <c:pt idx="5">
                  <c:v>319</c:v>
                </c:pt>
              </c:numCache>
            </c:numRef>
          </c:val>
          <c:extLst>
            <c:ext xmlns:c16="http://schemas.microsoft.com/office/drawing/2014/chart" uri="{C3380CC4-5D6E-409C-BE32-E72D297353CC}">
              <c16:uniqueId val="{00000001-0DED-1041-BAA8-46F210D8FCD3}"/>
            </c:ext>
          </c:extLst>
        </c:ser>
        <c:dLbls>
          <c:dLblPos val="outEnd"/>
          <c:showLegendKey val="0"/>
          <c:showVal val="1"/>
          <c:showCatName val="0"/>
          <c:showSerName val="0"/>
          <c:showPercent val="0"/>
          <c:showBubbleSize val="0"/>
        </c:dLbls>
        <c:gapWidth val="219"/>
        <c:overlap val="-27"/>
        <c:axId val="741108848"/>
        <c:axId val="628488656"/>
      </c:barChart>
      <c:catAx>
        <c:axId val="741108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28488656"/>
        <c:crosses val="autoZero"/>
        <c:auto val="1"/>
        <c:lblAlgn val="ctr"/>
        <c:lblOffset val="100"/>
        <c:noMultiLvlLbl val="0"/>
      </c:catAx>
      <c:valAx>
        <c:axId val="628488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41108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Response</c:v>
                </c:pt>
              </c:strCache>
            </c:strRef>
          </c:tx>
          <c:spPr>
            <a:solidFill>
              <a:schemeClr val="accent6"/>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5-06DE-6348-988E-FDC88C50AA11}"/>
              </c:ext>
            </c:extLst>
          </c:dPt>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No</c:v>
                </c:pt>
                <c:pt idx="1">
                  <c:v>Yes</c:v>
                </c:pt>
              </c:strCache>
            </c:strRef>
          </c:cat>
          <c:val>
            <c:numRef>
              <c:f>Sheet1!$B$2:$B$3</c:f>
              <c:numCache>
                <c:formatCode>General</c:formatCode>
                <c:ptCount val="2"/>
                <c:pt idx="0">
                  <c:v>9</c:v>
                </c:pt>
                <c:pt idx="1">
                  <c:v>106</c:v>
                </c:pt>
              </c:numCache>
            </c:numRef>
          </c:val>
          <c:extLst>
            <c:ext xmlns:c16="http://schemas.microsoft.com/office/drawing/2014/chart" uri="{C3380CC4-5D6E-409C-BE32-E72D297353CC}">
              <c16:uniqueId val="{00000000-06DE-6348-988E-FDC88C50AA11}"/>
            </c:ext>
          </c:extLst>
        </c:ser>
        <c:dLbls>
          <c:showLegendKey val="0"/>
          <c:showVal val="0"/>
          <c:showCatName val="0"/>
          <c:showSerName val="0"/>
          <c:showPercent val="0"/>
          <c:showBubbleSize val="0"/>
        </c:dLbls>
        <c:gapWidth val="182"/>
        <c:axId val="375640783"/>
        <c:axId val="647813295"/>
      </c:barChart>
      <c:catAx>
        <c:axId val="37564078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647813295"/>
        <c:crosses val="autoZero"/>
        <c:auto val="1"/>
        <c:lblAlgn val="ctr"/>
        <c:lblOffset val="100"/>
        <c:noMultiLvlLbl val="0"/>
      </c:catAx>
      <c:valAx>
        <c:axId val="64781329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756407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Response</c:v>
                </c:pt>
              </c:strCache>
            </c:strRef>
          </c:tx>
          <c:spPr>
            <a:solidFill>
              <a:schemeClr val="accent1"/>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3-FB8D-054C-9DB5-C489D8ADC0A2}"/>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4-06DE-6348-988E-FDC88C50AA11}"/>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2-FB8D-054C-9DB5-C489D8ADC0A2}"/>
              </c:ext>
            </c:extLst>
          </c:dPt>
          <c:dPt>
            <c:idx val="4"/>
            <c:invertIfNegative val="0"/>
            <c:bubble3D val="0"/>
            <c:spPr>
              <a:solidFill>
                <a:schemeClr val="accent6"/>
              </a:solidFill>
              <a:ln>
                <a:noFill/>
              </a:ln>
              <a:effectLst/>
            </c:spPr>
            <c:extLst>
              <c:ext xmlns:c16="http://schemas.microsoft.com/office/drawing/2014/chart" uri="{C3380CC4-5D6E-409C-BE32-E72D297353CC}">
                <c16:uniqueId val="{00000001-FB8D-054C-9DB5-C489D8ADC0A2}"/>
              </c:ext>
            </c:extLst>
          </c:dPt>
          <c:dLbls>
            <c:dLbl>
              <c:idx val="0"/>
              <c:tx>
                <c:rich>
                  <a:bodyPr/>
                  <a:lstStyle/>
                  <a:p>
                    <a:r>
                      <a:rPr lang="en-US"/>
                      <a:t>11%</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B8D-054C-9DB5-C489D8ADC0A2}"/>
                </c:ext>
              </c:extLst>
            </c:dLbl>
            <c:dLbl>
              <c:idx val="1"/>
              <c:tx>
                <c:rich>
                  <a:bodyPr/>
                  <a:lstStyle/>
                  <a:p>
                    <a:r>
                      <a:rPr lang="en-US"/>
                      <a:t>10%</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06DE-6348-988E-FDC88C50AA11}"/>
                </c:ext>
              </c:extLst>
            </c:dLbl>
            <c:dLbl>
              <c:idx val="2"/>
              <c:tx>
                <c:rich>
                  <a:bodyPr/>
                  <a:lstStyle/>
                  <a:p>
                    <a:r>
                      <a:rPr lang="en-US"/>
                      <a:t>17%</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FB8D-054C-9DB5-C489D8ADC0A2}"/>
                </c:ext>
              </c:extLst>
            </c:dLbl>
            <c:dLbl>
              <c:idx val="3"/>
              <c:tx>
                <c:rich>
                  <a:bodyPr/>
                  <a:lstStyle/>
                  <a:p>
                    <a:r>
                      <a:rPr lang="en-US"/>
                      <a:t>31%</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31AB-8844-8C06-2DD91003EE39}"/>
                </c:ext>
              </c:extLst>
            </c:dLbl>
            <c:dLbl>
              <c:idx val="4"/>
              <c:tx>
                <c:rich>
                  <a:bodyPr/>
                  <a:lstStyle/>
                  <a:p>
                    <a:r>
                      <a:rPr lang="en-US"/>
                      <a:t>31%</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FB8D-054C-9DB5-C489D8ADC0A2}"/>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Unsure</c:v>
                </c:pt>
                <c:pt idx="1">
                  <c:v>No</c:v>
                </c:pt>
                <c:pt idx="2">
                  <c:v>Unlikely</c:v>
                </c:pt>
                <c:pt idx="3">
                  <c:v>Probably</c:v>
                </c:pt>
                <c:pt idx="4">
                  <c:v>Highly Likely</c:v>
                </c:pt>
              </c:strCache>
            </c:strRef>
          </c:cat>
          <c:val>
            <c:numRef>
              <c:f>Sheet1!$B$2:$B$6</c:f>
              <c:numCache>
                <c:formatCode>General</c:formatCode>
                <c:ptCount val="5"/>
                <c:pt idx="0">
                  <c:v>12</c:v>
                </c:pt>
                <c:pt idx="1">
                  <c:v>11</c:v>
                </c:pt>
                <c:pt idx="2">
                  <c:v>20</c:v>
                </c:pt>
                <c:pt idx="3">
                  <c:v>36</c:v>
                </c:pt>
                <c:pt idx="4">
                  <c:v>36</c:v>
                </c:pt>
              </c:numCache>
            </c:numRef>
          </c:val>
          <c:extLst>
            <c:ext xmlns:c16="http://schemas.microsoft.com/office/drawing/2014/chart" uri="{C3380CC4-5D6E-409C-BE32-E72D297353CC}">
              <c16:uniqueId val="{00000000-06DE-6348-988E-FDC88C50AA11}"/>
            </c:ext>
          </c:extLst>
        </c:ser>
        <c:dLbls>
          <c:showLegendKey val="0"/>
          <c:showVal val="0"/>
          <c:showCatName val="0"/>
          <c:showSerName val="0"/>
          <c:showPercent val="0"/>
          <c:showBubbleSize val="0"/>
        </c:dLbls>
        <c:gapWidth val="182"/>
        <c:axId val="375640783"/>
        <c:axId val="647813295"/>
      </c:barChart>
      <c:catAx>
        <c:axId val="375640783"/>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647813295"/>
        <c:crosses val="autoZero"/>
        <c:auto val="1"/>
        <c:lblAlgn val="ctr"/>
        <c:lblOffset val="100"/>
        <c:noMultiLvlLbl val="0"/>
      </c:catAx>
      <c:valAx>
        <c:axId val="647813295"/>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756407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Response</c:v>
                </c:pt>
              </c:strCache>
            </c:strRef>
          </c:tx>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3-FB8D-054C-9DB5-C489D8ADC0A2}"/>
              </c:ext>
            </c:extLst>
          </c:dPt>
          <c:dPt>
            <c:idx val="1"/>
            <c:invertIfNegative val="0"/>
            <c:bubble3D val="0"/>
            <c:spPr>
              <a:solidFill>
                <a:schemeClr val="accent6"/>
              </a:solidFill>
              <a:ln>
                <a:noFill/>
              </a:ln>
              <a:effectLst/>
            </c:spPr>
            <c:extLst>
              <c:ext xmlns:c16="http://schemas.microsoft.com/office/drawing/2014/chart" uri="{C3380CC4-5D6E-409C-BE32-E72D297353CC}">
                <c16:uniqueId val="{00000004-06DE-6348-988E-FDC88C50AA11}"/>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2-FB8D-054C-9DB5-C489D8ADC0A2}"/>
              </c:ext>
            </c:extLst>
          </c:dPt>
          <c:dPt>
            <c:idx val="4"/>
            <c:invertIfNegative val="0"/>
            <c:bubble3D val="0"/>
            <c:spPr>
              <a:solidFill>
                <a:schemeClr val="accent6"/>
              </a:solidFill>
              <a:ln>
                <a:noFill/>
              </a:ln>
              <a:effectLst/>
            </c:spPr>
            <c:extLst>
              <c:ext xmlns:c16="http://schemas.microsoft.com/office/drawing/2014/chart" uri="{C3380CC4-5D6E-409C-BE32-E72D297353CC}">
                <c16:uniqueId val="{00000001-FB8D-054C-9DB5-C489D8ADC0A2}"/>
              </c:ext>
            </c:extLst>
          </c:dPt>
          <c:dLbls>
            <c:dLbl>
              <c:idx val="0"/>
              <c:tx>
                <c:rich>
                  <a:bodyPr/>
                  <a:lstStyle/>
                  <a:p>
                    <a:r>
                      <a:rPr lang="en-US"/>
                      <a:t>29%</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B8D-054C-9DB5-C489D8ADC0A2}"/>
                </c:ext>
              </c:extLst>
            </c:dLbl>
            <c:dLbl>
              <c:idx val="1"/>
              <c:tx>
                <c:rich>
                  <a:bodyPr/>
                  <a:lstStyle/>
                  <a:p>
                    <a:r>
                      <a:rPr lang="en-US"/>
                      <a:t>12%</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06DE-6348-988E-FDC88C50AA11}"/>
                </c:ext>
              </c:extLst>
            </c:dLbl>
            <c:dLbl>
              <c:idx val="2"/>
              <c:tx>
                <c:rich>
                  <a:bodyPr/>
                  <a:lstStyle/>
                  <a:p>
                    <a:r>
                      <a:rPr lang="en-US"/>
                      <a:t>20%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FB8D-054C-9DB5-C489D8ADC0A2}"/>
                </c:ext>
              </c:extLst>
            </c:dLbl>
            <c:dLbl>
              <c:idx val="3"/>
              <c:tx>
                <c:rich>
                  <a:bodyPr/>
                  <a:lstStyle/>
                  <a:p>
                    <a:r>
                      <a:rPr lang="en-US"/>
                      <a:t>39%</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CCE7-C84E-8BE7-6919FBB9588A}"/>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Added time for travel and/or a second appointment</c:v>
                </c:pt>
                <c:pt idx="1">
                  <c:v>Cost associated with seeing an OMD</c:v>
                </c:pt>
                <c:pt idx="2">
                  <c:v>Not comfortable with being referred to a new doctor</c:v>
                </c:pt>
                <c:pt idx="3">
                  <c:v>Not comfortable with having the SLT procedure performed</c:v>
                </c:pt>
              </c:strCache>
            </c:strRef>
          </c:cat>
          <c:val>
            <c:numRef>
              <c:f>Sheet1!$B$2:$B$5</c:f>
              <c:numCache>
                <c:formatCode>General</c:formatCode>
                <c:ptCount val="4"/>
                <c:pt idx="0">
                  <c:v>31</c:v>
                </c:pt>
                <c:pt idx="1">
                  <c:v>13</c:v>
                </c:pt>
                <c:pt idx="2">
                  <c:v>22</c:v>
                </c:pt>
                <c:pt idx="3">
                  <c:v>42</c:v>
                </c:pt>
              </c:numCache>
            </c:numRef>
          </c:val>
          <c:extLst>
            <c:ext xmlns:c16="http://schemas.microsoft.com/office/drawing/2014/chart" uri="{C3380CC4-5D6E-409C-BE32-E72D297353CC}">
              <c16:uniqueId val="{00000000-06DE-6348-988E-FDC88C50AA11}"/>
            </c:ext>
          </c:extLst>
        </c:ser>
        <c:dLbls>
          <c:showLegendKey val="0"/>
          <c:showVal val="0"/>
          <c:showCatName val="0"/>
          <c:showSerName val="0"/>
          <c:showPercent val="0"/>
          <c:showBubbleSize val="0"/>
        </c:dLbls>
        <c:gapWidth val="182"/>
        <c:axId val="375640783"/>
        <c:axId val="647813295"/>
      </c:barChart>
      <c:catAx>
        <c:axId val="37564078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647813295"/>
        <c:crosses val="autoZero"/>
        <c:auto val="1"/>
        <c:lblAlgn val="ctr"/>
        <c:lblOffset val="100"/>
        <c:noMultiLvlLbl val="0"/>
      </c:catAx>
      <c:valAx>
        <c:axId val="64781329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756407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7.png"/></Relationships>
</file>

<file path=ppt/drawings/drawing1.xml><?xml version="1.0" encoding="utf-8"?>
<c:userShapes xmlns:c="http://schemas.openxmlformats.org/drawingml/2006/chart">
  <cdr:relSizeAnchor xmlns:cdr="http://schemas.openxmlformats.org/drawingml/2006/chartDrawing">
    <cdr:from>
      <cdr:x>0</cdr:x>
      <cdr:y>0.64706</cdr:y>
    </cdr:from>
    <cdr:to>
      <cdr:x>0.20251</cdr:x>
      <cdr:y>1</cdr:y>
    </cdr:to>
    <cdr:pic>
      <cdr:nvPicPr>
        <cdr:cNvPr id="2" name="Picture 1" descr="Evidence-based medicine is at the intersection of clinical judgment, relevant scientific evidence, and patient values and preferences. ">
          <a:extLst xmlns:a="http://schemas.openxmlformats.org/drawingml/2006/main">
            <a:ext uri="{FF2B5EF4-FFF2-40B4-BE49-F238E27FC236}">
              <a16:creationId xmlns:a16="http://schemas.microsoft.com/office/drawing/2014/main" id="{110DEBDB-FAE7-1649-A71B-C6C9EC947DED}"/>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bwMode="auto">
        <a:xfrm xmlns:a="http://schemas.openxmlformats.org/drawingml/2006/main">
          <a:off x="0" y="3042102"/>
          <a:ext cx="2212392" cy="1659294"/>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542E646-B096-B745-BCC6-F1FE40B4C9CB}" type="datetimeFigureOut">
              <a:rPr lang="en-US" smtClean="0"/>
              <a:t>6/23/2022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F0C8130-B062-6A4E-A45A-F0619FF06033}" type="slidenum">
              <a:rPr lang="en-US" smtClean="0"/>
              <a:t>‹#›</a:t>
            </a:fld>
            <a:endParaRPr lang="en-US"/>
          </a:p>
        </p:txBody>
      </p:sp>
    </p:spTree>
    <p:extLst>
      <p:ext uri="{BB962C8B-B14F-4D97-AF65-F5344CB8AC3E}">
        <p14:creationId xmlns:p14="http://schemas.microsoft.com/office/powerpoint/2010/main" val="4164757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0C8130-B062-6A4E-A45A-F0619FF06033}" type="slidenum">
              <a:rPr lang="en-US" smtClean="0"/>
              <a:t>1</a:t>
            </a:fld>
            <a:endParaRPr lang="en-US"/>
          </a:p>
        </p:txBody>
      </p:sp>
    </p:spTree>
    <p:extLst>
      <p:ext uri="{BB962C8B-B14F-4D97-AF65-F5344CB8AC3E}">
        <p14:creationId xmlns:p14="http://schemas.microsoft.com/office/powerpoint/2010/main" val="1387964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0C8130-B062-6A4E-A45A-F0619FF06033}" type="slidenum">
              <a:rPr lang="en-US" smtClean="0"/>
              <a:t>11</a:t>
            </a:fld>
            <a:endParaRPr lang="en-US"/>
          </a:p>
        </p:txBody>
      </p:sp>
    </p:spTree>
    <p:extLst>
      <p:ext uri="{BB962C8B-B14F-4D97-AF65-F5344CB8AC3E}">
        <p14:creationId xmlns:p14="http://schemas.microsoft.com/office/powerpoint/2010/main" val="452158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0C8130-B062-6A4E-A45A-F0619FF06033}" type="slidenum">
              <a:rPr lang="en-US" smtClean="0"/>
              <a:t>12</a:t>
            </a:fld>
            <a:endParaRPr lang="en-US"/>
          </a:p>
        </p:txBody>
      </p:sp>
    </p:spTree>
    <p:extLst>
      <p:ext uri="{BB962C8B-B14F-4D97-AF65-F5344CB8AC3E}">
        <p14:creationId xmlns:p14="http://schemas.microsoft.com/office/powerpoint/2010/main" val="2709715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0C8130-B062-6A4E-A45A-F0619FF06033}" type="slidenum">
              <a:rPr lang="en-US" smtClean="0"/>
              <a:t>14</a:t>
            </a:fld>
            <a:endParaRPr lang="en-US"/>
          </a:p>
        </p:txBody>
      </p:sp>
    </p:spTree>
    <p:extLst>
      <p:ext uri="{BB962C8B-B14F-4D97-AF65-F5344CB8AC3E}">
        <p14:creationId xmlns:p14="http://schemas.microsoft.com/office/powerpoint/2010/main" val="303129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0C8130-B062-6A4E-A45A-F0619FF06033}" type="slidenum">
              <a:rPr lang="en-US" smtClean="0"/>
              <a:t>2</a:t>
            </a:fld>
            <a:endParaRPr lang="en-US"/>
          </a:p>
        </p:txBody>
      </p:sp>
    </p:spTree>
    <p:extLst>
      <p:ext uri="{BB962C8B-B14F-4D97-AF65-F5344CB8AC3E}">
        <p14:creationId xmlns:p14="http://schemas.microsoft.com/office/powerpoint/2010/main" val="532717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0C8130-B062-6A4E-A45A-F0619FF06033}" type="slidenum">
              <a:rPr lang="en-US" smtClean="0"/>
              <a:t>3</a:t>
            </a:fld>
            <a:endParaRPr lang="en-US"/>
          </a:p>
        </p:txBody>
      </p:sp>
    </p:spTree>
    <p:extLst>
      <p:ext uri="{BB962C8B-B14F-4D97-AF65-F5344CB8AC3E}">
        <p14:creationId xmlns:p14="http://schemas.microsoft.com/office/powerpoint/2010/main" val="2466475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0C8130-B062-6A4E-A45A-F0619FF06033}" type="slidenum">
              <a:rPr lang="en-US" smtClean="0"/>
              <a:t>4</a:t>
            </a:fld>
            <a:endParaRPr lang="en-US"/>
          </a:p>
        </p:txBody>
      </p:sp>
    </p:spTree>
    <p:extLst>
      <p:ext uri="{BB962C8B-B14F-4D97-AF65-F5344CB8AC3E}">
        <p14:creationId xmlns:p14="http://schemas.microsoft.com/office/powerpoint/2010/main" val="230197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0C8130-B062-6A4E-A45A-F0619FF06033}" type="slidenum">
              <a:rPr lang="en-US" smtClean="0"/>
              <a:t>6</a:t>
            </a:fld>
            <a:endParaRPr lang="en-US"/>
          </a:p>
        </p:txBody>
      </p:sp>
    </p:spTree>
    <p:extLst>
      <p:ext uri="{BB962C8B-B14F-4D97-AF65-F5344CB8AC3E}">
        <p14:creationId xmlns:p14="http://schemas.microsoft.com/office/powerpoint/2010/main" val="1727077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0C8130-B062-6A4E-A45A-F0619FF06033}" type="slidenum">
              <a:rPr lang="en-US" smtClean="0"/>
              <a:t>7</a:t>
            </a:fld>
            <a:endParaRPr lang="en-US"/>
          </a:p>
        </p:txBody>
      </p:sp>
    </p:spTree>
    <p:extLst>
      <p:ext uri="{BB962C8B-B14F-4D97-AF65-F5344CB8AC3E}">
        <p14:creationId xmlns:p14="http://schemas.microsoft.com/office/powerpoint/2010/main" val="2341859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0C8130-B062-6A4E-A45A-F0619FF06033}" type="slidenum">
              <a:rPr lang="en-US" smtClean="0"/>
              <a:t>8</a:t>
            </a:fld>
            <a:endParaRPr lang="en-US"/>
          </a:p>
        </p:txBody>
      </p:sp>
    </p:spTree>
    <p:extLst>
      <p:ext uri="{BB962C8B-B14F-4D97-AF65-F5344CB8AC3E}">
        <p14:creationId xmlns:p14="http://schemas.microsoft.com/office/powerpoint/2010/main" val="1696870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0C8130-B062-6A4E-A45A-F0619FF06033}" type="slidenum">
              <a:rPr lang="en-US" smtClean="0"/>
              <a:t>9</a:t>
            </a:fld>
            <a:endParaRPr lang="en-US"/>
          </a:p>
        </p:txBody>
      </p:sp>
    </p:spTree>
    <p:extLst>
      <p:ext uri="{BB962C8B-B14F-4D97-AF65-F5344CB8AC3E}">
        <p14:creationId xmlns:p14="http://schemas.microsoft.com/office/powerpoint/2010/main" val="58097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0C8130-B062-6A4E-A45A-F0619FF06033}" type="slidenum">
              <a:rPr lang="en-US" smtClean="0"/>
              <a:t>10</a:t>
            </a:fld>
            <a:endParaRPr lang="en-US"/>
          </a:p>
        </p:txBody>
      </p:sp>
    </p:spTree>
    <p:extLst>
      <p:ext uri="{BB962C8B-B14F-4D97-AF65-F5344CB8AC3E}">
        <p14:creationId xmlns:p14="http://schemas.microsoft.com/office/powerpoint/2010/main" val="135013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B08CB-DAD0-4441-A4A9-9DD03857D2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B1DBEA-1CFB-C44E-A374-EE5ABB471A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34E74B-78BB-C74B-A614-C4B5B16201DA}"/>
              </a:ext>
            </a:extLst>
          </p:cNvPr>
          <p:cNvSpPr>
            <a:spLocks noGrp="1"/>
          </p:cNvSpPr>
          <p:nvPr>
            <p:ph type="dt" sz="half" idx="10"/>
          </p:nvPr>
        </p:nvSpPr>
        <p:spPr/>
        <p:txBody>
          <a:bodyPr/>
          <a:lstStyle/>
          <a:p>
            <a:fld id="{48E08E7B-8034-E148-A841-26674FCF6A31}" type="datetimeFigureOut">
              <a:rPr lang="en-US" smtClean="0"/>
              <a:t>6/23/2022</a:t>
            </a:fld>
            <a:endParaRPr lang="en-US"/>
          </a:p>
        </p:txBody>
      </p:sp>
      <p:sp>
        <p:nvSpPr>
          <p:cNvPr id="5" name="Footer Placeholder 4">
            <a:extLst>
              <a:ext uri="{FF2B5EF4-FFF2-40B4-BE49-F238E27FC236}">
                <a16:creationId xmlns:a16="http://schemas.microsoft.com/office/drawing/2014/main" id="{BC06C0EE-E37D-E943-908B-EA81D8BA74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476B57-9FA8-1542-83E1-B00957C94D26}"/>
              </a:ext>
            </a:extLst>
          </p:cNvPr>
          <p:cNvSpPr>
            <a:spLocks noGrp="1"/>
          </p:cNvSpPr>
          <p:nvPr>
            <p:ph type="sldNum" sz="quarter" idx="12"/>
          </p:nvPr>
        </p:nvSpPr>
        <p:spPr/>
        <p:txBody>
          <a:bodyPr/>
          <a:lstStyle/>
          <a:p>
            <a:fld id="{58029E68-16B0-594C-AAD3-0104028FD7DE}" type="slidenum">
              <a:rPr lang="en-US" smtClean="0"/>
              <a:t>‹#›</a:t>
            </a:fld>
            <a:endParaRPr lang="en-US"/>
          </a:p>
        </p:txBody>
      </p:sp>
    </p:spTree>
    <p:extLst>
      <p:ext uri="{BB962C8B-B14F-4D97-AF65-F5344CB8AC3E}">
        <p14:creationId xmlns:p14="http://schemas.microsoft.com/office/powerpoint/2010/main" val="198273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A4208-BA35-844B-B0A7-AEB16B27CA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F11A0-CAC7-6340-858E-719A3B2BCB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00B7CE-71BC-4244-82E8-F8DB473B8E64}"/>
              </a:ext>
            </a:extLst>
          </p:cNvPr>
          <p:cNvSpPr>
            <a:spLocks noGrp="1"/>
          </p:cNvSpPr>
          <p:nvPr>
            <p:ph type="dt" sz="half" idx="10"/>
          </p:nvPr>
        </p:nvSpPr>
        <p:spPr/>
        <p:txBody>
          <a:bodyPr/>
          <a:lstStyle/>
          <a:p>
            <a:fld id="{48E08E7B-8034-E148-A841-26674FCF6A31}" type="datetimeFigureOut">
              <a:rPr lang="en-US" smtClean="0"/>
              <a:t>6/23/2022</a:t>
            </a:fld>
            <a:endParaRPr lang="en-US"/>
          </a:p>
        </p:txBody>
      </p:sp>
      <p:sp>
        <p:nvSpPr>
          <p:cNvPr id="5" name="Footer Placeholder 4">
            <a:extLst>
              <a:ext uri="{FF2B5EF4-FFF2-40B4-BE49-F238E27FC236}">
                <a16:creationId xmlns:a16="http://schemas.microsoft.com/office/drawing/2014/main" id="{C0D11E15-D3BA-FA49-83C1-ABF11CE73F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1EFB6A-44D5-6045-AEE2-CC6760328FF0}"/>
              </a:ext>
            </a:extLst>
          </p:cNvPr>
          <p:cNvSpPr>
            <a:spLocks noGrp="1"/>
          </p:cNvSpPr>
          <p:nvPr>
            <p:ph type="sldNum" sz="quarter" idx="12"/>
          </p:nvPr>
        </p:nvSpPr>
        <p:spPr/>
        <p:txBody>
          <a:bodyPr/>
          <a:lstStyle/>
          <a:p>
            <a:fld id="{58029E68-16B0-594C-AAD3-0104028FD7DE}" type="slidenum">
              <a:rPr lang="en-US" smtClean="0"/>
              <a:t>‹#›</a:t>
            </a:fld>
            <a:endParaRPr lang="en-US"/>
          </a:p>
        </p:txBody>
      </p:sp>
    </p:spTree>
    <p:extLst>
      <p:ext uri="{BB962C8B-B14F-4D97-AF65-F5344CB8AC3E}">
        <p14:creationId xmlns:p14="http://schemas.microsoft.com/office/powerpoint/2010/main" val="378621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E0B97B-D59F-2B43-A9EE-9488087F10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1F7097-C247-EC4E-B3F9-6BEAA75F30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69A9D-E964-384A-91F7-226DA494CB07}"/>
              </a:ext>
            </a:extLst>
          </p:cNvPr>
          <p:cNvSpPr>
            <a:spLocks noGrp="1"/>
          </p:cNvSpPr>
          <p:nvPr>
            <p:ph type="dt" sz="half" idx="10"/>
          </p:nvPr>
        </p:nvSpPr>
        <p:spPr/>
        <p:txBody>
          <a:bodyPr/>
          <a:lstStyle/>
          <a:p>
            <a:fld id="{48E08E7B-8034-E148-A841-26674FCF6A31}" type="datetimeFigureOut">
              <a:rPr lang="en-US" smtClean="0"/>
              <a:t>6/23/2022</a:t>
            </a:fld>
            <a:endParaRPr lang="en-US"/>
          </a:p>
        </p:txBody>
      </p:sp>
      <p:sp>
        <p:nvSpPr>
          <p:cNvPr id="5" name="Footer Placeholder 4">
            <a:extLst>
              <a:ext uri="{FF2B5EF4-FFF2-40B4-BE49-F238E27FC236}">
                <a16:creationId xmlns:a16="http://schemas.microsoft.com/office/drawing/2014/main" id="{902AEA80-0758-064D-BA7A-8BBE619882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82E0DE-E09A-5440-AD73-B327749600CE}"/>
              </a:ext>
            </a:extLst>
          </p:cNvPr>
          <p:cNvSpPr>
            <a:spLocks noGrp="1"/>
          </p:cNvSpPr>
          <p:nvPr>
            <p:ph type="sldNum" sz="quarter" idx="12"/>
          </p:nvPr>
        </p:nvSpPr>
        <p:spPr/>
        <p:txBody>
          <a:bodyPr/>
          <a:lstStyle/>
          <a:p>
            <a:fld id="{58029E68-16B0-594C-AAD3-0104028FD7DE}" type="slidenum">
              <a:rPr lang="en-US" smtClean="0"/>
              <a:t>‹#›</a:t>
            </a:fld>
            <a:endParaRPr lang="en-US"/>
          </a:p>
        </p:txBody>
      </p:sp>
    </p:spTree>
    <p:extLst>
      <p:ext uri="{BB962C8B-B14F-4D97-AF65-F5344CB8AC3E}">
        <p14:creationId xmlns:p14="http://schemas.microsoft.com/office/powerpoint/2010/main" val="2412409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4FC1F-B263-2641-BA25-A92559A62A5A}"/>
              </a:ext>
            </a:extLst>
          </p:cNvPr>
          <p:cNvSpPr>
            <a:spLocks noGrp="1"/>
          </p:cNvSpPr>
          <p:nvPr>
            <p:ph type="title"/>
          </p:nvPr>
        </p:nvSpPr>
        <p:spPr/>
        <p:txBody>
          <a:bodyPr/>
          <a:lstStyle>
            <a:lvl1pPr>
              <a:defRPr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6D9CD11-2C2F-F244-9640-3FB1A9111C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ACBCD9-18AB-A244-8506-EAE426416DA0}"/>
              </a:ext>
            </a:extLst>
          </p:cNvPr>
          <p:cNvSpPr>
            <a:spLocks noGrp="1"/>
          </p:cNvSpPr>
          <p:nvPr>
            <p:ph type="dt" sz="half" idx="10"/>
          </p:nvPr>
        </p:nvSpPr>
        <p:spPr/>
        <p:txBody>
          <a:bodyPr/>
          <a:lstStyle/>
          <a:p>
            <a:fld id="{48E08E7B-8034-E148-A841-26674FCF6A31}" type="datetimeFigureOut">
              <a:rPr lang="en-US" smtClean="0"/>
              <a:t>6/23/2022</a:t>
            </a:fld>
            <a:endParaRPr lang="en-US"/>
          </a:p>
        </p:txBody>
      </p:sp>
      <p:sp>
        <p:nvSpPr>
          <p:cNvPr id="5" name="Footer Placeholder 4">
            <a:extLst>
              <a:ext uri="{FF2B5EF4-FFF2-40B4-BE49-F238E27FC236}">
                <a16:creationId xmlns:a16="http://schemas.microsoft.com/office/drawing/2014/main" id="{3DEEC468-30B6-BD4E-AE9A-0744EDA8A9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8217BD-3305-F943-B551-31AC521B2A1F}"/>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7" name="Picture 6">
            <a:extLst>
              <a:ext uri="{FF2B5EF4-FFF2-40B4-BE49-F238E27FC236}">
                <a16:creationId xmlns:a16="http://schemas.microsoft.com/office/drawing/2014/main" id="{B0CECAEB-E86A-E940-B954-27CB0D91F02D}"/>
              </a:ext>
            </a:extLst>
          </p:cNvPr>
          <p:cNvPicPr>
            <a:picLocks noChangeAspect="1"/>
          </p:cNvPicPr>
          <p:nvPr userDrawn="1"/>
        </p:nvPicPr>
        <p:blipFill>
          <a:blip r:embed="rId2"/>
          <a:stretch>
            <a:fillRect/>
          </a:stretch>
        </p:blipFill>
        <p:spPr>
          <a:xfrm>
            <a:off x="8969298" y="5768502"/>
            <a:ext cx="2955073" cy="816921"/>
          </a:xfrm>
          <a:prstGeom prst="rect">
            <a:avLst/>
          </a:prstGeom>
        </p:spPr>
      </p:pic>
    </p:spTree>
    <p:extLst>
      <p:ext uri="{BB962C8B-B14F-4D97-AF65-F5344CB8AC3E}">
        <p14:creationId xmlns:p14="http://schemas.microsoft.com/office/powerpoint/2010/main" val="338958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ADAB0-BDCD-E74C-9482-AA9ED69BFE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94E54B-F7E5-464D-AB42-934BBE8CD1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66EB93-E23B-0543-930C-0FD1456DF1D8}"/>
              </a:ext>
            </a:extLst>
          </p:cNvPr>
          <p:cNvSpPr>
            <a:spLocks noGrp="1"/>
          </p:cNvSpPr>
          <p:nvPr>
            <p:ph type="dt" sz="half" idx="10"/>
          </p:nvPr>
        </p:nvSpPr>
        <p:spPr/>
        <p:txBody>
          <a:bodyPr/>
          <a:lstStyle/>
          <a:p>
            <a:fld id="{48E08E7B-8034-E148-A841-26674FCF6A31}" type="datetimeFigureOut">
              <a:rPr lang="en-US" smtClean="0"/>
              <a:t>6/23/2022</a:t>
            </a:fld>
            <a:endParaRPr lang="en-US"/>
          </a:p>
        </p:txBody>
      </p:sp>
      <p:sp>
        <p:nvSpPr>
          <p:cNvPr id="5" name="Footer Placeholder 4">
            <a:extLst>
              <a:ext uri="{FF2B5EF4-FFF2-40B4-BE49-F238E27FC236}">
                <a16:creationId xmlns:a16="http://schemas.microsoft.com/office/drawing/2014/main" id="{E4A71543-E448-C74C-A866-635C7FF06F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6FE6EC-5026-BF4D-8758-0C24DBBF17C3}"/>
              </a:ext>
            </a:extLst>
          </p:cNvPr>
          <p:cNvSpPr>
            <a:spLocks noGrp="1"/>
          </p:cNvSpPr>
          <p:nvPr>
            <p:ph type="sldNum" sz="quarter" idx="12"/>
          </p:nvPr>
        </p:nvSpPr>
        <p:spPr/>
        <p:txBody>
          <a:bodyPr/>
          <a:lstStyle/>
          <a:p>
            <a:fld id="{58029E68-16B0-594C-AAD3-0104028FD7DE}" type="slidenum">
              <a:rPr lang="en-US" smtClean="0"/>
              <a:t>‹#›</a:t>
            </a:fld>
            <a:endParaRPr lang="en-US"/>
          </a:p>
        </p:txBody>
      </p:sp>
    </p:spTree>
    <p:extLst>
      <p:ext uri="{BB962C8B-B14F-4D97-AF65-F5344CB8AC3E}">
        <p14:creationId xmlns:p14="http://schemas.microsoft.com/office/powerpoint/2010/main" val="2438481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A0374-482C-B649-A7A0-2B9A621F7D78}"/>
              </a:ext>
            </a:extLst>
          </p:cNvPr>
          <p:cNvSpPr>
            <a:spLocks noGrp="1"/>
          </p:cNvSpPr>
          <p:nvPr>
            <p:ph type="title"/>
          </p:nvPr>
        </p:nvSpPr>
        <p:spPr/>
        <p:txBody>
          <a:bodyPr/>
          <a:lstStyle>
            <a:lvl1pPr>
              <a:defRPr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376BA8F-D135-ED4A-9474-E17D6625D6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C86BD4-0DEC-6340-8C63-CADC2111A2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D74060-363C-1A41-B6DC-B224F5592F70}"/>
              </a:ext>
            </a:extLst>
          </p:cNvPr>
          <p:cNvSpPr>
            <a:spLocks noGrp="1"/>
          </p:cNvSpPr>
          <p:nvPr>
            <p:ph type="dt" sz="half" idx="10"/>
          </p:nvPr>
        </p:nvSpPr>
        <p:spPr/>
        <p:txBody>
          <a:bodyPr/>
          <a:lstStyle/>
          <a:p>
            <a:fld id="{48E08E7B-8034-E148-A841-26674FCF6A31}" type="datetimeFigureOut">
              <a:rPr lang="en-US" smtClean="0"/>
              <a:t>6/23/2022</a:t>
            </a:fld>
            <a:endParaRPr lang="en-US"/>
          </a:p>
        </p:txBody>
      </p:sp>
      <p:sp>
        <p:nvSpPr>
          <p:cNvPr id="6" name="Footer Placeholder 5">
            <a:extLst>
              <a:ext uri="{FF2B5EF4-FFF2-40B4-BE49-F238E27FC236}">
                <a16:creationId xmlns:a16="http://schemas.microsoft.com/office/drawing/2014/main" id="{1574500D-0D7C-DB4B-A514-809F01647D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380B5D-3613-A243-9C2C-6B90BC6E17BC}"/>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9" name="Picture 8">
            <a:extLst>
              <a:ext uri="{FF2B5EF4-FFF2-40B4-BE49-F238E27FC236}">
                <a16:creationId xmlns:a16="http://schemas.microsoft.com/office/drawing/2014/main" id="{7238A866-DBE6-924D-B1A3-92B6BC9B6E81}"/>
              </a:ext>
            </a:extLst>
          </p:cNvPr>
          <p:cNvPicPr>
            <a:picLocks noChangeAspect="1"/>
          </p:cNvPicPr>
          <p:nvPr userDrawn="1"/>
        </p:nvPicPr>
        <p:blipFill>
          <a:blip r:embed="rId2"/>
          <a:stretch>
            <a:fillRect/>
          </a:stretch>
        </p:blipFill>
        <p:spPr>
          <a:xfrm>
            <a:off x="8969298" y="5768502"/>
            <a:ext cx="2955073" cy="816921"/>
          </a:xfrm>
          <a:prstGeom prst="rect">
            <a:avLst/>
          </a:prstGeom>
        </p:spPr>
      </p:pic>
      <p:pic>
        <p:nvPicPr>
          <p:cNvPr id="11" name="Picture 10">
            <a:extLst>
              <a:ext uri="{FF2B5EF4-FFF2-40B4-BE49-F238E27FC236}">
                <a16:creationId xmlns:a16="http://schemas.microsoft.com/office/drawing/2014/main" id="{734B97D6-F845-F546-AABD-129DFC373442}"/>
              </a:ext>
            </a:extLst>
          </p:cNvPr>
          <p:cNvPicPr>
            <a:picLocks noChangeAspect="1"/>
          </p:cNvPicPr>
          <p:nvPr userDrawn="1"/>
        </p:nvPicPr>
        <p:blipFill>
          <a:blip r:embed="rId3"/>
          <a:stretch>
            <a:fillRect/>
          </a:stretch>
        </p:blipFill>
        <p:spPr>
          <a:xfrm rot="13440126">
            <a:off x="-39246" y="-317460"/>
            <a:ext cx="699840" cy="1996995"/>
          </a:xfrm>
          <a:prstGeom prst="rect">
            <a:avLst/>
          </a:prstGeom>
        </p:spPr>
      </p:pic>
    </p:spTree>
    <p:extLst>
      <p:ext uri="{BB962C8B-B14F-4D97-AF65-F5344CB8AC3E}">
        <p14:creationId xmlns:p14="http://schemas.microsoft.com/office/powerpoint/2010/main" val="600105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73296-A83E-604F-919D-2C5269FF0C25}"/>
              </a:ext>
            </a:extLst>
          </p:cNvPr>
          <p:cNvSpPr>
            <a:spLocks noGrp="1"/>
          </p:cNvSpPr>
          <p:nvPr>
            <p:ph type="title"/>
          </p:nvPr>
        </p:nvSpPr>
        <p:spPr>
          <a:xfrm>
            <a:off x="839788" y="365125"/>
            <a:ext cx="10515600" cy="1325563"/>
          </a:xfrm>
        </p:spPr>
        <p:txBody>
          <a:bodyPr/>
          <a:lstStyle>
            <a:lvl1pPr>
              <a:defRPr b="1">
                <a:solidFill>
                  <a:schemeClr val="accent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96D8143-5D9E-684C-A75B-468A9CFF84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E94D65-E990-C04A-A418-BE22F65690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39AEF4-FCAE-224A-853D-B07299A4A0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A3696A-C1EF-8C48-A656-A1DDCB38FD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11916F-A1DD-EF4E-AA9C-4230F7A8898B}"/>
              </a:ext>
            </a:extLst>
          </p:cNvPr>
          <p:cNvSpPr>
            <a:spLocks noGrp="1"/>
          </p:cNvSpPr>
          <p:nvPr>
            <p:ph type="dt" sz="half" idx="10"/>
          </p:nvPr>
        </p:nvSpPr>
        <p:spPr/>
        <p:txBody>
          <a:bodyPr/>
          <a:lstStyle/>
          <a:p>
            <a:fld id="{48E08E7B-8034-E148-A841-26674FCF6A31}" type="datetimeFigureOut">
              <a:rPr lang="en-US" smtClean="0"/>
              <a:t>6/23/2022</a:t>
            </a:fld>
            <a:endParaRPr lang="en-US"/>
          </a:p>
        </p:txBody>
      </p:sp>
      <p:sp>
        <p:nvSpPr>
          <p:cNvPr id="8" name="Footer Placeholder 7">
            <a:extLst>
              <a:ext uri="{FF2B5EF4-FFF2-40B4-BE49-F238E27FC236}">
                <a16:creationId xmlns:a16="http://schemas.microsoft.com/office/drawing/2014/main" id="{4288A589-D32F-354F-B375-03874C0CD3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6C4A49-CD59-4A40-89D5-7B72DAA86AFB}"/>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11" name="Picture 10">
            <a:extLst>
              <a:ext uri="{FF2B5EF4-FFF2-40B4-BE49-F238E27FC236}">
                <a16:creationId xmlns:a16="http://schemas.microsoft.com/office/drawing/2014/main" id="{0EFB6F7C-5F3F-2B44-AD7A-756F9B41F572}"/>
              </a:ext>
            </a:extLst>
          </p:cNvPr>
          <p:cNvPicPr>
            <a:picLocks noChangeAspect="1"/>
          </p:cNvPicPr>
          <p:nvPr userDrawn="1"/>
        </p:nvPicPr>
        <p:blipFill>
          <a:blip r:embed="rId2"/>
          <a:stretch>
            <a:fillRect/>
          </a:stretch>
        </p:blipFill>
        <p:spPr>
          <a:xfrm>
            <a:off x="8969298" y="5768502"/>
            <a:ext cx="2955073" cy="816921"/>
          </a:xfrm>
          <a:prstGeom prst="rect">
            <a:avLst/>
          </a:prstGeom>
        </p:spPr>
      </p:pic>
      <p:pic>
        <p:nvPicPr>
          <p:cNvPr id="12" name="Picture 11">
            <a:extLst>
              <a:ext uri="{FF2B5EF4-FFF2-40B4-BE49-F238E27FC236}">
                <a16:creationId xmlns:a16="http://schemas.microsoft.com/office/drawing/2014/main" id="{6DE15502-934A-7842-B4C7-C69C47CB1885}"/>
              </a:ext>
            </a:extLst>
          </p:cNvPr>
          <p:cNvPicPr>
            <a:picLocks noChangeAspect="1"/>
          </p:cNvPicPr>
          <p:nvPr userDrawn="1"/>
        </p:nvPicPr>
        <p:blipFill>
          <a:blip r:embed="rId3"/>
          <a:stretch>
            <a:fillRect/>
          </a:stretch>
        </p:blipFill>
        <p:spPr>
          <a:xfrm rot="13440126">
            <a:off x="-39246" y="-317460"/>
            <a:ext cx="699840" cy="1996995"/>
          </a:xfrm>
          <a:prstGeom prst="rect">
            <a:avLst/>
          </a:prstGeom>
        </p:spPr>
      </p:pic>
    </p:spTree>
    <p:extLst>
      <p:ext uri="{BB962C8B-B14F-4D97-AF65-F5344CB8AC3E}">
        <p14:creationId xmlns:p14="http://schemas.microsoft.com/office/powerpoint/2010/main" val="1613854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035CD-13DD-A445-80A0-E9E58E6ACD24}"/>
              </a:ext>
            </a:extLst>
          </p:cNvPr>
          <p:cNvSpPr>
            <a:spLocks noGrp="1"/>
          </p:cNvSpPr>
          <p:nvPr>
            <p:ph type="title"/>
          </p:nvPr>
        </p:nvSpPr>
        <p:spPr/>
        <p:txBody>
          <a:bodyPr/>
          <a:lstStyle>
            <a:lvl1pPr>
              <a:defRPr b="1">
                <a:solidFill>
                  <a:schemeClr val="accent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D47E43B4-44FC-DC4B-9970-772A6BCE85D9}"/>
              </a:ext>
            </a:extLst>
          </p:cNvPr>
          <p:cNvSpPr>
            <a:spLocks noGrp="1"/>
          </p:cNvSpPr>
          <p:nvPr>
            <p:ph type="dt" sz="half" idx="10"/>
          </p:nvPr>
        </p:nvSpPr>
        <p:spPr/>
        <p:txBody>
          <a:bodyPr/>
          <a:lstStyle/>
          <a:p>
            <a:fld id="{48E08E7B-8034-E148-A841-26674FCF6A31}" type="datetimeFigureOut">
              <a:rPr lang="en-US" smtClean="0"/>
              <a:t>6/23/2022</a:t>
            </a:fld>
            <a:endParaRPr lang="en-US"/>
          </a:p>
        </p:txBody>
      </p:sp>
      <p:sp>
        <p:nvSpPr>
          <p:cNvPr id="4" name="Footer Placeholder 3">
            <a:extLst>
              <a:ext uri="{FF2B5EF4-FFF2-40B4-BE49-F238E27FC236}">
                <a16:creationId xmlns:a16="http://schemas.microsoft.com/office/drawing/2014/main" id="{DF02CA36-7068-5D45-8ADE-316D9873E0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983B86-4584-9A46-A5C9-362C135A75A6}"/>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7" name="Picture 6">
            <a:extLst>
              <a:ext uri="{FF2B5EF4-FFF2-40B4-BE49-F238E27FC236}">
                <a16:creationId xmlns:a16="http://schemas.microsoft.com/office/drawing/2014/main" id="{E5AC39B0-AEB1-BB47-9CBD-BF4DF5E0B313}"/>
              </a:ext>
            </a:extLst>
          </p:cNvPr>
          <p:cNvPicPr>
            <a:picLocks noChangeAspect="1"/>
          </p:cNvPicPr>
          <p:nvPr userDrawn="1"/>
        </p:nvPicPr>
        <p:blipFill>
          <a:blip r:embed="rId2"/>
          <a:stretch>
            <a:fillRect/>
          </a:stretch>
        </p:blipFill>
        <p:spPr>
          <a:xfrm>
            <a:off x="8969298" y="5768502"/>
            <a:ext cx="2955073" cy="816921"/>
          </a:xfrm>
          <a:prstGeom prst="rect">
            <a:avLst/>
          </a:prstGeom>
        </p:spPr>
      </p:pic>
      <p:pic>
        <p:nvPicPr>
          <p:cNvPr id="8" name="Picture 7">
            <a:extLst>
              <a:ext uri="{FF2B5EF4-FFF2-40B4-BE49-F238E27FC236}">
                <a16:creationId xmlns:a16="http://schemas.microsoft.com/office/drawing/2014/main" id="{801EAA36-FB12-C942-A7D9-3EB4A58525B5}"/>
              </a:ext>
            </a:extLst>
          </p:cNvPr>
          <p:cNvPicPr>
            <a:picLocks noChangeAspect="1"/>
          </p:cNvPicPr>
          <p:nvPr userDrawn="1"/>
        </p:nvPicPr>
        <p:blipFill>
          <a:blip r:embed="rId3"/>
          <a:stretch>
            <a:fillRect/>
          </a:stretch>
        </p:blipFill>
        <p:spPr>
          <a:xfrm rot="13440126">
            <a:off x="-39246" y="-317460"/>
            <a:ext cx="699840" cy="1996995"/>
          </a:xfrm>
          <a:prstGeom prst="rect">
            <a:avLst/>
          </a:prstGeom>
        </p:spPr>
      </p:pic>
    </p:spTree>
    <p:extLst>
      <p:ext uri="{BB962C8B-B14F-4D97-AF65-F5344CB8AC3E}">
        <p14:creationId xmlns:p14="http://schemas.microsoft.com/office/powerpoint/2010/main" val="3123303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025BF1-44AF-1743-9788-A731EB7D7736}"/>
              </a:ext>
            </a:extLst>
          </p:cNvPr>
          <p:cNvSpPr>
            <a:spLocks noGrp="1"/>
          </p:cNvSpPr>
          <p:nvPr>
            <p:ph type="dt" sz="half" idx="10"/>
          </p:nvPr>
        </p:nvSpPr>
        <p:spPr/>
        <p:txBody>
          <a:bodyPr/>
          <a:lstStyle/>
          <a:p>
            <a:fld id="{48E08E7B-8034-E148-A841-26674FCF6A31}" type="datetimeFigureOut">
              <a:rPr lang="en-US" smtClean="0"/>
              <a:t>6/23/2022</a:t>
            </a:fld>
            <a:endParaRPr lang="en-US"/>
          </a:p>
        </p:txBody>
      </p:sp>
      <p:sp>
        <p:nvSpPr>
          <p:cNvPr id="3" name="Footer Placeholder 2">
            <a:extLst>
              <a:ext uri="{FF2B5EF4-FFF2-40B4-BE49-F238E27FC236}">
                <a16:creationId xmlns:a16="http://schemas.microsoft.com/office/drawing/2014/main" id="{C8E312B0-0747-3B45-BF95-54306A5585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312123-3D3E-C44A-9E21-454D10644FD0}"/>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6" name="Picture 5">
            <a:extLst>
              <a:ext uri="{FF2B5EF4-FFF2-40B4-BE49-F238E27FC236}">
                <a16:creationId xmlns:a16="http://schemas.microsoft.com/office/drawing/2014/main" id="{A49DCC30-DDA1-6446-B0ED-CEBE8D9AE53E}"/>
              </a:ext>
            </a:extLst>
          </p:cNvPr>
          <p:cNvPicPr>
            <a:picLocks noChangeAspect="1"/>
          </p:cNvPicPr>
          <p:nvPr userDrawn="1"/>
        </p:nvPicPr>
        <p:blipFill>
          <a:blip r:embed="rId2"/>
          <a:stretch>
            <a:fillRect/>
          </a:stretch>
        </p:blipFill>
        <p:spPr>
          <a:xfrm>
            <a:off x="8969298" y="5768502"/>
            <a:ext cx="2955073" cy="816921"/>
          </a:xfrm>
          <a:prstGeom prst="rect">
            <a:avLst/>
          </a:prstGeom>
        </p:spPr>
      </p:pic>
      <p:pic>
        <p:nvPicPr>
          <p:cNvPr id="7" name="Picture 6">
            <a:extLst>
              <a:ext uri="{FF2B5EF4-FFF2-40B4-BE49-F238E27FC236}">
                <a16:creationId xmlns:a16="http://schemas.microsoft.com/office/drawing/2014/main" id="{8D7D3C7E-4F88-6B45-9A74-FF1DA3B14ECE}"/>
              </a:ext>
            </a:extLst>
          </p:cNvPr>
          <p:cNvPicPr>
            <a:picLocks noChangeAspect="1"/>
          </p:cNvPicPr>
          <p:nvPr userDrawn="1"/>
        </p:nvPicPr>
        <p:blipFill>
          <a:blip r:embed="rId3"/>
          <a:stretch>
            <a:fillRect/>
          </a:stretch>
        </p:blipFill>
        <p:spPr>
          <a:xfrm rot="13440126">
            <a:off x="-39246" y="-317460"/>
            <a:ext cx="699840" cy="1996995"/>
          </a:xfrm>
          <a:prstGeom prst="rect">
            <a:avLst/>
          </a:prstGeom>
        </p:spPr>
      </p:pic>
    </p:spTree>
    <p:extLst>
      <p:ext uri="{BB962C8B-B14F-4D97-AF65-F5344CB8AC3E}">
        <p14:creationId xmlns:p14="http://schemas.microsoft.com/office/powerpoint/2010/main" val="40689692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94F43-82BD-3049-8BD1-38AA79E84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5CA78C-D250-2F4D-A44F-4ADB4A9C5F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44A381-F4AC-D648-AC1D-111C9E416F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116913-36DF-C341-A55D-0176F22EF0E1}"/>
              </a:ext>
            </a:extLst>
          </p:cNvPr>
          <p:cNvSpPr>
            <a:spLocks noGrp="1"/>
          </p:cNvSpPr>
          <p:nvPr>
            <p:ph type="dt" sz="half" idx="10"/>
          </p:nvPr>
        </p:nvSpPr>
        <p:spPr/>
        <p:txBody>
          <a:bodyPr/>
          <a:lstStyle/>
          <a:p>
            <a:fld id="{48E08E7B-8034-E148-A841-26674FCF6A31}" type="datetimeFigureOut">
              <a:rPr lang="en-US" smtClean="0"/>
              <a:t>6/23/2022</a:t>
            </a:fld>
            <a:endParaRPr lang="en-US"/>
          </a:p>
        </p:txBody>
      </p:sp>
      <p:sp>
        <p:nvSpPr>
          <p:cNvPr id="6" name="Footer Placeholder 5">
            <a:extLst>
              <a:ext uri="{FF2B5EF4-FFF2-40B4-BE49-F238E27FC236}">
                <a16:creationId xmlns:a16="http://schemas.microsoft.com/office/drawing/2014/main" id="{11570404-BBC2-1243-AF53-1495239A39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8F9DEC-EF43-4940-800D-8067C69B1BD0}"/>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8" name="Picture 7">
            <a:extLst>
              <a:ext uri="{FF2B5EF4-FFF2-40B4-BE49-F238E27FC236}">
                <a16:creationId xmlns:a16="http://schemas.microsoft.com/office/drawing/2014/main" id="{29AB6EDB-D0A7-9C47-9C09-FAA495C60068}"/>
              </a:ext>
            </a:extLst>
          </p:cNvPr>
          <p:cNvPicPr>
            <a:picLocks noChangeAspect="1"/>
          </p:cNvPicPr>
          <p:nvPr userDrawn="1"/>
        </p:nvPicPr>
        <p:blipFill>
          <a:blip r:embed="rId2"/>
          <a:stretch>
            <a:fillRect/>
          </a:stretch>
        </p:blipFill>
        <p:spPr>
          <a:xfrm>
            <a:off x="8969298" y="5768502"/>
            <a:ext cx="2955073" cy="816921"/>
          </a:xfrm>
          <a:prstGeom prst="rect">
            <a:avLst/>
          </a:prstGeom>
        </p:spPr>
      </p:pic>
      <p:pic>
        <p:nvPicPr>
          <p:cNvPr id="9" name="Picture 8">
            <a:extLst>
              <a:ext uri="{FF2B5EF4-FFF2-40B4-BE49-F238E27FC236}">
                <a16:creationId xmlns:a16="http://schemas.microsoft.com/office/drawing/2014/main" id="{858CD18F-C5E0-794D-8FEE-FDF5536D5E69}"/>
              </a:ext>
            </a:extLst>
          </p:cNvPr>
          <p:cNvPicPr>
            <a:picLocks noChangeAspect="1"/>
          </p:cNvPicPr>
          <p:nvPr userDrawn="1"/>
        </p:nvPicPr>
        <p:blipFill>
          <a:blip r:embed="rId3"/>
          <a:stretch>
            <a:fillRect/>
          </a:stretch>
        </p:blipFill>
        <p:spPr>
          <a:xfrm rot="13440126">
            <a:off x="-39246" y="-317460"/>
            <a:ext cx="699840" cy="1996995"/>
          </a:xfrm>
          <a:prstGeom prst="rect">
            <a:avLst/>
          </a:prstGeom>
        </p:spPr>
      </p:pic>
    </p:spTree>
    <p:extLst>
      <p:ext uri="{BB962C8B-B14F-4D97-AF65-F5344CB8AC3E}">
        <p14:creationId xmlns:p14="http://schemas.microsoft.com/office/powerpoint/2010/main" val="1872779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33922-80BF-9944-8DB4-917D542A9B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602ED4-9350-E94D-BE51-5FE4917322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19F9AE-DBCB-BE46-A526-9608C318B9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FB05C2-FF6D-C244-9C6D-A39487BD9B92}"/>
              </a:ext>
            </a:extLst>
          </p:cNvPr>
          <p:cNvSpPr>
            <a:spLocks noGrp="1"/>
          </p:cNvSpPr>
          <p:nvPr>
            <p:ph type="dt" sz="half" idx="10"/>
          </p:nvPr>
        </p:nvSpPr>
        <p:spPr/>
        <p:txBody>
          <a:bodyPr/>
          <a:lstStyle/>
          <a:p>
            <a:fld id="{48E08E7B-8034-E148-A841-26674FCF6A31}" type="datetimeFigureOut">
              <a:rPr lang="en-US" smtClean="0"/>
              <a:t>6/23/2022</a:t>
            </a:fld>
            <a:endParaRPr lang="en-US"/>
          </a:p>
        </p:txBody>
      </p:sp>
      <p:sp>
        <p:nvSpPr>
          <p:cNvPr id="6" name="Footer Placeholder 5">
            <a:extLst>
              <a:ext uri="{FF2B5EF4-FFF2-40B4-BE49-F238E27FC236}">
                <a16:creationId xmlns:a16="http://schemas.microsoft.com/office/drawing/2014/main" id="{FE1D42F3-7441-5C4E-8429-CFF4A2EB40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FD6917-B8F2-0740-AC13-290528744E84}"/>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8" name="Picture 7">
            <a:extLst>
              <a:ext uri="{FF2B5EF4-FFF2-40B4-BE49-F238E27FC236}">
                <a16:creationId xmlns:a16="http://schemas.microsoft.com/office/drawing/2014/main" id="{CC197BBC-F35D-2448-82AD-91754F1BBB69}"/>
              </a:ext>
            </a:extLst>
          </p:cNvPr>
          <p:cNvPicPr>
            <a:picLocks noChangeAspect="1"/>
          </p:cNvPicPr>
          <p:nvPr userDrawn="1"/>
        </p:nvPicPr>
        <p:blipFill>
          <a:blip r:embed="rId2"/>
          <a:stretch>
            <a:fillRect/>
          </a:stretch>
        </p:blipFill>
        <p:spPr>
          <a:xfrm>
            <a:off x="8969298" y="5768502"/>
            <a:ext cx="2955073" cy="816921"/>
          </a:xfrm>
          <a:prstGeom prst="rect">
            <a:avLst/>
          </a:prstGeom>
        </p:spPr>
      </p:pic>
      <p:pic>
        <p:nvPicPr>
          <p:cNvPr id="9" name="Picture 8">
            <a:extLst>
              <a:ext uri="{FF2B5EF4-FFF2-40B4-BE49-F238E27FC236}">
                <a16:creationId xmlns:a16="http://schemas.microsoft.com/office/drawing/2014/main" id="{B0EB3C0C-5A03-2441-A76B-24C435B0AD3D}"/>
              </a:ext>
            </a:extLst>
          </p:cNvPr>
          <p:cNvPicPr>
            <a:picLocks noChangeAspect="1"/>
          </p:cNvPicPr>
          <p:nvPr userDrawn="1"/>
        </p:nvPicPr>
        <p:blipFill>
          <a:blip r:embed="rId3"/>
          <a:stretch>
            <a:fillRect/>
          </a:stretch>
        </p:blipFill>
        <p:spPr>
          <a:xfrm rot="13440126">
            <a:off x="-39246" y="-317460"/>
            <a:ext cx="699840" cy="1996995"/>
          </a:xfrm>
          <a:prstGeom prst="rect">
            <a:avLst/>
          </a:prstGeom>
        </p:spPr>
      </p:pic>
    </p:spTree>
    <p:extLst>
      <p:ext uri="{BB962C8B-B14F-4D97-AF65-F5344CB8AC3E}">
        <p14:creationId xmlns:p14="http://schemas.microsoft.com/office/powerpoint/2010/main" val="1222985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9C6317-C33A-5A41-B2A6-DC962C1971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ECCD63-6571-CE43-9175-C0AD23E981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E0257D-228A-8E45-AF5B-82F87281BE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E08E7B-8034-E148-A841-26674FCF6A31}" type="datetimeFigureOut">
              <a:rPr lang="en-US" smtClean="0"/>
              <a:t>6/23/2022</a:t>
            </a:fld>
            <a:endParaRPr lang="en-US"/>
          </a:p>
        </p:txBody>
      </p:sp>
      <p:sp>
        <p:nvSpPr>
          <p:cNvPr id="5" name="Footer Placeholder 4">
            <a:extLst>
              <a:ext uri="{FF2B5EF4-FFF2-40B4-BE49-F238E27FC236}">
                <a16:creationId xmlns:a16="http://schemas.microsoft.com/office/drawing/2014/main" id="{DC1FC608-D8DA-A74B-87A1-5886243C48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D76CB3-E4E3-ED4A-815C-094E3F4184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029E68-16B0-594C-AAD3-0104028FD7DE}" type="slidenum">
              <a:rPr lang="en-US" smtClean="0"/>
              <a:t>‹#›</a:t>
            </a:fld>
            <a:endParaRPr lang="en-US"/>
          </a:p>
        </p:txBody>
      </p:sp>
    </p:spTree>
    <p:extLst>
      <p:ext uri="{BB962C8B-B14F-4D97-AF65-F5344CB8AC3E}">
        <p14:creationId xmlns:p14="http://schemas.microsoft.com/office/powerpoint/2010/main" val="1772125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7B47A44A-132C-E44F-B175-57008694A4D1}"/>
              </a:ext>
            </a:extLst>
          </p:cNvPr>
          <p:cNvSpPr>
            <a:spLocks noGrp="1"/>
          </p:cNvSpPr>
          <p:nvPr>
            <p:ph type="ctrTitle"/>
          </p:nvPr>
        </p:nvSpPr>
        <p:spPr>
          <a:xfrm>
            <a:off x="634403" y="2873174"/>
            <a:ext cx="6905286" cy="1297115"/>
          </a:xfrm>
        </p:spPr>
        <p:txBody>
          <a:bodyPr anchor="t">
            <a:normAutofit fontScale="90000"/>
          </a:bodyPr>
          <a:lstStyle/>
          <a:p>
            <a:pPr algn="l"/>
            <a:r>
              <a:rPr lang="en-US" sz="4400" dirty="0">
                <a:solidFill>
                  <a:srgbClr val="000000"/>
                </a:solidFill>
              </a:rPr>
              <a:t>407 TRC Optometry</a:t>
            </a:r>
            <a:br>
              <a:rPr lang="en-US" sz="4400" dirty="0">
                <a:solidFill>
                  <a:srgbClr val="000000"/>
                </a:solidFill>
              </a:rPr>
            </a:br>
            <a:r>
              <a:rPr lang="en-US" sz="4400" dirty="0">
                <a:solidFill>
                  <a:srgbClr val="000000"/>
                </a:solidFill>
              </a:rPr>
              <a:t>Application</a:t>
            </a:r>
          </a:p>
        </p:txBody>
      </p:sp>
      <p:sp>
        <p:nvSpPr>
          <p:cNvPr id="3" name="Subtitle 2">
            <a:extLst>
              <a:ext uri="{FF2B5EF4-FFF2-40B4-BE49-F238E27FC236}">
                <a16:creationId xmlns:a16="http://schemas.microsoft.com/office/drawing/2014/main" id="{A2E25244-68D7-B54C-BF31-ABDA6D258C26}"/>
              </a:ext>
            </a:extLst>
          </p:cNvPr>
          <p:cNvSpPr>
            <a:spLocks noGrp="1"/>
          </p:cNvSpPr>
          <p:nvPr>
            <p:ph type="subTitle" idx="1"/>
          </p:nvPr>
        </p:nvSpPr>
        <p:spPr>
          <a:xfrm>
            <a:off x="624118" y="4460869"/>
            <a:ext cx="4805691" cy="506494"/>
          </a:xfrm>
        </p:spPr>
        <p:txBody>
          <a:bodyPr anchor="b">
            <a:normAutofit/>
          </a:bodyPr>
          <a:lstStyle/>
          <a:p>
            <a:pPr algn="l"/>
            <a:r>
              <a:rPr lang="en-US" sz="2200" dirty="0">
                <a:solidFill>
                  <a:srgbClr val="000000"/>
                </a:solidFill>
              </a:rPr>
              <a:t>Christopher Wolfe, OD, FAAO, Dipl. ABO</a:t>
            </a:r>
          </a:p>
        </p:txBody>
      </p:sp>
      <p:sp>
        <p:nvSpPr>
          <p:cNvPr id="14"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7AC6F161-5B29-3348-B1AE-3A17C5AD6A45}"/>
              </a:ext>
            </a:extLst>
          </p:cNvPr>
          <p:cNvPicPr>
            <a:picLocks noChangeAspect="1"/>
          </p:cNvPicPr>
          <p:nvPr/>
        </p:nvPicPr>
        <p:blipFill>
          <a:blip r:embed="rId4"/>
          <a:stretch>
            <a:fillRect/>
          </a:stretch>
        </p:blipFill>
        <p:spPr>
          <a:xfrm>
            <a:off x="7709770" y="3311530"/>
            <a:ext cx="4141760" cy="1149339"/>
          </a:xfrm>
          <a:prstGeom prst="rect">
            <a:avLst/>
          </a:prstGeom>
        </p:spPr>
      </p:pic>
    </p:spTree>
    <p:extLst>
      <p:ext uri="{BB962C8B-B14F-4D97-AF65-F5344CB8AC3E}">
        <p14:creationId xmlns:p14="http://schemas.microsoft.com/office/powerpoint/2010/main" val="868183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A6CC4-2E35-7C4D-B4A9-B624076872B0}"/>
              </a:ext>
            </a:extLst>
          </p:cNvPr>
          <p:cNvSpPr>
            <a:spLocks noGrp="1"/>
          </p:cNvSpPr>
          <p:nvPr>
            <p:ph type="title"/>
          </p:nvPr>
        </p:nvSpPr>
        <p:spPr>
          <a:xfrm>
            <a:off x="838200" y="365125"/>
            <a:ext cx="10515600" cy="1426353"/>
          </a:xfrm>
        </p:spPr>
        <p:txBody>
          <a:bodyPr>
            <a:noAutofit/>
          </a:bodyPr>
          <a:lstStyle/>
          <a:p>
            <a:r>
              <a:rPr lang="en-US" sz="2800" dirty="0"/>
              <a:t>What is the most common reason that your patients decline to get SLT? (choose one)</a:t>
            </a:r>
          </a:p>
        </p:txBody>
      </p:sp>
      <p:graphicFrame>
        <p:nvGraphicFramePr>
          <p:cNvPr id="6" name="Chart 5">
            <a:extLst>
              <a:ext uri="{FF2B5EF4-FFF2-40B4-BE49-F238E27FC236}">
                <a16:creationId xmlns:a16="http://schemas.microsoft.com/office/drawing/2014/main" id="{CF30FEF8-1EA3-DDDD-BE0A-7769BB6C41CA}"/>
              </a:ext>
            </a:extLst>
          </p:cNvPr>
          <p:cNvGraphicFramePr/>
          <p:nvPr>
            <p:extLst>
              <p:ext uri="{D42A27DB-BD31-4B8C-83A1-F6EECF244321}">
                <p14:modId xmlns:p14="http://schemas.microsoft.com/office/powerpoint/2010/main" val="3880370026"/>
              </p:ext>
            </p:extLst>
          </p:nvPr>
        </p:nvGraphicFramePr>
        <p:xfrm>
          <a:off x="429208" y="1791479"/>
          <a:ext cx="10924592" cy="4701396"/>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08922E1D-9336-F763-8DA4-8B87681313D6}"/>
              </a:ext>
            </a:extLst>
          </p:cNvPr>
          <p:cNvSpPr/>
          <p:nvPr/>
        </p:nvSpPr>
        <p:spPr>
          <a:xfrm>
            <a:off x="429208" y="2578100"/>
            <a:ext cx="10924592" cy="215900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36F9AD1-F63F-83F2-8D61-4578C2C2968A}"/>
              </a:ext>
            </a:extLst>
          </p:cNvPr>
          <p:cNvSpPr txBox="1"/>
          <p:nvPr/>
        </p:nvSpPr>
        <p:spPr>
          <a:xfrm>
            <a:off x="2540976" y="6510460"/>
            <a:ext cx="3555023" cy="400110"/>
          </a:xfrm>
          <a:prstGeom prst="rect">
            <a:avLst/>
          </a:prstGeom>
          <a:noFill/>
        </p:spPr>
        <p:txBody>
          <a:bodyPr wrap="square" rtlCol="0">
            <a:spAutoFit/>
          </a:bodyPr>
          <a:lstStyle/>
          <a:p>
            <a:r>
              <a:rPr lang="en-US" sz="2000" b="1" dirty="0">
                <a:solidFill>
                  <a:schemeClr val="accent6"/>
                </a:solidFill>
              </a:rPr>
              <a:t>Criterion 1 and 4</a:t>
            </a:r>
          </a:p>
        </p:txBody>
      </p:sp>
    </p:spTree>
    <p:extLst>
      <p:ext uri="{BB962C8B-B14F-4D97-AF65-F5344CB8AC3E}">
        <p14:creationId xmlns:p14="http://schemas.microsoft.com/office/powerpoint/2010/main" val="1955126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07893F79-7631-0A4D-B7F0-9DD78E86F6A6}"/>
              </a:ext>
            </a:extLst>
          </p:cNvPr>
          <p:cNvSpPr>
            <a:spLocks noGrp="1"/>
          </p:cNvSpPr>
          <p:nvPr>
            <p:ph type="title"/>
          </p:nvPr>
        </p:nvSpPr>
        <p:spPr>
          <a:xfrm>
            <a:off x="623813" y="2780442"/>
            <a:ext cx="4805996" cy="1297115"/>
          </a:xfrm>
        </p:spPr>
        <p:txBody>
          <a:bodyPr vert="horz" lIns="91440" tIns="45720" rIns="91440" bIns="45720" rtlCol="0" anchor="t">
            <a:normAutofit fontScale="90000"/>
          </a:bodyPr>
          <a:lstStyle/>
          <a:p>
            <a:r>
              <a:rPr lang="en-US" dirty="0">
                <a:solidFill>
                  <a:srgbClr val="000000"/>
                </a:solidFill>
              </a:rPr>
              <a:t>What occurs if a patient has a complaint about an optometrist?</a:t>
            </a:r>
            <a:br>
              <a:rPr lang="en-US" kern="1200" dirty="0">
                <a:solidFill>
                  <a:srgbClr val="000000"/>
                </a:solidFill>
                <a:latin typeface="+mj-lt"/>
                <a:ea typeface="+mj-ea"/>
                <a:cs typeface="+mj-cs"/>
              </a:rPr>
            </a:br>
            <a:endParaRPr lang="en-US" kern="1200" dirty="0">
              <a:solidFill>
                <a:schemeClr val="accent6"/>
              </a:solidFill>
              <a:latin typeface="+mj-lt"/>
              <a:ea typeface="+mj-ea"/>
              <a:cs typeface="+mj-cs"/>
            </a:endParaRPr>
          </a:p>
        </p:txBody>
      </p:sp>
      <p:sp>
        <p:nvSpPr>
          <p:cNvPr id="14"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68418996-B789-6A49-AF5D-FFFDC23EA33B}"/>
              </a:ext>
            </a:extLst>
          </p:cNvPr>
          <p:cNvPicPr>
            <a:picLocks noGrp="1" noChangeAspect="1"/>
          </p:cNvPicPr>
          <p:nvPr>
            <p:ph idx="1"/>
          </p:nvPr>
        </p:nvPicPr>
        <p:blipFill>
          <a:blip r:embed="rId4"/>
          <a:stretch>
            <a:fillRect/>
          </a:stretch>
        </p:blipFill>
        <p:spPr>
          <a:xfrm>
            <a:off x="7709770" y="3311530"/>
            <a:ext cx="4141760" cy="1149339"/>
          </a:xfrm>
          <a:prstGeom prst="rect">
            <a:avLst/>
          </a:prstGeom>
        </p:spPr>
      </p:pic>
      <p:sp>
        <p:nvSpPr>
          <p:cNvPr id="11" name="Subtitle 2">
            <a:extLst>
              <a:ext uri="{FF2B5EF4-FFF2-40B4-BE49-F238E27FC236}">
                <a16:creationId xmlns:a16="http://schemas.microsoft.com/office/drawing/2014/main" id="{B362BAF0-F817-C940-805A-12BD423C1252}"/>
              </a:ext>
            </a:extLst>
          </p:cNvPr>
          <p:cNvSpPr txBox="1">
            <a:spLocks/>
          </p:cNvSpPr>
          <p:nvPr/>
        </p:nvSpPr>
        <p:spPr>
          <a:xfrm>
            <a:off x="964281" y="5048363"/>
            <a:ext cx="4805691" cy="838831"/>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000000"/>
                </a:solidFill>
              </a:rPr>
              <a:t>Robert </a:t>
            </a:r>
            <a:r>
              <a:rPr lang="en-US" sz="1800" dirty="0" err="1">
                <a:solidFill>
                  <a:srgbClr val="000000"/>
                </a:solidFill>
              </a:rPr>
              <a:t>Vandervort</a:t>
            </a:r>
            <a:r>
              <a:rPr lang="en-US" sz="1800" dirty="0">
                <a:solidFill>
                  <a:srgbClr val="000000"/>
                </a:solidFill>
              </a:rPr>
              <a:t>, OD, FAAO, Dipl. ABO</a:t>
            </a:r>
          </a:p>
        </p:txBody>
      </p:sp>
    </p:spTree>
    <p:extLst>
      <p:ext uri="{BB962C8B-B14F-4D97-AF65-F5344CB8AC3E}">
        <p14:creationId xmlns:p14="http://schemas.microsoft.com/office/powerpoint/2010/main" val="4054165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A6CC4-2E35-7C4D-B4A9-B624076872B0}"/>
              </a:ext>
            </a:extLst>
          </p:cNvPr>
          <p:cNvSpPr>
            <a:spLocks noGrp="1"/>
          </p:cNvSpPr>
          <p:nvPr>
            <p:ph type="title"/>
          </p:nvPr>
        </p:nvSpPr>
        <p:spPr/>
        <p:txBody>
          <a:bodyPr/>
          <a:lstStyle/>
          <a:p>
            <a:r>
              <a:rPr lang="en-US" dirty="0"/>
              <a:t>If a complaint is filed against an optometrist</a:t>
            </a:r>
          </a:p>
        </p:txBody>
      </p:sp>
      <p:sp>
        <p:nvSpPr>
          <p:cNvPr id="6" name="Content Placeholder 5">
            <a:extLst>
              <a:ext uri="{FF2B5EF4-FFF2-40B4-BE49-F238E27FC236}">
                <a16:creationId xmlns:a16="http://schemas.microsoft.com/office/drawing/2014/main" id="{B369A220-26C5-304F-9020-6A7BC9108828}"/>
              </a:ext>
            </a:extLst>
          </p:cNvPr>
          <p:cNvSpPr>
            <a:spLocks noGrp="1"/>
          </p:cNvSpPr>
          <p:nvPr>
            <p:ph idx="1"/>
          </p:nvPr>
        </p:nvSpPr>
        <p:spPr>
          <a:xfrm>
            <a:off x="838200" y="1593307"/>
            <a:ext cx="10515600" cy="4540363"/>
          </a:xfrm>
        </p:spPr>
        <p:txBody>
          <a:bodyPr vert="horz" lIns="91440" tIns="45720" rIns="91440" bIns="45720" rtlCol="0" anchor="t">
            <a:normAutofit fontScale="92500"/>
          </a:bodyPr>
          <a:lstStyle/>
          <a:p>
            <a:pPr marL="457200" indent="-457200">
              <a:buFont typeface="+mj-lt"/>
              <a:buAutoNum type="arabicPeriod"/>
            </a:pPr>
            <a:r>
              <a:rPr lang="en-US" sz="2400" dirty="0">
                <a:cs typeface="Calibri"/>
              </a:rPr>
              <a:t>A </a:t>
            </a:r>
            <a:r>
              <a:rPr lang="en-US" sz="2400" b="1" dirty="0">
                <a:cs typeface="Calibri"/>
              </a:rPr>
              <a:t>professional investigator </a:t>
            </a:r>
            <a:r>
              <a:rPr lang="en-US" sz="2400" dirty="0">
                <a:cs typeface="Calibri"/>
              </a:rPr>
              <a:t>who works for the </a:t>
            </a:r>
            <a:r>
              <a:rPr lang="en-US" sz="2400" b="1" dirty="0">
                <a:cs typeface="Calibri"/>
              </a:rPr>
              <a:t>HHS Department </a:t>
            </a:r>
            <a:r>
              <a:rPr lang="en-US" sz="2400" dirty="0">
                <a:cs typeface="Calibri"/>
              </a:rPr>
              <a:t>is assigned by the Department and investigates the complaint and writes a report.</a:t>
            </a:r>
          </a:p>
          <a:p>
            <a:pPr marL="457200" indent="-457200">
              <a:buFont typeface="+mj-lt"/>
              <a:buAutoNum type="arabicPeriod"/>
            </a:pPr>
            <a:r>
              <a:rPr lang="en-US" sz="2400" dirty="0">
                <a:cs typeface="Calibri"/>
              </a:rPr>
              <a:t>That </a:t>
            </a:r>
            <a:r>
              <a:rPr lang="en-US" sz="2400" b="1" dirty="0">
                <a:cs typeface="Calibri"/>
              </a:rPr>
              <a:t>investigator presents their report</a:t>
            </a:r>
            <a:r>
              <a:rPr lang="en-US" sz="2400" dirty="0">
                <a:cs typeface="Calibri"/>
              </a:rPr>
              <a:t>, in a Closed Session, to the </a:t>
            </a:r>
            <a:r>
              <a:rPr lang="en-US" sz="2400" b="1" dirty="0">
                <a:cs typeface="Calibri"/>
              </a:rPr>
              <a:t>Board of Optometry with representatives of the Department and an Assistant Attorney General</a:t>
            </a:r>
            <a:r>
              <a:rPr lang="en-US" sz="2400" dirty="0">
                <a:cs typeface="Calibri"/>
              </a:rPr>
              <a:t> present.</a:t>
            </a:r>
          </a:p>
          <a:p>
            <a:pPr marL="457200" indent="-457200">
              <a:buFont typeface="+mj-lt"/>
              <a:buAutoNum type="arabicPeriod"/>
            </a:pPr>
            <a:r>
              <a:rPr lang="en-US" sz="2400" dirty="0">
                <a:cs typeface="Calibri"/>
              </a:rPr>
              <a:t>If the </a:t>
            </a:r>
            <a:r>
              <a:rPr lang="en-US" sz="2400" b="1" dirty="0">
                <a:cs typeface="Calibri"/>
              </a:rPr>
              <a:t>Board determines </a:t>
            </a:r>
            <a:r>
              <a:rPr lang="en-US" sz="2400" dirty="0">
                <a:cs typeface="Calibri"/>
              </a:rPr>
              <a:t>that disciplinary action is warranted the </a:t>
            </a:r>
            <a:r>
              <a:rPr lang="en-US" sz="2400" b="1" dirty="0">
                <a:cs typeface="Calibri"/>
              </a:rPr>
              <a:t>Assistant AG and Department representatives guide the Board </a:t>
            </a:r>
            <a:r>
              <a:rPr lang="en-US" sz="2400" dirty="0">
                <a:cs typeface="Calibri"/>
              </a:rPr>
              <a:t>through available courses of actions that can be recommended to the </a:t>
            </a:r>
            <a:r>
              <a:rPr lang="en-US" sz="2400" b="1" dirty="0">
                <a:cs typeface="Calibri"/>
              </a:rPr>
              <a:t>Department and Attorney General's office</a:t>
            </a:r>
            <a:r>
              <a:rPr lang="en-US" sz="2400" dirty="0">
                <a:cs typeface="Calibri"/>
              </a:rPr>
              <a:t>. </a:t>
            </a:r>
          </a:p>
          <a:p>
            <a:pPr marL="457200" indent="-457200">
              <a:buFont typeface="+mj-lt"/>
              <a:buAutoNum type="arabicPeriod"/>
            </a:pPr>
            <a:r>
              <a:rPr lang="en-US" sz="2400" dirty="0">
                <a:cs typeface="Calibri"/>
              </a:rPr>
              <a:t>Any approved action of the Board </a:t>
            </a:r>
            <a:r>
              <a:rPr lang="en-US" sz="2400" b="1" dirty="0">
                <a:cs typeface="Calibri"/>
              </a:rPr>
              <a:t>becomes public record</a:t>
            </a:r>
            <a:r>
              <a:rPr lang="en-US" sz="2400" dirty="0">
                <a:cs typeface="Calibri"/>
              </a:rPr>
              <a:t>.</a:t>
            </a:r>
          </a:p>
          <a:p>
            <a:pPr marL="457200" indent="-457200">
              <a:buFont typeface="+mj-lt"/>
              <a:buAutoNum type="arabicPeriod"/>
            </a:pPr>
            <a:r>
              <a:rPr lang="en-US" b="1" dirty="0">
                <a:solidFill>
                  <a:schemeClr val="accent6"/>
                </a:solidFill>
                <a:cs typeface="Calibri"/>
              </a:rPr>
              <a:t>No disciplinary actions have ever been taken against a Nebraska optometrist for exceeding or abusing the scope of practice of optometry.</a:t>
            </a:r>
            <a:endParaRPr lang="en-US" sz="3200" b="1" dirty="0">
              <a:solidFill>
                <a:schemeClr val="accent6"/>
              </a:solidFill>
              <a:cs typeface="Calibri"/>
            </a:endParaRPr>
          </a:p>
          <a:p>
            <a:endParaRPr lang="en-US" dirty="0">
              <a:cs typeface="Calibri"/>
            </a:endParaRPr>
          </a:p>
          <a:p>
            <a:endParaRPr lang="en-US" dirty="0">
              <a:cs typeface="Calibri"/>
            </a:endParaRPr>
          </a:p>
        </p:txBody>
      </p:sp>
      <p:sp>
        <p:nvSpPr>
          <p:cNvPr id="4" name="Title 3">
            <a:extLst>
              <a:ext uri="{FF2B5EF4-FFF2-40B4-BE49-F238E27FC236}">
                <a16:creationId xmlns:a16="http://schemas.microsoft.com/office/drawing/2014/main" id="{BCBE2DF1-EA28-5747-B82A-4C490AB2FAEA}"/>
              </a:ext>
            </a:extLst>
          </p:cNvPr>
          <p:cNvSpPr txBox="1">
            <a:spLocks/>
          </p:cNvSpPr>
          <p:nvPr/>
        </p:nvSpPr>
        <p:spPr>
          <a:xfrm>
            <a:off x="0" y="6133671"/>
            <a:ext cx="2829699" cy="7243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chemeClr val="accent6"/>
                </a:solidFill>
                <a:latin typeface="+mn-lt"/>
              </a:rPr>
              <a:t>Criteria 3 and 6</a:t>
            </a:r>
          </a:p>
        </p:txBody>
      </p:sp>
    </p:spTree>
    <p:extLst>
      <p:ext uri="{BB962C8B-B14F-4D97-AF65-F5344CB8AC3E}">
        <p14:creationId xmlns:p14="http://schemas.microsoft.com/office/powerpoint/2010/main" val="3281184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F1B3B-437E-B951-3D94-8658B6E77E78}"/>
              </a:ext>
            </a:extLst>
          </p:cNvPr>
          <p:cNvSpPr>
            <a:spLocks noGrp="1"/>
          </p:cNvSpPr>
          <p:nvPr>
            <p:ph type="title"/>
          </p:nvPr>
        </p:nvSpPr>
        <p:spPr/>
        <p:txBody>
          <a:bodyPr/>
          <a:lstStyle/>
          <a:p>
            <a:r>
              <a:rPr lang="en-US" dirty="0">
                <a:cs typeface="Calibri Light"/>
              </a:rPr>
              <a:t>General considerations regarding public safety and scope of practice</a:t>
            </a:r>
            <a:endParaRPr lang="en-US" dirty="0"/>
          </a:p>
        </p:txBody>
      </p:sp>
      <p:sp>
        <p:nvSpPr>
          <p:cNvPr id="3" name="Content Placeholder 2">
            <a:extLst>
              <a:ext uri="{FF2B5EF4-FFF2-40B4-BE49-F238E27FC236}">
                <a16:creationId xmlns:a16="http://schemas.microsoft.com/office/drawing/2014/main" id="{F941046F-3916-139B-8FC4-761426534DEA}"/>
              </a:ext>
            </a:extLst>
          </p:cNvPr>
          <p:cNvSpPr>
            <a:spLocks noGrp="1"/>
          </p:cNvSpPr>
          <p:nvPr>
            <p:ph idx="1"/>
          </p:nvPr>
        </p:nvSpPr>
        <p:spPr/>
        <p:txBody>
          <a:bodyPr vert="horz" lIns="91440" tIns="45720" rIns="91440" bIns="45720" rtlCol="0" anchor="t">
            <a:normAutofit lnSpcReduction="10000"/>
          </a:bodyPr>
          <a:lstStyle/>
          <a:p>
            <a:r>
              <a:rPr lang="en-US" sz="2400" dirty="0">
                <a:cs typeface="Calibri"/>
              </a:rPr>
              <a:t>It is the responsibility of the Board of Optometry to </a:t>
            </a:r>
            <a:r>
              <a:rPr lang="en-US" sz="2400" b="1" dirty="0">
                <a:cs typeface="Calibri"/>
              </a:rPr>
              <a:t>protect the public </a:t>
            </a:r>
            <a:r>
              <a:rPr lang="en-US" sz="2400" dirty="0">
                <a:cs typeface="Calibri"/>
              </a:rPr>
              <a:t>in matters related to the practice of optometry in Nebraska.</a:t>
            </a:r>
          </a:p>
          <a:p>
            <a:r>
              <a:rPr lang="en-US" sz="2400" dirty="0">
                <a:cs typeface="Calibri"/>
              </a:rPr>
              <a:t>There has </a:t>
            </a:r>
            <a:r>
              <a:rPr lang="en-US" sz="2400" b="1" dirty="0">
                <a:cs typeface="Calibri"/>
              </a:rPr>
              <a:t>never been a complaint or accusation against the Board of Optometry </a:t>
            </a:r>
            <a:r>
              <a:rPr lang="en-US" sz="2400" dirty="0">
                <a:cs typeface="Calibri"/>
              </a:rPr>
              <a:t>that the Board has not fulfilled its responsibility to protect the public.  This includes its responsibility to discipline any potential "rogue optometrist" who would abuse the scope of practice of optometry.  </a:t>
            </a:r>
          </a:p>
          <a:p>
            <a:r>
              <a:rPr lang="en-US" sz="2400" dirty="0">
                <a:cs typeface="Calibri"/>
              </a:rPr>
              <a:t>All of us involved in the Credentialling Review need to keep in mind the roles of the Board of Optometry, the Department of HHS, and the Attorney General's Office that are already in place to address individual cases of incompetence or abuse.</a:t>
            </a:r>
            <a:endParaRPr lang="en-US" dirty="0">
              <a:cs typeface="Calibri"/>
            </a:endParaRPr>
          </a:p>
          <a:p>
            <a:r>
              <a:rPr lang="en-US" sz="2400" dirty="0">
                <a:cs typeface="Calibri"/>
              </a:rPr>
              <a:t>Therefore, please do not let opponents of our proposal successfully use scare tactics that have never materialized and for which proven methods are in place to address whatever "boogey man" is being presented.</a:t>
            </a:r>
            <a:endParaRPr lang="en-US" dirty="0">
              <a:cs typeface="Calibri"/>
            </a:endParaRPr>
          </a:p>
        </p:txBody>
      </p:sp>
      <p:sp>
        <p:nvSpPr>
          <p:cNvPr id="4" name="TextBox 3">
            <a:extLst>
              <a:ext uri="{FF2B5EF4-FFF2-40B4-BE49-F238E27FC236}">
                <a16:creationId xmlns:a16="http://schemas.microsoft.com/office/drawing/2014/main" id="{2FD1B23D-467F-B46B-D440-C95604082171}"/>
              </a:ext>
            </a:extLst>
          </p:cNvPr>
          <p:cNvSpPr txBox="1"/>
          <p:nvPr/>
        </p:nvSpPr>
        <p:spPr>
          <a:xfrm>
            <a:off x="905608" y="6176963"/>
            <a:ext cx="3244361" cy="400110"/>
          </a:xfrm>
          <a:prstGeom prst="rect">
            <a:avLst/>
          </a:prstGeom>
          <a:noFill/>
        </p:spPr>
        <p:txBody>
          <a:bodyPr wrap="square" rtlCol="0">
            <a:spAutoFit/>
          </a:bodyPr>
          <a:lstStyle/>
          <a:p>
            <a:r>
              <a:rPr lang="en-US" sz="2000" b="1" dirty="0">
                <a:solidFill>
                  <a:schemeClr val="accent6"/>
                </a:solidFill>
              </a:rPr>
              <a:t>Criteria 3 and 6</a:t>
            </a:r>
          </a:p>
        </p:txBody>
      </p:sp>
    </p:spTree>
    <p:extLst>
      <p:ext uri="{BB962C8B-B14F-4D97-AF65-F5344CB8AC3E}">
        <p14:creationId xmlns:p14="http://schemas.microsoft.com/office/powerpoint/2010/main" val="2577036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07893F79-7631-0A4D-B7F0-9DD78E86F6A6}"/>
              </a:ext>
            </a:extLst>
          </p:cNvPr>
          <p:cNvSpPr>
            <a:spLocks noGrp="1"/>
          </p:cNvSpPr>
          <p:nvPr>
            <p:ph type="title"/>
          </p:nvPr>
        </p:nvSpPr>
        <p:spPr>
          <a:xfrm>
            <a:off x="623813" y="2422464"/>
            <a:ext cx="5464878" cy="1297115"/>
          </a:xfrm>
        </p:spPr>
        <p:txBody>
          <a:bodyPr vert="horz" lIns="91440" tIns="45720" rIns="91440" bIns="45720" rtlCol="0" anchor="t">
            <a:normAutofit fontScale="90000"/>
          </a:bodyPr>
          <a:lstStyle/>
          <a:p>
            <a:r>
              <a:rPr lang="en-US" dirty="0">
                <a:solidFill>
                  <a:srgbClr val="000000"/>
                </a:solidFill>
              </a:rPr>
              <a:t>What occurs in rural NE?</a:t>
            </a:r>
            <a:br>
              <a:rPr lang="en-US" kern="1200" dirty="0">
                <a:solidFill>
                  <a:srgbClr val="000000"/>
                </a:solidFill>
                <a:latin typeface="+mj-lt"/>
                <a:ea typeface="+mj-ea"/>
                <a:cs typeface="+mj-cs"/>
              </a:rPr>
            </a:br>
            <a:endParaRPr lang="en-US" kern="1200" dirty="0">
              <a:solidFill>
                <a:schemeClr val="accent6"/>
              </a:solidFill>
              <a:latin typeface="+mj-lt"/>
              <a:ea typeface="+mj-ea"/>
              <a:cs typeface="+mj-cs"/>
            </a:endParaRPr>
          </a:p>
        </p:txBody>
      </p:sp>
      <p:sp>
        <p:nvSpPr>
          <p:cNvPr id="14"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68418996-B789-6A49-AF5D-FFFDC23EA33B}"/>
              </a:ext>
            </a:extLst>
          </p:cNvPr>
          <p:cNvPicPr>
            <a:picLocks noGrp="1" noChangeAspect="1"/>
          </p:cNvPicPr>
          <p:nvPr>
            <p:ph idx="1"/>
          </p:nvPr>
        </p:nvPicPr>
        <p:blipFill>
          <a:blip r:embed="rId4"/>
          <a:stretch>
            <a:fillRect/>
          </a:stretch>
        </p:blipFill>
        <p:spPr>
          <a:xfrm>
            <a:off x="7709770" y="3311530"/>
            <a:ext cx="4141760" cy="1149339"/>
          </a:xfrm>
          <a:prstGeom prst="rect">
            <a:avLst/>
          </a:prstGeom>
        </p:spPr>
      </p:pic>
      <p:sp>
        <p:nvSpPr>
          <p:cNvPr id="11" name="Subtitle 2">
            <a:extLst>
              <a:ext uri="{FF2B5EF4-FFF2-40B4-BE49-F238E27FC236}">
                <a16:creationId xmlns:a16="http://schemas.microsoft.com/office/drawing/2014/main" id="{B362BAF0-F817-C940-805A-12BD423C1252}"/>
              </a:ext>
            </a:extLst>
          </p:cNvPr>
          <p:cNvSpPr txBox="1">
            <a:spLocks/>
          </p:cNvSpPr>
          <p:nvPr/>
        </p:nvSpPr>
        <p:spPr>
          <a:xfrm>
            <a:off x="623813" y="3644044"/>
            <a:ext cx="4805691" cy="2292868"/>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000000"/>
                </a:solidFill>
              </a:rPr>
              <a:t>Tori Gengenbach, OD</a:t>
            </a:r>
          </a:p>
          <a:p>
            <a:r>
              <a:rPr lang="en-US" dirty="0">
                <a:solidFill>
                  <a:srgbClr val="000000"/>
                </a:solidFill>
              </a:rPr>
              <a:t>Grant, NE</a:t>
            </a:r>
          </a:p>
          <a:p>
            <a:pPr marL="0" indent="0">
              <a:buNone/>
            </a:pPr>
            <a:r>
              <a:rPr lang="en-US" dirty="0">
                <a:solidFill>
                  <a:srgbClr val="000000"/>
                </a:solidFill>
              </a:rPr>
              <a:t>Creston Myers, OD</a:t>
            </a:r>
          </a:p>
          <a:p>
            <a:r>
              <a:rPr lang="en-US" dirty="0">
                <a:solidFill>
                  <a:srgbClr val="000000"/>
                </a:solidFill>
              </a:rPr>
              <a:t>Alliance, NE</a:t>
            </a:r>
          </a:p>
        </p:txBody>
      </p:sp>
    </p:spTree>
    <p:extLst>
      <p:ext uri="{BB962C8B-B14F-4D97-AF65-F5344CB8AC3E}">
        <p14:creationId xmlns:p14="http://schemas.microsoft.com/office/powerpoint/2010/main" val="3400962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07893F79-7631-0A4D-B7F0-9DD78E86F6A6}"/>
              </a:ext>
            </a:extLst>
          </p:cNvPr>
          <p:cNvSpPr>
            <a:spLocks noGrp="1"/>
          </p:cNvSpPr>
          <p:nvPr>
            <p:ph type="title"/>
          </p:nvPr>
        </p:nvSpPr>
        <p:spPr>
          <a:xfrm>
            <a:off x="623813" y="2780442"/>
            <a:ext cx="4805996" cy="1297115"/>
          </a:xfrm>
        </p:spPr>
        <p:txBody>
          <a:bodyPr vert="horz" lIns="91440" tIns="45720" rIns="91440" bIns="45720" rtlCol="0" anchor="t">
            <a:normAutofit/>
          </a:bodyPr>
          <a:lstStyle/>
          <a:p>
            <a:r>
              <a:rPr lang="en-US" kern="1200" dirty="0">
                <a:solidFill>
                  <a:srgbClr val="000000"/>
                </a:solidFill>
                <a:latin typeface="+mj-lt"/>
                <a:ea typeface="+mj-ea"/>
                <a:cs typeface="+mj-cs"/>
              </a:rPr>
              <a:t>Prior TRC Questions</a:t>
            </a:r>
          </a:p>
        </p:txBody>
      </p:sp>
      <p:sp>
        <p:nvSpPr>
          <p:cNvPr id="14"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68418996-B789-6A49-AF5D-FFFDC23EA33B}"/>
              </a:ext>
            </a:extLst>
          </p:cNvPr>
          <p:cNvPicPr>
            <a:picLocks noGrp="1" noChangeAspect="1"/>
          </p:cNvPicPr>
          <p:nvPr>
            <p:ph idx="1"/>
          </p:nvPr>
        </p:nvPicPr>
        <p:blipFill>
          <a:blip r:embed="rId4"/>
          <a:stretch>
            <a:fillRect/>
          </a:stretch>
        </p:blipFill>
        <p:spPr>
          <a:xfrm>
            <a:off x="7709770" y="3311530"/>
            <a:ext cx="4141760" cy="1149339"/>
          </a:xfrm>
          <a:prstGeom prst="rect">
            <a:avLst/>
          </a:prstGeom>
        </p:spPr>
      </p:pic>
      <p:sp>
        <p:nvSpPr>
          <p:cNvPr id="11" name="Subtitle 2">
            <a:extLst>
              <a:ext uri="{FF2B5EF4-FFF2-40B4-BE49-F238E27FC236}">
                <a16:creationId xmlns:a16="http://schemas.microsoft.com/office/drawing/2014/main" id="{B362BAF0-F817-C940-805A-12BD423C1252}"/>
              </a:ext>
            </a:extLst>
          </p:cNvPr>
          <p:cNvSpPr txBox="1">
            <a:spLocks/>
          </p:cNvSpPr>
          <p:nvPr/>
        </p:nvSpPr>
        <p:spPr>
          <a:xfrm>
            <a:off x="884230" y="4460869"/>
            <a:ext cx="4805691" cy="838831"/>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000000"/>
                </a:solidFill>
              </a:rPr>
              <a:t>Christopher Wolfe, OD, FAAO, Dipl. ABO</a:t>
            </a:r>
          </a:p>
        </p:txBody>
      </p:sp>
    </p:spTree>
    <p:extLst>
      <p:ext uri="{BB962C8B-B14F-4D97-AF65-F5344CB8AC3E}">
        <p14:creationId xmlns:p14="http://schemas.microsoft.com/office/powerpoint/2010/main" val="1551954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A6CC4-2E35-7C4D-B4A9-B624076872B0}"/>
              </a:ext>
            </a:extLst>
          </p:cNvPr>
          <p:cNvSpPr>
            <a:spLocks noGrp="1"/>
          </p:cNvSpPr>
          <p:nvPr>
            <p:ph type="title"/>
          </p:nvPr>
        </p:nvSpPr>
        <p:spPr>
          <a:xfrm>
            <a:off x="838200" y="373742"/>
            <a:ext cx="8790992" cy="614589"/>
          </a:xfrm>
        </p:spPr>
        <p:txBody>
          <a:bodyPr>
            <a:normAutofit fontScale="90000"/>
          </a:bodyPr>
          <a:lstStyle/>
          <a:p>
            <a:r>
              <a:rPr lang="en-US" sz="2400" dirty="0"/>
              <a:t>What occurred in other states authorizing Doctors of Optometry to perform SLT?</a:t>
            </a:r>
          </a:p>
        </p:txBody>
      </p:sp>
      <p:graphicFrame>
        <p:nvGraphicFramePr>
          <p:cNvPr id="5" name="Content Placeholder 4">
            <a:extLst>
              <a:ext uri="{FF2B5EF4-FFF2-40B4-BE49-F238E27FC236}">
                <a16:creationId xmlns:a16="http://schemas.microsoft.com/office/drawing/2014/main" id="{5EFE3955-8E79-BAB3-EBBC-2D79064674E4}"/>
              </a:ext>
            </a:extLst>
          </p:cNvPr>
          <p:cNvGraphicFramePr>
            <a:graphicFrameLocks noGrp="1"/>
          </p:cNvGraphicFramePr>
          <p:nvPr>
            <p:ph idx="1"/>
            <p:extLst>
              <p:ext uri="{D42A27DB-BD31-4B8C-83A1-F6EECF244321}">
                <p14:modId xmlns:p14="http://schemas.microsoft.com/office/powerpoint/2010/main" val="3172824839"/>
              </p:ext>
            </p:extLst>
          </p:nvPr>
        </p:nvGraphicFramePr>
        <p:xfrm>
          <a:off x="838200" y="1126671"/>
          <a:ext cx="10515600" cy="5050292"/>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Qr code&#10;&#10;Description automatically generated">
            <a:extLst>
              <a:ext uri="{FF2B5EF4-FFF2-40B4-BE49-F238E27FC236}">
                <a16:creationId xmlns:a16="http://schemas.microsoft.com/office/drawing/2014/main" id="{00A09B6F-2050-7305-AE66-3BA995135124}"/>
              </a:ext>
            </a:extLst>
          </p:cNvPr>
          <p:cNvPicPr>
            <a:picLocks noChangeAspect="1"/>
          </p:cNvPicPr>
          <p:nvPr/>
        </p:nvPicPr>
        <p:blipFill>
          <a:blip r:embed="rId4"/>
          <a:stretch>
            <a:fillRect/>
          </a:stretch>
        </p:blipFill>
        <p:spPr>
          <a:xfrm>
            <a:off x="10245012" y="0"/>
            <a:ext cx="1946988" cy="1865864"/>
          </a:xfrm>
          <a:prstGeom prst="rect">
            <a:avLst/>
          </a:prstGeom>
        </p:spPr>
      </p:pic>
      <p:sp>
        <p:nvSpPr>
          <p:cNvPr id="3" name="TextBox 2">
            <a:extLst>
              <a:ext uri="{FF2B5EF4-FFF2-40B4-BE49-F238E27FC236}">
                <a16:creationId xmlns:a16="http://schemas.microsoft.com/office/drawing/2014/main" id="{BC722D35-47C3-F128-8B37-85059B3AB90E}"/>
              </a:ext>
            </a:extLst>
          </p:cNvPr>
          <p:cNvSpPr txBox="1"/>
          <p:nvPr/>
        </p:nvSpPr>
        <p:spPr>
          <a:xfrm>
            <a:off x="914400" y="6268915"/>
            <a:ext cx="2655277" cy="400110"/>
          </a:xfrm>
          <a:prstGeom prst="rect">
            <a:avLst/>
          </a:prstGeom>
          <a:noFill/>
        </p:spPr>
        <p:txBody>
          <a:bodyPr wrap="square" rtlCol="0">
            <a:spAutoFit/>
          </a:bodyPr>
          <a:lstStyle/>
          <a:p>
            <a:r>
              <a:rPr lang="en-US" sz="2000" b="1" dirty="0">
                <a:solidFill>
                  <a:schemeClr val="accent6"/>
                </a:solidFill>
              </a:rPr>
              <a:t>Criterion 2</a:t>
            </a:r>
          </a:p>
        </p:txBody>
      </p:sp>
    </p:spTree>
    <p:extLst>
      <p:ext uri="{BB962C8B-B14F-4D97-AF65-F5344CB8AC3E}">
        <p14:creationId xmlns:p14="http://schemas.microsoft.com/office/powerpoint/2010/main" val="1510633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A6CC4-2E35-7C4D-B4A9-B624076872B0}"/>
              </a:ext>
            </a:extLst>
          </p:cNvPr>
          <p:cNvSpPr>
            <a:spLocks noGrp="1"/>
          </p:cNvSpPr>
          <p:nvPr>
            <p:ph type="title"/>
          </p:nvPr>
        </p:nvSpPr>
        <p:spPr>
          <a:xfrm>
            <a:off x="838200" y="365125"/>
            <a:ext cx="9182878" cy="614589"/>
          </a:xfrm>
        </p:spPr>
        <p:txBody>
          <a:bodyPr>
            <a:normAutofit fontScale="90000"/>
          </a:bodyPr>
          <a:lstStyle/>
          <a:p>
            <a:r>
              <a:rPr lang="en-US" sz="2400" dirty="0"/>
              <a:t>What occurred in other states authorizing Doctors of Optometry to perform SLT?</a:t>
            </a:r>
          </a:p>
        </p:txBody>
      </p:sp>
      <p:graphicFrame>
        <p:nvGraphicFramePr>
          <p:cNvPr id="5" name="Content Placeholder 4">
            <a:extLst>
              <a:ext uri="{FF2B5EF4-FFF2-40B4-BE49-F238E27FC236}">
                <a16:creationId xmlns:a16="http://schemas.microsoft.com/office/drawing/2014/main" id="{5EFE3955-8E79-BAB3-EBBC-2D79064674E4}"/>
              </a:ext>
            </a:extLst>
          </p:cNvPr>
          <p:cNvGraphicFramePr>
            <a:graphicFrameLocks noGrp="1"/>
          </p:cNvGraphicFramePr>
          <p:nvPr>
            <p:ph idx="1"/>
            <p:extLst>
              <p:ext uri="{D42A27DB-BD31-4B8C-83A1-F6EECF244321}">
                <p14:modId xmlns:p14="http://schemas.microsoft.com/office/powerpoint/2010/main" val="2220724372"/>
              </p:ext>
            </p:extLst>
          </p:nvPr>
        </p:nvGraphicFramePr>
        <p:xfrm>
          <a:off x="838200" y="1126671"/>
          <a:ext cx="10515600" cy="5050292"/>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Qr code&#10;&#10;Description automatically generated">
            <a:extLst>
              <a:ext uri="{FF2B5EF4-FFF2-40B4-BE49-F238E27FC236}">
                <a16:creationId xmlns:a16="http://schemas.microsoft.com/office/drawing/2014/main" id="{419D580A-766F-BDEF-BB9B-B796A9DCF78C}"/>
              </a:ext>
            </a:extLst>
          </p:cNvPr>
          <p:cNvPicPr>
            <a:picLocks noChangeAspect="1"/>
          </p:cNvPicPr>
          <p:nvPr/>
        </p:nvPicPr>
        <p:blipFill>
          <a:blip r:embed="rId4"/>
          <a:stretch>
            <a:fillRect/>
          </a:stretch>
        </p:blipFill>
        <p:spPr>
          <a:xfrm>
            <a:off x="10245012" y="0"/>
            <a:ext cx="1946988" cy="1865864"/>
          </a:xfrm>
          <a:prstGeom prst="rect">
            <a:avLst/>
          </a:prstGeom>
        </p:spPr>
      </p:pic>
      <p:sp>
        <p:nvSpPr>
          <p:cNvPr id="3" name="TextBox 2">
            <a:extLst>
              <a:ext uri="{FF2B5EF4-FFF2-40B4-BE49-F238E27FC236}">
                <a16:creationId xmlns:a16="http://schemas.microsoft.com/office/drawing/2014/main" id="{8878B4C6-9AEF-F491-A7E7-570AAA72384D}"/>
              </a:ext>
            </a:extLst>
          </p:cNvPr>
          <p:cNvSpPr txBox="1"/>
          <p:nvPr/>
        </p:nvSpPr>
        <p:spPr>
          <a:xfrm>
            <a:off x="143719" y="6000754"/>
            <a:ext cx="3836691" cy="646331"/>
          </a:xfrm>
          <a:prstGeom prst="rect">
            <a:avLst/>
          </a:prstGeom>
          <a:noFill/>
        </p:spPr>
        <p:txBody>
          <a:bodyPr wrap="none" rtlCol="0">
            <a:spAutoFit/>
          </a:bodyPr>
          <a:lstStyle/>
          <a:p>
            <a:r>
              <a:rPr lang="en-US" dirty="0">
                <a:solidFill>
                  <a:schemeClr val="accent6"/>
                </a:solidFill>
              </a:rPr>
              <a:t>Total CMS Procedures in 2014 – </a:t>
            </a:r>
            <a:r>
              <a:rPr lang="en-US" b="1" dirty="0">
                <a:solidFill>
                  <a:schemeClr val="accent6"/>
                </a:solidFill>
              </a:rPr>
              <a:t>1,148</a:t>
            </a:r>
            <a:r>
              <a:rPr lang="en-US" dirty="0">
                <a:solidFill>
                  <a:schemeClr val="accent6"/>
                </a:solidFill>
              </a:rPr>
              <a:t> </a:t>
            </a:r>
          </a:p>
          <a:p>
            <a:r>
              <a:rPr lang="en-US" dirty="0">
                <a:solidFill>
                  <a:schemeClr val="accent6"/>
                </a:solidFill>
              </a:rPr>
              <a:t>Total CMS Procedures in 2019 – </a:t>
            </a:r>
            <a:r>
              <a:rPr lang="en-US" b="1" dirty="0">
                <a:solidFill>
                  <a:schemeClr val="accent6"/>
                </a:solidFill>
              </a:rPr>
              <a:t>1,261</a:t>
            </a:r>
          </a:p>
        </p:txBody>
      </p:sp>
      <p:sp>
        <p:nvSpPr>
          <p:cNvPr id="6" name="TextBox 5">
            <a:extLst>
              <a:ext uri="{FF2B5EF4-FFF2-40B4-BE49-F238E27FC236}">
                <a16:creationId xmlns:a16="http://schemas.microsoft.com/office/drawing/2014/main" id="{0C5E6A9A-3100-3732-86EF-ADEB897011F1}"/>
              </a:ext>
            </a:extLst>
          </p:cNvPr>
          <p:cNvSpPr txBox="1"/>
          <p:nvPr/>
        </p:nvSpPr>
        <p:spPr>
          <a:xfrm>
            <a:off x="3828513" y="6176963"/>
            <a:ext cx="5296258" cy="369332"/>
          </a:xfrm>
          <a:prstGeom prst="rect">
            <a:avLst/>
          </a:prstGeom>
          <a:noFill/>
        </p:spPr>
        <p:txBody>
          <a:bodyPr wrap="none" rtlCol="0">
            <a:spAutoFit/>
          </a:bodyPr>
          <a:lstStyle/>
          <a:p>
            <a:r>
              <a:rPr lang="en-US" b="1" dirty="0">
                <a:solidFill>
                  <a:schemeClr val="accent6"/>
                </a:solidFill>
              </a:rPr>
              <a:t>~10% increase in SLTs = Reduced overall cost for meds</a:t>
            </a:r>
          </a:p>
        </p:txBody>
      </p:sp>
      <p:sp>
        <p:nvSpPr>
          <p:cNvPr id="8" name="TextBox 7">
            <a:extLst>
              <a:ext uri="{FF2B5EF4-FFF2-40B4-BE49-F238E27FC236}">
                <a16:creationId xmlns:a16="http://schemas.microsoft.com/office/drawing/2014/main" id="{DE73E69A-59CA-C568-FC3D-F8223B2AD8EB}"/>
              </a:ext>
            </a:extLst>
          </p:cNvPr>
          <p:cNvSpPr txBox="1"/>
          <p:nvPr/>
        </p:nvSpPr>
        <p:spPr>
          <a:xfrm>
            <a:off x="5149003" y="6492875"/>
            <a:ext cx="2655277" cy="400110"/>
          </a:xfrm>
          <a:prstGeom prst="rect">
            <a:avLst/>
          </a:prstGeom>
          <a:noFill/>
        </p:spPr>
        <p:txBody>
          <a:bodyPr wrap="square" rtlCol="0">
            <a:spAutoFit/>
          </a:bodyPr>
          <a:lstStyle/>
          <a:p>
            <a:r>
              <a:rPr lang="en-US" sz="2000" b="1" dirty="0">
                <a:solidFill>
                  <a:schemeClr val="accent6"/>
                </a:solidFill>
              </a:rPr>
              <a:t>Criterion 2</a:t>
            </a:r>
          </a:p>
        </p:txBody>
      </p:sp>
    </p:spTree>
    <p:extLst>
      <p:ext uri="{BB962C8B-B14F-4D97-AF65-F5344CB8AC3E}">
        <p14:creationId xmlns:p14="http://schemas.microsoft.com/office/powerpoint/2010/main" val="18272413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A3AEB-6A48-4002-A7C6-5EB162B72E40}"/>
              </a:ext>
            </a:extLst>
          </p:cNvPr>
          <p:cNvSpPr>
            <a:spLocks noGrp="1"/>
          </p:cNvSpPr>
          <p:nvPr>
            <p:ph type="title" idx="4294967295"/>
          </p:nvPr>
        </p:nvSpPr>
        <p:spPr>
          <a:xfrm>
            <a:off x="123825" y="105716"/>
            <a:ext cx="10515600" cy="1325563"/>
          </a:xfrm>
        </p:spPr>
        <p:txBody>
          <a:bodyPr/>
          <a:lstStyle/>
          <a:p>
            <a:r>
              <a:rPr lang="en-US" dirty="0"/>
              <a:t>Current Locations of SLT Lasers in Nebraska</a:t>
            </a:r>
          </a:p>
        </p:txBody>
      </p:sp>
      <p:pic>
        <p:nvPicPr>
          <p:cNvPr id="5" name="Picture 4" descr="Map&#10;&#10;Description automatically generated">
            <a:extLst>
              <a:ext uri="{FF2B5EF4-FFF2-40B4-BE49-F238E27FC236}">
                <a16:creationId xmlns:a16="http://schemas.microsoft.com/office/drawing/2014/main" id="{64B907A1-470A-4A52-BF4E-F91EF65C171F}"/>
              </a:ext>
            </a:extLst>
          </p:cNvPr>
          <p:cNvPicPr>
            <a:picLocks noChangeAspect="1"/>
          </p:cNvPicPr>
          <p:nvPr/>
        </p:nvPicPr>
        <p:blipFill rotWithShape="1">
          <a:blip r:embed="rId2"/>
          <a:srcRect l="3946" t="10098" r="18094" b="24627"/>
          <a:stretch/>
        </p:blipFill>
        <p:spPr>
          <a:xfrm>
            <a:off x="1409204" y="1199603"/>
            <a:ext cx="9373591" cy="4385914"/>
          </a:xfrm>
          <a:prstGeom prst="rect">
            <a:avLst/>
          </a:prstGeom>
          <a:ln w="38100">
            <a:solidFill>
              <a:schemeClr val="tx1"/>
            </a:solidFill>
          </a:ln>
        </p:spPr>
      </p:pic>
      <p:sp>
        <p:nvSpPr>
          <p:cNvPr id="6" name="Oval 5">
            <a:extLst>
              <a:ext uri="{FF2B5EF4-FFF2-40B4-BE49-F238E27FC236}">
                <a16:creationId xmlns:a16="http://schemas.microsoft.com/office/drawing/2014/main" id="{C2271756-67B9-4580-BC4F-DD52CAD9BDAD}"/>
              </a:ext>
            </a:extLst>
          </p:cNvPr>
          <p:cNvSpPr/>
          <p:nvPr/>
        </p:nvSpPr>
        <p:spPr>
          <a:xfrm>
            <a:off x="2047900" y="2503626"/>
            <a:ext cx="232475" cy="227131"/>
          </a:xfrm>
          <a:prstGeom prst="ellipse">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9F88C15B-883E-4F22-9814-F987349AFD96}"/>
              </a:ext>
            </a:extLst>
          </p:cNvPr>
          <p:cNvSpPr/>
          <p:nvPr/>
        </p:nvSpPr>
        <p:spPr>
          <a:xfrm>
            <a:off x="4969345" y="3753463"/>
            <a:ext cx="232475" cy="227131"/>
          </a:xfrm>
          <a:prstGeom prst="ellipse">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88BF9255-C504-485E-A584-7F4A395FA8E0}"/>
              </a:ext>
            </a:extLst>
          </p:cNvPr>
          <p:cNvSpPr/>
          <p:nvPr/>
        </p:nvSpPr>
        <p:spPr>
          <a:xfrm>
            <a:off x="6626517" y="4403604"/>
            <a:ext cx="232475" cy="227131"/>
          </a:xfrm>
          <a:prstGeom prst="ellipse">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62198FDC-99F6-4D94-A301-8EB49413C98F}"/>
              </a:ext>
            </a:extLst>
          </p:cNvPr>
          <p:cNvSpPr/>
          <p:nvPr/>
        </p:nvSpPr>
        <p:spPr>
          <a:xfrm>
            <a:off x="9165531" y="4196701"/>
            <a:ext cx="232475" cy="227131"/>
          </a:xfrm>
          <a:prstGeom prst="ellipse">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11878ABE-0E30-422D-9611-BFC18CBBEED6}"/>
              </a:ext>
            </a:extLst>
          </p:cNvPr>
          <p:cNvSpPr/>
          <p:nvPr/>
        </p:nvSpPr>
        <p:spPr>
          <a:xfrm>
            <a:off x="9964846" y="3719811"/>
            <a:ext cx="232475" cy="227131"/>
          </a:xfrm>
          <a:prstGeom prst="ellipse">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5B53C8CF-47E0-448A-BAC7-2642F261BD92}"/>
              </a:ext>
            </a:extLst>
          </p:cNvPr>
          <p:cNvSpPr/>
          <p:nvPr/>
        </p:nvSpPr>
        <p:spPr>
          <a:xfrm>
            <a:off x="8422068" y="3338266"/>
            <a:ext cx="232475" cy="227131"/>
          </a:xfrm>
          <a:prstGeom prst="ellipse">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D13F6926-FCFD-4027-8C07-FF8F3B0820EC}"/>
              </a:ext>
            </a:extLst>
          </p:cNvPr>
          <p:cNvSpPr/>
          <p:nvPr/>
        </p:nvSpPr>
        <p:spPr>
          <a:xfrm>
            <a:off x="8305830" y="2482797"/>
            <a:ext cx="232475" cy="227131"/>
          </a:xfrm>
          <a:prstGeom prst="ellipse">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9C33C0D2-8260-465F-B978-FA128231ABAB}"/>
              </a:ext>
            </a:extLst>
          </p:cNvPr>
          <p:cNvSpPr/>
          <p:nvPr/>
        </p:nvSpPr>
        <p:spPr>
          <a:xfrm>
            <a:off x="9356736" y="3253276"/>
            <a:ext cx="232475" cy="227131"/>
          </a:xfrm>
          <a:prstGeom prst="ellipse">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A17FFED-D68E-4883-853D-8D252D17F83A}"/>
              </a:ext>
            </a:extLst>
          </p:cNvPr>
          <p:cNvSpPr/>
          <p:nvPr/>
        </p:nvSpPr>
        <p:spPr>
          <a:xfrm>
            <a:off x="7385444" y="4114339"/>
            <a:ext cx="232475" cy="227131"/>
          </a:xfrm>
          <a:prstGeom prst="ellipse">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2D2D9C3D-2B82-40B1-B889-4139ADF69CB0}"/>
              </a:ext>
            </a:extLst>
          </p:cNvPr>
          <p:cNvSpPr/>
          <p:nvPr/>
        </p:nvSpPr>
        <p:spPr>
          <a:xfrm>
            <a:off x="9860919" y="3492680"/>
            <a:ext cx="232475" cy="227131"/>
          </a:xfrm>
          <a:prstGeom prst="ellipse">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4F3EEFB-BE1C-9322-A247-A5C3C16A0BBE}"/>
              </a:ext>
            </a:extLst>
          </p:cNvPr>
          <p:cNvSpPr txBox="1"/>
          <p:nvPr/>
        </p:nvSpPr>
        <p:spPr>
          <a:xfrm>
            <a:off x="1969477" y="5952392"/>
            <a:ext cx="2839915" cy="400110"/>
          </a:xfrm>
          <a:prstGeom prst="rect">
            <a:avLst/>
          </a:prstGeom>
          <a:noFill/>
        </p:spPr>
        <p:txBody>
          <a:bodyPr wrap="square" rtlCol="0">
            <a:spAutoFit/>
          </a:bodyPr>
          <a:lstStyle/>
          <a:p>
            <a:r>
              <a:rPr lang="en-US" sz="2000" dirty="0"/>
              <a:t>Criterion 1</a:t>
            </a:r>
          </a:p>
        </p:txBody>
      </p:sp>
    </p:spTree>
    <p:extLst>
      <p:ext uri="{BB962C8B-B14F-4D97-AF65-F5344CB8AC3E}">
        <p14:creationId xmlns:p14="http://schemas.microsoft.com/office/powerpoint/2010/main" val="390585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07893F79-7631-0A4D-B7F0-9DD78E86F6A6}"/>
              </a:ext>
            </a:extLst>
          </p:cNvPr>
          <p:cNvSpPr>
            <a:spLocks noGrp="1"/>
          </p:cNvSpPr>
          <p:nvPr>
            <p:ph type="title"/>
          </p:nvPr>
        </p:nvSpPr>
        <p:spPr>
          <a:xfrm>
            <a:off x="623813" y="2780442"/>
            <a:ext cx="4805996" cy="1297115"/>
          </a:xfrm>
        </p:spPr>
        <p:txBody>
          <a:bodyPr vert="horz" lIns="91440" tIns="45720" rIns="91440" bIns="45720" rtlCol="0" anchor="t">
            <a:normAutofit fontScale="90000"/>
          </a:bodyPr>
          <a:lstStyle/>
          <a:p>
            <a:r>
              <a:rPr lang="en-US" kern="1200" dirty="0">
                <a:solidFill>
                  <a:srgbClr val="000000"/>
                </a:solidFill>
                <a:latin typeface="+mj-lt"/>
                <a:ea typeface="+mj-ea"/>
                <a:cs typeface="+mj-cs"/>
              </a:rPr>
              <a:t>What would we expect in NE?</a:t>
            </a:r>
            <a:br>
              <a:rPr lang="en-US" kern="1200" dirty="0">
                <a:solidFill>
                  <a:srgbClr val="000000"/>
                </a:solidFill>
                <a:latin typeface="+mj-lt"/>
                <a:ea typeface="+mj-ea"/>
                <a:cs typeface="+mj-cs"/>
              </a:rPr>
            </a:br>
            <a:r>
              <a:rPr lang="en-US" sz="3600" kern="1200" dirty="0">
                <a:solidFill>
                  <a:schemeClr val="accent6"/>
                </a:solidFill>
                <a:latin typeface="+mj-lt"/>
                <a:ea typeface="+mj-ea"/>
                <a:cs typeface="+mj-cs"/>
              </a:rPr>
              <a:t>NOA Member Survey</a:t>
            </a:r>
            <a:endParaRPr lang="en-US" kern="1200" dirty="0">
              <a:solidFill>
                <a:schemeClr val="accent6"/>
              </a:solidFill>
              <a:latin typeface="+mj-lt"/>
              <a:ea typeface="+mj-ea"/>
              <a:cs typeface="+mj-cs"/>
            </a:endParaRPr>
          </a:p>
        </p:txBody>
      </p:sp>
      <p:sp>
        <p:nvSpPr>
          <p:cNvPr id="14"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68418996-B789-6A49-AF5D-FFFDC23EA33B}"/>
              </a:ext>
            </a:extLst>
          </p:cNvPr>
          <p:cNvPicPr>
            <a:picLocks noGrp="1" noChangeAspect="1"/>
          </p:cNvPicPr>
          <p:nvPr>
            <p:ph idx="1"/>
          </p:nvPr>
        </p:nvPicPr>
        <p:blipFill>
          <a:blip r:embed="rId4"/>
          <a:stretch>
            <a:fillRect/>
          </a:stretch>
        </p:blipFill>
        <p:spPr>
          <a:xfrm>
            <a:off x="7709770" y="3311530"/>
            <a:ext cx="4141760" cy="1149339"/>
          </a:xfrm>
          <a:prstGeom prst="rect">
            <a:avLst/>
          </a:prstGeom>
        </p:spPr>
      </p:pic>
      <p:sp>
        <p:nvSpPr>
          <p:cNvPr id="11" name="Subtitle 2">
            <a:extLst>
              <a:ext uri="{FF2B5EF4-FFF2-40B4-BE49-F238E27FC236}">
                <a16:creationId xmlns:a16="http://schemas.microsoft.com/office/drawing/2014/main" id="{B362BAF0-F817-C940-805A-12BD423C1252}"/>
              </a:ext>
            </a:extLst>
          </p:cNvPr>
          <p:cNvSpPr txBox="1">
            <a:spLocks/>
          </p:cNvSpPr>
          <p:nvPr/>
        </p:nvSpPr>
        <p:spPr>
          <a:xfrm>
            <a:off x="964281" y="5048363"/>
            <a:ext cx="4805691" cy="838831"/>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000000"/>
                </a:solidFill>
              </a:rPr>
              <a:t>Christopher Wolfe, OD, FAAO, Dipl. ABO</a:t>
            </a:r>
          </a:p>
        </p:txBody>
      </p:sp>
    </p:spTree>
    <p:extLst>
      <p:ext uri="{BB962C8B-B14F-4D97-AF65-F5344CB8AC3E}">
        <p14:creationId xmlns:p14="http://schemas.microsoft.com/office/powerpoint/2010/main" val="3415728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A6CC4-2E35-7C4D-B4A9-B624076872B0}"/>
              </a:ext>
            </a:extLst>
          </p:cNvPr>
          <p:cNvSpPr>
            <a:spLocks noGrp="1"/>
          </p:cNvSpPr>
          <p:nvPr>
            <p:ph type="title"/>
          </p:nvPr>
        </p:nvSpPr>
        <p:spPr>
          <a:xfrm>
            <a:off x="838200" y="365125"/>
            <a:ext cx="10515600" cy="614589"/>
          </a:xfrm>
        </p:spPr>
        <p:txBody>
          <a:bodyPr>
            <a:normAutofit fontScale="90000"/>
          </a:bodyPr>
          <a:lstStyle/>
          <a:p>
            <a:r>
              <a:rPr lang="en-US" sz="4000" dirty="0"/>
              <a:t>Do you treat and manage glaucoma?</a:t>
            </a:r>
          </a:p>
        </p:txBody>
      </p:sp>
      <p:graphicFrame>
        <p:nvGraphicFramePr>
          <p:cNvPr id="6" name="Chart 5">
            <a:extLst>
              <a:ext uri="{FF2B5EF4-FFF2-40B4-BE49-F238E27FC236}">
                <a16:creationId xmlns:a16="http://schemas.microsoft.com/office/drawing/2014/main" id="{CF30FEF8-1EA3-DDDD-BE0A-7769BB6C41CA}"/>
              </a:ext>
            </a:extLst>
          </p:cNvPr>
          <p:cNvGraphicFramePr/>
          <p:nvPr>
            <p:extLst>
              <p:ext uri="{D42A27DB-BD31-4B8C-83A1-F6EECF244321}">
                <p14:modId xmlns:p14="http://schemas.microsoft.com/office/powerpoint/2010/main" val="79208028"/>
              </p:ext>
            </p:extLst>
          </p:nvPr>
        </p:nvGraphicFramePr>
        <p:xfrm>
          <a:off x="838200" y="1436914"/>
          <a:ext cx="10515600" cy="431074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AA38B890-721E-0D95-4D64-71EF26389AE2}"/>
              </a:ext>
            </a:extLst>
          </p:cNvPr>
          <p:cNvSpPr txBox="1"/>
          <p:nvPr/>
        </p:nvSpPr>
        <p:spPr>
          <a:xfrm>
            <a:off x="838200" y="6005146"/>
            <a:ext cx="3223846" cy="400110"/>
          </a:xfrm>
          <a:prstGeom prst="rect">
            <a:avLst/>
          </a:prstGeom>
          <a:noFill/>
        </p:spPr>
        <p:txBody>
          <a:bodyPr wrap="square" rtlCol="0">
            <a:spAutoFit/>
          </a:bodyPr>
          <a:lstStyle/>
          <a:p>
            <a:r>
              <a:rPr lang="en-US" sz="2000" dirty="0"/>
              <a:t>Criterion 2</a:t>
            </a:r>
          </a:p>
        </p:txBody>
      </p:sp>
    </p:spTree>
    <p:extLst>
      <p:ext uri="{BB962C8B-B14F-4D97-AF65-F5344CB8AC3E}">
        <p14:creationId xmlns:p14="http://schemas.microsoft.com/office/powerpoint/2010/main" val="1122577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A6CC4-2E35-7C4D-B4A9-B624076872B0}"/>
              </a:ext>
            </a:extLst>
          </p:cNvPr>
          <p:cNvSpPr>
            <a:spLocks noGrp="1"/>
          </p:cNvSpPr>
          <p:nvPr>
            <p:ph type="title"/>
          </p:nvPr>
        </p:nvSpPr>
        <p:spPr>
          <a:xfrm>
            <a:off x="838200" y="365125"/>
            <a:ext cx="10515600" cy="1426353"/>
          </a:xfrm>
        </p:spPr>
        <p:txBody>
          <a:bodyPr>
            <a:noAutofit/>
          </a:bodyPr>
          <a:lstStyle/>
          <a:p>
            <a:r>
              <a:rPr lang="en-US" sz="2800" dirty="0"/>
              <a:t>If the scope of practice for optometrists in NE was expanded to include SLT lasers for the treatment of glaucoma and if you had reasonable access to an SLT laser in your office, local hospital, or a nearby surgery center, would you perform SLTs on your patients?</a:t>
            </a:r>
          </a:p>
        </p:txBody>
      </p:sp>
      <p:graphicFrame>
        <p:nvGraphicFramePr>
          <p:cNvPr id="6" name="Chart 5">
            <a:extLst>
              <a:ext uri="{FF2B5EF4-FFF2-40B4-BE49-F238E27FC236}">
                <a16:creationId xmlns:a16="http://schemas.microsoft.com/office/drawing/2014/main" id="{CF30FEF8-1EA3-DDDD-BE0A-7769BB6C41CA}"/>
              </a:ext>
            </a:extLst>
          </p:cNvPr>
          <p:cNvGraphicFramePr/>
          <p:nvPr>
            <p:extLst>
              <p:ext uri="{D42A27DB-BD31-4B8C-83A1-F6EECF244321}">
                <p14:modId xmlns:p14="http://schemas.microsoft.com/office/powerpoint/2010/main" val="259170043"/>
              </p:ext>
            </p:extLst>
          </p:nvPr>
        </p:nvGraphicFramePr>
        <p:xfrm>
          <a:off x="838200" y="2202024"/>
          <a:ext cx="10515600" cy="3918858"/>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7F38F2E5-784C-7FCD-83AF-78A494E523B4}"/>
              </a:ext>
            </a:extLst>
          </p:cNvPr>
          <p:cNvSpPr txBox="1">
            <a:spLocks/>
          </p:cNvSpPr>
          <p:nvPr/>
        </p:nvSpPr>
        <p:spPr>
          <a:xfrm>
            <a:off x="366949" y="6120882"/>
            <a:ext cx="6005384" cy="7243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6"/>
                </a:solidFill>
              </a:rPr>
              <a:t>What does this translate to?</a:t>
            </a:r>
          </a:p>
        </p:txBody>
      </p:sp>
      <p:sp>
        <p:nvSpPr>
          <p:cNvPr id="3" name="TextBox 2">
            <a:extLst>
              <a:ext uri="{FF2B5EF4-FFF2-40B4-BE49-F238E27FC236}">
                <a16:creationId xmlns:a16="http://schemas.microsoft.com/office/drawing/2014/main" id="{FE25971F-85EA-2801-A979-9F2E39B49673}"/>
              </a:ext>
            </a:extLst>
          </p:cNvPr>
          <p:cNvSpPr txBox="1"/>
          <p:nvPr/>
        </p:nvSpPr>
        <p:spPr>
          <a:xfrm>
            <a:off x="6372333" y="6365631"/>
            <a:ext cx="2349636" cy="400110"/>
          </a:xfrm>
          <a:prstGeom prst="rect">
            <a:avLst/>
          </a:prstGeom>
          <a:noFill/>
        </p:spPr>
        <p:txBody>
          <a:bodyPr wrap="square" rtlCol="0">
            <a:spAutoFit/>
          </a:bodyPr>
          <a:lstStyle/>
          <a:p>
            <a:r>
              <a:rPr lang="en-US" sz="2000" dirty="0"/>
              <a:t>Criterion 1 and 2</a:t>
            </a:r>
          </a:p>
        </p:txBody>
      </p:sp>
    </p:spTree>
    <p:extLst>
      <p:ext uri="{BB962C8B-B14F-4D97-AF65-F5344CB8AC3E}">
        <p14:creationId xmlns:p14="http://schemas.microsoft.com/office/powerpoint/2010/main" val="28720024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22AB69-7D56-B849-B33F-21A8A43F583E}"/>
              </a:ext>
            </a:extLst>
          </p:cNvPr>
          <p:cNvSpPr>
            <a:spLocks noGrp="1"/>
          </p:cNvSpPr>
          <p:nvPr>
            <p:ph type="title" idx="4294967295"/>
          </p:nvPr>
        </p:nvSpPr>
        <p:spPr>
          <a:xfrm>
            <a:off x="1010652" y="152753"/>
            <a:ext cx="6005384" cy="724329"/>
          </a:xfrm>
        </p:spPr>
        <p:txBody>
          <a:bodyPr>
            <a:normAutofit/>
          </a:bodyPr>
          <a:lstStyle/>
          <a:p>
            <a:r>
              <a:rPr lang="en-US" sz="3200" dirty="0">
                <a:solidFill>
                  <a:schemeClr val="accent1"/>
                </a:solidFill>
              </a:rPr>
              <a:t>What does this translate to?</a:t>
            </a:r>
          </a:p>
        </p:txBody>
      </p:sp>
      <p:pic>
        <p:nvPicPr>
          <p:cNvPr id="10" name="Picture 9" descr="Graphical user interface, application&#10;&#10;Description automatically generated">
            <a:extLst>
              <a:ext uri="{FF2B5EF4-FFF2-40B4-BE49-F238E27FC236}">
                <a16:creationId xmlns:a16="http://schemas.microsoft.com/office/drawing/2014/main" id="{6F3F8E19-273F-114A-9F22-F24B6E46DA51}"/>
              </a:ext>
            </a:extLst>
          </p:cNvPr>
          <p:cNvPicPr>
            <a:picLocks noChangeAspect="1"/>
          </p:cNvPicPr>
          <p:nvPr/>
        </p:nvPicPr>
        <p:blipFill rotWithShape="1">
          <a:blip r:embed="rId3"/>
          <a:srcRect/>
          <a:stretch/>
        </p:blipFill>
        <p:spPr>
          <a:xfrm>
            <a:off x="715730" y="794411"/>
            <a:ext cx="10511713" cy="4969938"/>
          </a:xfrm>
          <a:prstGeom prst="rect">
            <a:avLst/>
          </a:prstGeom>
        </p:spPr>
      </p:pic>
      <p:sp>
        <p:nvSpPr>
          <p:cNvPr id="15" name="Title 3">
            <a:extLst>
              <a:ext uri="{FF2B5EF4-FFF2-40B4-BE49-F238E27FC236}">
                <a16:creationId xmlns:a16="http://schemas.microsoft.com/office/drawing/2014/main" id="{05B454FB-7704-E44A-9B15-4DB21A6D285C}"/>
              </a:ext>
            </a:extLst>
          </p:cNvPr>
          <p:cNvSpPr txBox="1">
            <a:spLocks/>
          </p:cNvSpPr>
          <p:nvPr/>
        </p:nvSpPr>
        <p:spPr>
          <a:xfrm>
            <a:off x="861646" y="6355252"/>
            <a:ext cx="2021305" cy="328863"/>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accent6"/>
                </a:solidFill>
                <a:latin typeface="+mn-lt"/>
              </a:rPr>
              <a:t>Criterion 1, 2 and 4</a:t>
            </a:r>
          </a:p>
        </p:txBody>
      </p:sp>
      <p:sp>
        <p:nvSpPr>
          <p:cNvPr id="6" name="Title 3">
            <a:extLst>
              <a:ext uri="{FF2B5EF4-FFF2-40B4-BE49-F238E27FC236}">
                <a16:creationId xmlns:a16="http://schemas.microsoft.com/office/drawing/2014/main" id="{C0AEBBEE-34F9-46A5-AD45-008AB0EBB7E0}"/>
              </a:ext>
            </a:extLst>
          </p:cNvPr>
          <p:cNvSpPr txBox="1">
            <a:spLocks/>
          </p:cNvSpPr>
          <p:nvPr/>
        </p:nvSpPr>
        <p:spPr>
          <a:xfrm>
            <a:off x="5971586" y="152753"/>
            <a:ext cx="6005384" cy="72432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6"/>
                </a:solidFill>
              </a:rPr>
              <a:t>72 potential additional access points</a:t>
            </a:r>
          </a:p>
        </p:txBody>
      </p:sp>
    </p:spTree>
    <p:extLst>
      <p:ext uri="{BB962C8B-B14F-4D97-AF65-F5344CB8AC3E}">
        <p14:creationId xmlns:p14="http://schemas.microsoft.com/office/powerpoint/2010/main" val="3948838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wipe(left)">
                                      <p:cBhvr>
                                        <p:cTn id="1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Core Metadata" ma:contentTypeID="0x010100BAD75EA75CD83B45A34259F0B184D02700682CF3533A867C42BB9B5E82E8CD94D0" ma:contentTypeVersion="5" ma:contentTypeDescription="" ma:contentTypeScope="" ma:versionID="042a014680299485bc9534ddee441278">
  <xsd:schema xmlns:xsd="http://www.w3.org/2001/XMLSchema" xmlns:xs="http://www.w3.org/2001/XMLSchema" xmlns:p="http://schemas.microsoft.com/office/2006/metadata/properties" xmlns:ns2="32249c65-da49-47e9-984a-f0159a6f027c" targetNamespace="http://schemas.microsoft.com/office/2006/metadata/properties" ma:root="true" ma:fieldsID="cac69c324fa5aa00edff6b28579c919d" ns2:_="">
    <xsd:import namespace="32249c65-da49-47e9-984a-f0159a6f027c"/>
    <xsd:element name="properties">
      <xsd:complexType>
        <xsd:sequence>
          <xsd:element name="documentManagement">
            <xsd:complexType>
              <xsd:all>
                <xsd:element ref="ns2:DHHSInternetDivision" minOccurs="0"/>
                <xsd:element ref="ns2:DHHSInternetTopic" minOccurs="0"/>
                <xsd:element ref="ns2:DHHSInternetPCM" minOccurs="0"/>
                <xsd:element ref="ns2:DHHSInternetWCP"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249c65-da49-47e9-984a-f0159a6f027c" elementFormDefault="qualified">
    <xsd:import namespace="http://schemas.microsoft.com/office/2006/documentManagement/types"/>
    <xsd:import namespace="http://schemas.microsoft.com/office/infopath/2007/PartnerControls"/>
    <xsd:element name="DHHSInternetDivision" ma:index="8" nillable="true" ma:displayName="Division" ma:format="Dropdown" ma:internalName="DHHSInternetDivision">
      <xsd:simpleType>
        <xsd:restriction base="dms:Choice">
          <xsd:enumeration value="Agency-Wide"/>
          <xsd:enumeration value="Behavioral Health"/>
          <xsd:enumeration value="Children and Family Services"/>
          <xsd:enumeration value="Developmental Disabilities"/>
          <xsd:enumeration value="Medicaid &amp; Long-Term Care"/>
          <xsd:enumeration value="Public Health"/>
          <xsd:enumeration value="Operational"/>
        </xsd:restriction>
      </xsd:simpleType>
    </xsd:element>
    <xsd:element name="DHHSInternetTopic" ma:index="9" nillable="true" ma:displayName="Topic" ma:format="Dropdown" ma:internalName="DHHSInternetTopic">
      <xsd:simpleType>
        <xsd:union memberTypes="dms:Text">
          <xsd:simpleType>
            <xsd:restriction base="dms:Choice">
              <xsd:enumeration value="About"/>
              <xsd:enumeration value="Addiction"/>
              <xsd:enumeration value="Board Info"/>
              <xsd:enumeration value="Certificates"/>
              <xsd:enumeration value="Child Care"/>
              <xsd:enumeration value="Children"/>
              <xsd:enumeration value="Community and Rural Health Planning"/>
              <xsd:enumeration value="Consumer Advocacy"/>
              <xsd:enumeration value="Contact"/>
              <xsd:enumeration value="Disabilities Assistance"/>
              <xsd:enumeration value="Diseases &amp; Conditions"/>
              <xsd:enumeration value="Drug Overdose Prevention"/>
              <xsd:enumeration value="Economic Assistance"/>
              <xsd:enumeration value="Epidemiology and Informatics"/>
              <xsd:enumeration value="Environmental Health"/>
              <xsd:enumeration value="Facilities"/>
              <xsd:enumeration value="Families"/>
              <xsd:enumeration value="General Administration &amp; Support"/>
              <xsd:enumeration value="General Assistance"/>
              <xsd:enumeration value="General Licensing &amp; Regs"/>
              <xsd:enumeration value="Health Promotion"/>
              <xsd:enumeration value="Injury"/>
              <xsd:enumeration value="Legislation"/>
              <xsd:enumeration value="Lifespan Health"/>
              <xsd:enumeration value="MCAH"/>
              <xsd:enumeration value="Medicaid Related Assistance"/>
              <xsd:enumeration value="Mental Health"/>
              <xsd:enumeration value="Online Services"/>
              <xsd:enumeration value="Other"/>
              <xsd:enumeration value="Prevention"/>
              <xsd:enumeration value="Professions &amp; Occupations"/>
              <xsd:enumeration value="Safety"/>
              <xsd:enumeration value="Seniors"/>
              <xsd:enumeration value="State Committees"/>
              <xsd:enumeration value="Statutes &amp; Regs"/>
              <xsd:enumeration value="Suicide Prevention"/>
              <xsd:enumeration value="Tobacco Free Nebraska"/>
              <xsd:enumeration value="Vital Records"/>
              <xsd:enumeration value="Wellness &amp; Prevention"/>
              <xsd:enumeration value="Youth Facilities &amp; Services"/>
              <xsd:enumeration value="News Release"/>
            </xsd:restriction>
          </xsd:simpleType>
        </xsd:union>
      </xsd:simpleType>
    </xsd:element>
    <xsd:element name="DHHSInternetPCM" ma:index="10" nillable="true" ma:displayName="PCM" ma:internalName="DHHSInternetPCM">
      <xsd:complexType>
        <xsd:complexContent>
          <xsd:extension base="dms:MultiChoice">
            <xsd:sequence>
              <xsd:element name="Value" maxOccurs="unbounded" minOccurs="0" nillable="true">
                <xsd:simpleType>
                  <xsd:restriction base="dms:Choice">
                    <xsd:enumeration value="1"/>
                    <xsd:enumeration value="2"/>
                    <xsd:enumeration value="3"/>
                    <xsd:enumeration value="4"/>
                    <xsd:enumeration value="5"/>
                    <xsd:enumeration value="6"/>
                    <xsd:enumeration value="7"/>
                    <xsd:enumeration value="8"/>
                  </xsd:restriction>
                </xsd:simpleType>
              </xsd:element>
            </xsd:sequence>
          </xsd:extension>
        </xsd:complexContent>
      </xsd:complexType>
    </xsd:element>
    <xsd:element name="DHHSInternetWCP" ma:index="11" nillable="true" ma:displayName="WCP" ma:internalName="DHHSInternetWCP">
      <xsd:complexType>
        <xsd:complexContent>
          <xsd:extension base="dms:MultiChoice">
            <xsd:sequence>
              <xsd:element name="Value" maxOccurs="unbounded" minOccurs="0" nillable="true">
                <xsd:simpleType>
                  <xsd:restriction base="dms:Choice">
                    <xsd:enumeration value="9"/>
                    <xsd:enumeration value="10"/>
                    <xsd:enumeration value="11"/>
                    <xsd:enumeration value="12"/>
                    <xsd:enumeration value="13"/>
                    <xsd:enumeration value="14"/>
                    <xsd:enumeration value="15"/>
                    <xsd:enumeration value="16"/>
                    <xsd:enumeration value="17"/>
                    <xsd:enumeration value="18"/>
                    <xsd:enumeration value="19"/>
                    <xsd:enumeration value="20"/>
                    <xsd:enumeration value="21"/>
                    <xsd:enumeration value="22"/>
                    <xsd:enumeration value="23"/>
                    <xsd:enumeration value="24"/>
                    <xsd:enumeration value="25"/>
                    <xsd:enumeration value="26"/>
                    <xsd:enumeration value="27"/>
                    <xsd:enumeration value="28"/>
                    <xsd:enumeration value="29"/>
                    <xsd:enumeration value="30"/>
                    <xsd:enumeration value="31"/>
                    <xsd:enumeration value="32"/>
                    <xsd:enumeration value="33"/>
                    <xsd:enumeration value="34"/>
                    <xsd:enumeration value="35"/>
                    <xsd:enumeration value="36"/>
                    <xsd:enumeration value="37"/>
                    <xsd:enumeration value="38"/>
                    <xsd:enumeration value="39"/>
                    <xsd:enumeration value="40"/>
                    <xsd:enumeration value="41"/>
                    <xsd:enumeration value="42"/>
                    <xsd:enumeration value="43"/>
                    <xsd:enumeration value="44"/>
                    <xsd:enumeration value="45"/>
                    <xsd:enumeration value="46"/>
                    <xsd:enumeration value="47"/>
                    <xsd:enumeration value="48"/>
                    <xsd:enumeration value="49"/>
                    <xsd:enumeration value="50"/>
                    <xsd:enumeration value="51"/>
                    <xsd:enumeration value="52"/>
                    <xsd:enumeration value="53"/>
                    <xsd:enumeration value="54"/>
                    <xsd:enumeration value="55"/>
                    <xsd:enumeration value="56"/>
                    <xsd:enumeration value="57"/>
                    <xsd:enumeration value="58"/>
                    <xsd:enumeration value="59"/>
                    <xsd:enumeration value="60"/>
                    <xsd:enumeration value="61"/>
                    <xsd:enumeration value="62"/>
                    <xsd:enumeration value="63"/>
                    <xsd:enumeration value="64"/>
                    <xsd:enumeration value="65"/>
                    <xsd:enumeration value="66"/>
                    <xsd:enumeration value="67"/>
                    <xsd:enumeration value="68"/>
                    <xsd:enumeration value="69"/>
                    <xsd:enumeration value="70"/>
                    <xsd:enumeration value="71"/>
                    <xsd:enumeration value="72"/>
                    <xsd:enumeration value="73"/>
                    <xsd:enumeration value="74"/>
                    <xsd:enumeration value="75"/>
                    <xsd:enumeration value="76"/>
                    <xsd:enumeration value="77"/>
                    <xsd:enumeration value="78"/>
                    <xsd:enumeration value="79"/>
                    <xsd:enumeration value="80"/>
                    <xsd:enumeration value="81"/>
                    <xsd:enumeration value="82"/>
                    <xsd:enumeration value="83"/>
                    <xsd:enumeration value="84"/>
                    <xsd:enumeration value="85"/>
                    <xsd:enumeration value="86"/>
                    <xsd:enumeration value="87"/>
                    <xsd:enumeration value="88"/>
                  </xsd:restriction>
                </xsd:simpleType>
              </xsd:element>
            </xsd:sequence>
          </xsd:extension>
        </xsd:complexContent>
      </xsd:complexType>
    </xsd:element>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HHSInternetTopic xmlns="32249c65-da49-47e9-984a-f0159a6f027c">Credentialing Review</DHHSInternetTopic>
    <DHHSInternetPCM xmlns="32249c65-da49-47e9-984a-f0159a6f027c"/>
    <DHHSInternetDivision xmlns="32249c65-da49-47e9-984a-f0159a6f027c" xsi:nil="true"/>
    <DHHSInternetWCP xmlns="32249c65-da49-47e9-984a-f0159a6f027c"/>
    <SharedWithUsers xmlns="32249c65-da49-47e9-984a-f0159a6f027c">
      <UserInfo>
        <DisplayName/>
        <AccountId xsi:nil="true"/>
        <AccountType/>
      </UserInfo>
    </SharedWithUsers>
  </documentManagement>
</p:properties>
</file>

<file path=customXml/itemProps1.xml><?xml version="1.0" encoding="utf-8"?>
<ds:datastoreItem xmlns:ds="http://schemas.openxmlformats.org/officeDocument/2006/customXml" ds:itemID="{7803C4FC-161F-47DE-B54C-FCC1412B9173}"/>
</file>

<file path=customXml/itemProps2.xml><?xml version="1.0" encoding="utf-8"?>
<ds:datastoreItem xmlns:ds="http://schemas.openxmlformats.org/officeDocument/2006/customXml" ds:itemID="{2ADB846A-107B-42F1-BB6D-7363B833D7BD}"/>
</file>

<file path=customXml/itemProps3.xml><?xml version="1.0" encoding="utf-8"?>
<ds:datastoreItem xmlns:ds="http://schemas.openxmlformats.org/officeDocument/2006/customXml" ds:itemID="{90D52938-875D-4FFF-A16C-27E236DED4DB}"/>
</file>

<file path=docProps/app.xml><?xml version="1.0" encoding="utf-8"?>
<Properties xmlns="http://schemas.openxmlformats.org/officeDocument/2006/extended-properties" xmlns:vt="http://schemas.openxmlformats.org/officeDocument/2006/docPropsVTypes">
  <TotalTime>38229</TotalTime>
  <Words>629</Words>
  <Application>Microsoft Office PowerPoint</Application>
  <PresentationFormat>Widescreen</PresentationFormat>
  <Paragraphs>70</Paragraphs>
  <Slides>14</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407 TRC Optometry Application</vt:lpstr>
      <vt:lpstr>Prior TRC Questions</vt:lpstr>
      <vt:lpstr>What occurred in other states authorizing Doctors of Optometry to perform SLT?</vt:lpstr>
      <vt:lpstr>What occurred in other states authorizing Doctors of Optometry to perform SLT?</vt:lpstr>
      <vt:lpstr>Current Locations of SLT Lasers in Nebraska</vt:lpstr>
      <vt:lpstr>What would we expect in NE? NOA Member Survey</vt:lpstr>
      <vt:lpstr>Do you treat and manage glaucoma?</vt:lpstr>
      <vt:lpstr>If the scope of practice for optometrists in NE was expanded to include SLT lasers for the treatment of glaucoma and if you had reasonable access to an SLT laser in your office, local hospital, or a nearby surgery center, would you perform SLTs on your patients?</vt:lpstr>
      <vt:lpstr>What does this translate to?</vt:lpstr>
      <vt:lpstr>What is the most common reason that your patients decline to get SLT? (choose one)</vt:lpstr>
      <vt:lpstr>What occurs if a patient has a complaint about an optometrist? </vt:lpstr>
      <vt:lpstr>If a complaint is filed against an optometrist</vt:lpstr>
      <vt:lpstr>General considerations regarding public safety and scope of practice</vt:lpstr>
      <vt:lpstr>What occurs in rural NE?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Optometry 407 Review Second NOA SLT Presentation</dc:title>
  <dc:creator>Christopher Wolfe</dc:creator>
  <cp:lastModifiedBy>Sorensen, Beth</cp:lastModifiedBy>
  <cp:revision>304</cp:revision>
  <cp:lastPrinted>2022-06-01T21:04:38Z</cp:lastPrinted>
  <dcterms:created xsi:type="dcterms:W3CDTF">2019-07-11T16:03:50Z</dcterms:created>
  <dcterms:modified xsi:type="dcterms:W3CDTF">2022-06-23T19:41:49Z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-708305657</vt:i4>
  </property>
  <property fmtid="{D5CDD505-2E9C-101B-9397-08002B2CF9AE}" pid="3" name="_NewReviewCycle">
    <vt:lpwstr/>
  </property>
  <property fmtid="{D5CDD505-2E9C-101B-9397-08002B2CF9AE}" pid="4" name="_EmailSubject">
    <vt:lpwstr>Optometry applicant group ppt</vt:lpwstr>
  </property>
  <property fmtid="{D5CDD505-2E9C-101B-9397-08002B2CF9AE}" pid="5" name="_AuthorEmail">
    <vt:lpwstr>Matthew.Gelvin@nebraska.gov</vt:lpwstr>
  </property>
  <property fmtid="{D5CDD505-2E9C-101B-9397-08002B2CF9AE}" pid="6" name="_AuthorEmailDisplayName">
    <vt:lpwstr>Gelvin, Matthew</vt:lpwstr>
  </property>
  <property fmtid="{D5CDD505-2E9C-101B-9397-08002B2CF9AE}" pid="7" name="ContentTypeId">
    <vt:lpwstr>0x010100BAD75EA75CD83B45A34259F0B184D02700682CF3533A867C42BB9B5E82E8CD94D0</vt:lpwstr>
  </property>
  <property fmtid="{D5CDD505-2E9C-101B-9397-08002B2CF9AE}" pid="8" name="Order">
    <vt:r8>52800</vt:r8>
  </property>
  <property fmtid="{D5CDD505-2E9C-101B-9397-08002B2CF9AE}" pid="9" name="Topic">
    <vt:lpwstr/>
  </property>
  <property fmtid="{D5CDD505-2E9C-101B-9397-08002B2CF9AE}" pid="10" name="xd_Signature">
    <vt:bool>false</vt:bool>
  </property>
  <property fmtid="{D5CDD505-2E9C-101B-9397-08002B2CF9AE}" pid="11" name="xd_ProgID">
    <vt:lpwstr/>
  </property>
  <property fmtid="{D5CDD505-2E9C-101B-9397-08002B2CF9AE}" pid="12" name="_SourceUrl">
    <vt:lpwstr/>
  </property>
  <property fmtid="{D5CDD505-2E9C-101B-9397-08002B2CF9AE}" pid="13" name="_SharedFileIndex">
    <vt:lpwstr/>
  </property>
  <property fmtid="{D5CDD505-2E9C-101B-9397-08002B2CF9AE}" pid="14" name="TemplateUrl">
    <vt:lpwstr/>
  </property>
  <property fmtid="{D5CDD505-2E9C-101B-9397-08002B2CF9AE}" pid="15" name="ComplianceAssetId">
    <vt:lpwstr/>
  </property>
</Properties>
</file>