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20"/>
  </p:notesMasterIdLst>
  <p:handoutMasterIdLst>
    <p:handoutMasterId r:id="rId21"/>
  </p:handoutMasterIdLst>
  <p:sldIdLst>
    <p:sldId id="265" r:id="rId6"/>
    <p:sldId id="270" r:id="rId7"/>
    <p:sldId id="271" r:id="rId8"/>
    <p:sldId id="272" r:id="rId9"/>
    <p:sldId id="273" r:id="rId10"/>
    <p:sldId id="274" r:id="rId11"/>
    <p:sldId id="275" r:id="rId12"/>
    <p:sldId id="276" r:id="rId13"/>
    <p:sldId id="277" r:id="rId14"/>
    <p:sldId id="278" r:id="rId15"/>
    <p:sldId id="282" r:id="rId16"/>
    <p:sldId id="280" r:id="rId17"/>
    <p:sldId id="281" r:id="rId18"/>
    <p:sldId id="283" r:id="rId19"/>
  </p:sldIdLst>
  <p:sldSz cx="12192000" cy="6858000"/>
  <p:notesSz cx="7102475" cy="9388475"/>
  <p:embeddedFontLst>
    <p:embeddedFont>
      <p:font typeface="Arial Bold" panose="020B0704020202020204" pitchFamily="34" charset="0"/>
      <p:bold r:id="rId22"/>
    </p:embeddedFont>
    <p:embeddedFont>
      <p:font typeface="Calibri" panose="020F0502020204030204" pitchFamily="34" charset="0"/>
      <p:regular r:id="rId23"/>
      <p:bold r:id="rId24"/>
      <p:italic r:id="rId25"/>
      <p:boldItalic r:id="rId26"/>
    </p:embeddedFont>
    <p:embeddedFont>
      <p:font typeface="Gisha" panose="020B0502040204020203" pitchFamily="34" charset="-79"/>
      <p:regular r:id="rId27"/>
      <p:bold r:id="rId28"/>
    </p:embeddedFont>
    <p:embeddedFont>
      <p:font typeface="Montserrat" panose="00000500000000000000" pitchFamily="50" charset="0"/>
      <p:regular r:id="rId29"/>
      <p:bold r:id="rId30"/>
    </p:embeddedFont>
    <p:embeddedFont>
      <p:font typeface="Montserrat Black" panose="00000A00000000000000" pitchFamily="50" charset="0"/>
      <p:bold r:id="rId31"/>
    </p:embeddedFont>
    <p:embeddedFont>
      <p:font typeface="Montserrat Semi Bold" panose="00000700000000000000" pitchFamily="50" charset="0"/>
      <p:bold r:id="rId32"/>
    </p:embeddedFont>
    <p:embeddedFont>
      <p:font typeface="Roboto" panose="02000000000000000000" pitchFamily="2" charset="0"/>
      <p:regular r:id="rId33"/>
      <p:bold r:id="rId34"/>
      <p:italic r:id="rId35"/>
      <p:boldItalic r:id="rId36"/>
    </p:embeddedFont>
    <p:embeddedFont>
      <p:font typeface="Roboto Black" panose="02000000000000000000" pitchFamily="2" charset="0"/>
      <p:bold r:id="rId37"/>
      <p:boldItalic r:id="rId38"/>
    </p:embeddedFont>
    <p:embeddedFont>
      <p:font typeface="Wingdings 3" panose="05040102010807070707" pitchFamily="18" charset="2"/>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732" autoAdjust="0"/>
  </p:normalViewPr>
  <p:slideViewPr>
    <p:cSldViewPr snapToGrid="0">
      <p:cViewPr varScale="1">
        <p:scale>
          <a:sx n="66" d="100"/>
          <a:sy n="66" d="100"/>
        </p:scale>
        <p:origin x="1075" y="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77739" cy="471348"/>
          </a:xfrm>
          <a:prstGeom prst="rect">
            <a:avLst/>
          </a:prstGeom>
        </p:spPr>
        <p:txBody>
          <a:bodyPr vert="horz" lIns="92879" tIns="46439" rIns="92879" bIns="46439" rtlCol="0"/>
          <a:lstStyle>
            <a:lvl1pPr algn="l">
              <a:defRPr sz="1300"/>
            </a:lvl1pPr>
          </a:lstStyle>
          <a:p>
            <a:endParaRPr lang="en-US"/>
          </a:p>
        </p:txBody>
      </p:sp>
      <p:sp>
        <p:nvSpPr>
          <p:cNvPr id="3" name="Date Placeholder 2"/>
          <p:cNvSpPr>
            <a:spLocks noGrp="1"/>
          </p:cNvSpPr>
          <p:nvPr>
            <p:ph type="dt" sz="quarter" idx="1"/>
          </p:nvPr>
        </p:nvSpPr>
        <p:spPr>
          <a:xfrm>
            <a:off x="4023092" y="7"/>
            <a:ext cx="3077739" cy="471348"/>
          </a:xfrm>
          <a:prstGeom prst="rect">
            <a:avLst/>
          </a:prstGeom>
        </p:spPr>
        <p:txBody>
          <a:bodyPr vert="horz" lIns="92879" tIns="46439" rIns="92879" bIns="46439" rtlCol="0"/>
          <a:lstStyle>
            <a:lvl1pPr algn="r">
              <a:defRPr sz="1300"/>
            </a:lvl1pPr>
          </a:lstStyle>
          <a:p>
            <a:fld id="{FA0657D6-E5BC-4EEE-9B53-1F84CEA62985}" type="datetimeFigureOut">
              <a:rPr lang="en-US" smtClean="0"/>
              <a:t>3/22/2023</a:t>
            </a:fld>
            <a:endParaRPr lang="en-US"/>
          </a:p>
        </p:txBody>
      </p:sp>
      <p:sp>
        <p:nvSpPr>
          <p:cNvPr id="4" name="Footer Placeholder 3"/>
          <p:cNvSpPr>
            <a:spLocks noGrp="1"/>
          </p:cNvSpPr>
          <p:nvPr>
            <p:ph type="ftr" sz="quarter" idx="2"/>
          </p:nvPr>
        </p:nvSpPr>
        <p:spPr>
          <a:xfrm>
            <a:off x="0" y="8917131"/>
            <a:ext cx="3077739" cy="471348"/>
          </a:xfrm>
          <a:prstGeom prst="rect">
            <a:avLst/>
          </a:prstGeom>
        </p:spPr>
        <p:txBody>
          <a:bodyPr vert="horz" lIns="92879" tIns="46439" rIns="92879" bIns="46439" rtlCol="0" anchor="b"/>
          <a:lstStyle>
            <a:lvl1pPr algn="l">
              <a:defRPr sz="1300"/>
            </a:lvl1pPr>
          </a:lstStyle>
          <a:p>
            <a:r>
              <a:rPr lang="en-US"/>
              <a:t>Helping People Live better Lives.</a:t>
            </a:r>
          </a:p>
        </p:txBody>
      </p:sp>
      <p:sp>
        <p:nvSpPr>
          <p:cNvPr id="5" name="Slide Number Placeholder 4"/>
          <p:cNvSpPr>
            <a:spLocks noGrp="1"/>
          </p:cNvSpPr>
          <p:nvPr>
            <p:ph type="sldNum" sz="quarter" idx="3"/>
          </p:nvPr>
        </p:nvSpPr>
        <p:spPr>
          <a:xfrm>
            <a:off x="4023092" y="8917131"/>
            <a:ext cx="3077739" cy="471348"/>
          </a:xfrm>
          <a:prstGeom prst="rect">
            <a:avLst/>
          </a:prstGeom>
        </p:spPr>
        <p:txBody>
          <a:bodyPr vert="horz" lIns="92879" tIns="46439" rIns="92879" bIns="46439" rtlCol="0" anchor="b"/>
          <a:lstStyle>
            <a:lvl1pPr algn="r">
              <a:defRPr sz="13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3078383" cy="470232"/>
          </a:xfrm>
          <a:prstGeom prst="rect">
            <a:avLst/>
          </a:prstGeom>
        </p:spPr>
        <p:txBody>
          <a:bodyPr vert="horz" lIns="92879" tIns="46439" rIns="92879" bIns="46439" rtlCol="0"/>
          <a:lstStyle>
            <a:lvl1pPr algn="l">
              <a:defRPr sz="1300"/>
            </a:lvl1pPr>
          </a:lstStyle>
          <a:p>
            <a:endParaRPr lang="en-US"/>
          </a:p>
        </p:txBody>
      </p:sp>
      <p:sp>
        <p:nvSpPr>
          <p:cNvPr id="3" name="Date Placeholder 2"/>
          <p:cNvSpPr>
            <a:spLocks noGrp="1"/>
          </p:cNvSpPr>
          <p:nvPr>
            <p:ph type="dt" idx="1"/>
          </p:nvPr>
        </p:nvSpPr>
        <p:spPr>
          <a:xfrm>
            <a:off x="4022491" y="3"/>
            <a:ext cx="3078383" cy="470232"/>
          </a:xfrm>
          <a:prstGeom prst="rect">
            <a:avLst/>
          </a:prstGeom>
        </p:spPr>
        <p:txBody>
          <a:bodyPr vert="horz" lIns="92879" tIns="46439" rIns="92879" bIns="46439" rtlCol="0"/>
          <a:lstStyle>
            <a:lvl1pPr algn="r">
              <a:defRPr sz="1300"/>
            </a:lvl1pPr>
          </a:lstStyle>
          <a:p>
            <a:fld id="{CD473510-9A33-4C2D-814F-062FEB88BA13}" type="datetimeFigureOut">
              <a:rPr lang="en-US" smtClean="0"/>
              <a:t>3/22/2023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879" tIns="46439" rIns="92879" bIns="46439" rtlCol="0" anchor="ctr"/>
          <a:lstStyle/>
          <a:p>
            <a:endParaRPr lang="en-US"/>
          </a:p>
        </p:txBody>
      </p:sp>
      <p:sp>
        <p:nvSpPr>
          <p:cNvPr id="5" name="Notes Placeholder 4"/>
          <p:cNvSpPr>
            <a:spLocks noGrp="1"/>
          </p:cNvSpPr>
          <p:nvPr>
            <p:ph type="body" sz="quarter" idx="3"/>
          </p:nvPr>
        </p:nvSpPr>
        <p:spPr>
          <a:xfrm>
            <a:off x="710891" y="4518103"/>
            <a:ext cx="5680694" cy="3697217"/>
          </a:xfrm>
          <a:prstGeom prst="rect">
            <a:avLst/>
          </a:prstGeom>
        </p:spPr>
        <p:txBody>
          <a:bodyPr vert="horz" lIns="92879" tIns="46439" rIns="92879" bIns="464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8918244"/>
            <a:ext cx="3078383" cy="470231"/>
          </a:xfrm>
          <a:prstGeom prst="rect">
            <a:avLst/>
          </a:prstGeom>
        </p:spPr>
        <p:txBody>
          <a:bodyPr vert="horz" lIns="92879" tIns="46439" rIns="92879" bIns="46439" rtlCol="0" anchor="b"/>
          <a:lstStyle>
            <a:lvl1pPr algn="l">
              <a:defRPr sz="1300"/>
            </a:lvl1pPr>
          </a:lstStyle>
          <a:p>
            <a:r>
              <a:rPr lang="en-US"/>
              <a:t>Helping People Live better Lives.</a:t>
            </a:r>
          </a:p>
        </p:txBody>
      </p:sp>
      <p:sp>
        <p:nvSpPr>
          <p:cNvPr id="7" name="Slide Number Placeholder 6"/>
          <p:cNvSpPr>
            <a:spLocks noGrp="1"/>
          </p:cNvSpPr>
          <p:nvPr>
            <p:ph type="sldNum" sz="quarter" idx="5"/>
          </p:nvPr>
        </p:nvSpPr>
        <p:spPr>
          <a:xfrm>
            <a:off x="4022491" y="8918244"/>
            <a:ext cx="3078383" cy="470231"/>
          </a:xfrm>
          <a:prstGeom prst="rect">
            <a:avLst/>
          </a:prstGeom>
        </p:spPr>
        <p:txBody>
          <a:bodyPr vert="horz" lIns="92879" tIns="46439" rIns="92879" bIns="46439" rtlCol="0" anchor="b"/>
          <a:lstStyle>
            <a:lvl1pPr algn="r">
              <a:defRPr sz="13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104592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a:p>
        </p:txBody>
      </p:sp>
    </p:spTree>
    <p:extLst>
      <p:ext uri="{BB962C8B-B14F-4D97-AF65-F5344CB8AC3E}">
        <p14:creationId xmlns:p14="http://schemas.microsoft.com/office/powerpoint/2010/main" val="317497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12</a:t>
            </a:fld>
            <a:endParaRPr lang="en-US"/>
          </a:p>
        </p:txBody>
      </p:sp>
    </p:spTree>
    <p:extLst>
      <p:ext uri="{BB962C8B-B14F-4D97-AF65-F5344CB8AC3E}">
        <p14:creationId xmlns:p14="http://schemas.microsoft.com/office/powerpoint/2010/main" val="204958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130780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23701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a:t>
            </a:fld>
            <a:endParaRPr lang="en-US"/>
          </a:p>
        </p:txBody>
      </p:sp>
    </p:spTree>
    <p:extLst>
      <p:ext uri="{BB962C8B-B14F-4D97-AF65-F5344CB8AC3E}">
        <p14:creationId xmlns:p14="http://schemas.microsoft.com/office/powerpoint/2010/main" val="173183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a:p>
        </p:txBody>
      </p:sp>
    </p:spTree>
    <p:extLst>
      <p:ext uri="{BB962C8B-B14F-4D97-AF65-F5344CB8AC3E}">
        <p14:creationId xmlns:p14="http://schemas.microsoft.com/office/powerpoint/2010/main" val="263424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417559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a:p>
        </p:txBody>
      </p:sp>
    </p:spTree>
    <p:extLst>
      <p:ext uri="{BB962C8B-B14F-4D97-AF65-F5344CB8AC3E}">
        <p14:creationId xmlns:p14="http://schemas.microsoft.com/office/powerpoint/2010/main" val="399153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120169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297638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8</a:t>
            </a:fld>
            <a:endParaRPr lang="en-US"/>
          </a:p>
        </p:txBody>
      </p:sp>
    </p:spTree>
    <p:extLst>
      <p:ext uri="{BB962C8B-B14F-4D97-AF65-F5344CB8AC3E}">
        <p14:creationId xmlns:p14="http://schemas.microsoft.com/office/powerpoint/2010/main" val="377935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70740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jpeg"/><Relationship Id="rId2" Type="http://schemas.openxmlformats.org/officeDocument/2006/relationships/slideLayout" Target="../slideLayouts/slideLayout12.xml"/><Relationship Id="rId16" Type="http://schemas.openxmlformats.org/officeDocument/2006/relationships/image" Target="../media/image5.w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4.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8" r:id="rId3"/>
    <p:sldLayoutId id="2147483790" r:id="rId4"/>
    <p:sldLayoutId id="2147483792" r:id="rId5"/>
    <p:sldLayoutId id="2147483793" r:id="rId6"/>
    <p:sldLayoutId id="2147483795" r:id="rId7"/>
    <p:sldLayoutId id="2147483796" r:id="rId8"/>
    <p:sldLayoutId id="2147483797" r:id="rId9"/>
    <p:sldLayoutId id="2147483799" r:id="rId10"/>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ebraska.gov/dhhs/pre-construction.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ebraska.gov/dhhs/post-construction.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hhs.ne.gov/licensure/Pages/Facility-Construction-Submission-Information.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DHHS.facilityconstruction@Nebrask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dhhs.ne.gov/licensure/Pages/Facility-Construction.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fm.nebrask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8778" y="1075765"/>
            <a:ext cx="10726782" cy="2985247"/>
          </a:xfrm>
        </p:spPr>
        <p:txBody>
          <a:bodyPr>
            <a:normAutofit/>
          </a:bodyPr>
          <a:lstStyle/>
          <a:p>
            <a:r>
              <a:rPr lang="en-US" dirty="0"/>
              <a:t>DHHS FACILITY CONSTRUCTION</a:t>
            </a:r>
          </a:p>
        </p:txBody>
      </p:sp>
    </p:spTree>
    <p:extLst>
      <p:ext uri="{BB962C8B-B14F-4D97-AF65-F5344CB8AC3E}">
        <p14:creationId xmlns:p14="http://schemas.microsoft.com/office/powerpoint/2010/main" val="255405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6" name="TextBox 5"/>
          <p:cNvSpPr txBox="1"/>
          <p:nvPr/>
        </p:nvSpPr>
        <p:spPr>
          <a:xfrm>
            <a:off x="792480" y="670561"/>
            <a:ext cx="10749280" cy="4524315"/>
          </a:xfrm>
          <a:prstGeom prst="rect">
            <a:avLst/>
          </a:prstGeom>
          <a:noFill/>
        </p:spPr>
        <p:txBody>
          <a:bodyPr wrap="square" rtlCol="0">
            <a:spAutoFit/>
          </a:bodyPr>
          <a:lstStyle/>
          <a:p>
            <a:r>
              <a:rPr lang="en-US" dirty="0"/>
              <a:t>Now let’s walk through the new electronic submission process…this process has been designed to streamline and expedite the submission and approval of facility construction projects.</a:t>
            </a:r>
          </a:p>
          <a:p>
            <a:endParaRPr lang="en-US" b="1" dirty="0"/>
          </a:p>
          <a:p>
            <a:pPr algn="ctr"/>
            <a:r>
              <a:rPr lang="en-US" sz="2400" b="1" dirty="0"/>
              <a:t>PRE-CONSTRUCTION ELECTRONIC SUBMISSION:</a:t>
            </a:r>
          </a:p>
          <a:p>
            <a:pPr marL="342900" indent="-342900">
              <a:buFont typeface="+mj-lt"/>
              <a:buAutoNum type="arabicPeriod"/>
            </a:pPr>
            <a:endParaRPr lang="en-US" b="1" dirty="0"/>
          </a:p>
          <a:p>
            <a:pPr marL="342900" indent="-342900">
              <a:buFont typeface="+mj-lt"/>
              <a:buAutoNum type="arabicPeriod"/>
            </a:pPr>
            <a:r>
              <a:rPr lang="en-US" dirty="0"/>
              <a:t>Have your architect/engineer complete the Architect/Engineer Plan Certification form and have them provide the facility contact person with the construction plans on CD or flash drive. Once you have these items, you are ready to go to the pre-construction submission website.</a:t>
            </a:r>
          </a:p>
          <a:p>
            <a:pPr marL="342900" indent="-342900">
              <a:buFont typeface="+mj-lt"/>
              <a:buAutoNum type="arabicPeriod"/>
            </a:pPr>
            <a:endParaRPr lang="en-US" b="1" dirty="0"/>
          </a:p>
          <a:p>
            <a:pPr marL="342900" indent="-342900">
              <a:buFont typeface="+mj-lt"/>
              <a:buAutoNum type="arabicPeriod"/>
            </a:pPr>
            <a:r>
              <a:rPr lang="en-US" dirty="0"/>
              <a:t>Go to</a:t>
            </a:r>
            <a:r>
              <a:rPr lang="en-US" sz="2400" dirty="0"/>
              <a:t>:  </a:t>
            </a:r>
            <a:r>
              <a:rPr lang="en-US" sz="2400" b="1" dirty="0">
                <a:hlinkClick r:id="rId3"/>
              </a:rPr>
              <a:t>https://www.nebraska.gov/dhhs/pre-construction.html</a:t>
            </a:r>
            <a:endParaRPr lang="en-US" sz="2400" b="1" dirty="0"/>
          </a:p>
          <a:p>
            <a:pPr marL="457200" indent="-457200">
              <a:buFont typeface="+mj-lt"/>
              <a:buAutoNum type="arabicPeriod"/>
            </a:pPr>
            <a:endParaRPr lang="en-US" sz="2400" dirty="0"/>
          </a:p>
          <a:p>
            <a:pPr marL="342900" indent="-342900">
              <a:buFont typeface="+mj-lt"/>
              <a:buAutoNum type="arabicPeriod"/>
            </a:pPr>
            <a:r>
              <a:rPr lang="en-US" dirty="0"/>
              <a:t>Once you have mailed the construction plans on CD or flash drive to the DHHS Licensure Unit, attached the Architect/Engineer Plan Certification form and completed the required information on our website, click</a:t>
            </a:r>
            <a:r>
              <a:rPr lang="en-US" b="1" dirty="0"/>
              <a:t> SUBMIT</a:t>
            </a:r>
            <a:r>
              <a:rPr lang="en-US" dirty="0"/>
              <a:t>.  It’s that simple!</a:t>
            </a:r>
          </a:p>
          <a:p>
            <a:endParaRPr lang="en-US" b="1" dirty="0"/>
          </a:p>
        </p:txBody>
      </p:sp>
    </p:spTree>
    <p:extLst>
      <p:ext uri="{BB962C8B-B14F-4D97-AF65-F5344CB8AC3E}">
        <p14:creationId xmlns:p14="http://schemas.microsoft.com/office/powerpoint/2010/main" val="209610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483326" y="822961"/>
            <a:ext cx="11210834" cy="3416320"/>
          </a:xfrm>
          <a:prstGeom prst="rect">
            <a:avLst/>
          </a:prstGeom>
          <a:noFill/>
        </p:spPr>
        <p:txBody>
          <a:bodyPr wrap="square" rtlCol="0">
            <a:spAutoFit/>
          </a:bodyPr>
          <a:lstStyle/>
          <a:p>
            <a:r>
              <a:rPr lang="en-US" dirty="0"/>
              <a:t>The facility contact person will receive notification back from our website that your project information has been submitted, as well as an email copy of exactly what was submitted to the DHHS Licensure Unit. Please keep this email as your record of submission. </a:t>
            </a:r>
          </a:p>
          <a:p>
            <a:endParaRPr lang="en-US" dirty="0"/>
          </a:p>
          <a:p>
            <a:r>
              <a:rPr lang="en-US" dirty="0"/>
              <a:t>Our goal is to have your pre-construction plans approved </a:t>
            </a:r>
            <a:r>
              <a:rPr lang="en-US" u="sng" dirty="0"/>
              <a:t>within 10 working days of the date of submission</a:t>
            </a:r>
            <a:r>
              <a:rPr lang="en-US" dirty="0"/>
              <a:t> </a:t>
            </a:r>
            <a:r>
              <a:rPr lang="en-US" b="1" dirty="0"/>
              <a:t>if all of the documentation is accurate</a:t>
            </a:r>
            <a:r>
              <a:rPr lang="en-US" dirty="0"/>
              <a:t>.  The facility contact person will receive email notification as to the approval of your project, or if we need additional information or clarification. </a:t>
            </a:r>
          </a:p>
          <a:p>
            <a:endParaRPr lang="en-US" dirty="0"/>
          </a:p>
          <a:p>
            <a:endParaRPr lang="en-US" dirty="0"/>
          </a:p>
          <a:p>
            <a:pPr algn="ctr"/>
            <a:r>
              <a:rPr lang="en-US" b="1" dirty="0"/>
              <a:t>Once you have received  approval, you can start constructing your project!</a:t>
            </a:r>
          </a:p>
          <a:p>
            <a:pPr algn="ctr"/>
            <a:endParaRPr lang="en-US" b="1"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409" y="3951575"/>
            <a:ext cx="2119672" cy="1713332"/>
          </a:xfrm>
          <a:prstGeom prst="rect">
            <a:avLst/>
          </a:prstGeom>
        </p:spPr>
      </p:pic>
    </p:spTree>
    <p:extLst>
      <p:ext uri="{BB962C8B-B14F-4D97-AF65-F5344CB8AC3E}">
        <p14:creationId xmlns:p14="http://schemas.microsoft.com/office/powerpoint/2010/main" val="190133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731520" y="711201"/>
            <a:ext cx="10749280" cy="4616648"/>
          </a:xfrm>
          <a:prstGeom prst="rect">
            <a:avLst/>
          </a:prstGeom>
          <a:noFill/>
        </p:spPr>
        <p:txBody>
          <a:bodyPr wrap="square" rtlCol="0">
            <a:spAutoFit/>
          </a:bodyPr>
          <a:lstStyle/>
          <a:p>
            <a:pPr algn="ctr"/>
            <a:r>
              <a:rPr lang="en-US" sz="2400" b="1" dirty="0"/>
              <a:t>POST-CONSTRUCTION ELECTRONIC SUBMISSION:</a:t>
            </a:r>
          </a:p>
          <a:p>
            <a:endParaRPr lang="en-US" b="1" dirty="0"/>
          </a:p>
          <a:p>
            <a:endParaRPr lang="en-US" dirty="0"/>
          </a:p>
          <a:p>
            <a:r>
              <a:rPr lang="en-US" dirty="0"/>
              <a:t>Now that your project has been completed, make sure the facility contact person has the following documents filled out and signed by the appropriate person</a:t>
            </a:r>
            <a:r>
              <a:rPr lang="en-US" b="1" dirty="0"/>
              <a:t>.  Make sure the names of the facility and project match what was submitted initially.</a:t>
            </a:r>
          </a:p>
          <a:p>
            <a:endParaRPr lang="en-US" dirty="0"/>
          </a:p>
          <a:p>
            <a:endParaRPr lang="en-US" dirty="0"/>
          </a:p>
          <a:p>
            <a:pPr marL="342900" indent="-342900">
              <a:buAutoNum type="arabicPeriod"/>
            </a:pPr>
            <a:r>
              <a:rPr lang="en-US" dirty="0"/>
              <a:t>A Completion Certificate</a:t>
            </a:r>
          </a:p>
          <a:p>
            <a:pPr marL="342900" indent="-342900">
              <a:buAutoNum type="arabicPeriod"/>
            </a:pPr>
            <a:r>
              <a:rPr lang="en-US" dirty="0"/>
              <a:t>Occupancy Approval from the State Fire Marshal’s office (or delegated authority) </a:t>
            </a:r>
          </a:p>
          <a:p>
            <a:pPr marL="342900" indent="-342900">
              <a:buAutoNum type="arabicPeriod"/>
            </a:pPr>
            <a:r>
              <a:rPr lang="en-US" dirty="0"/>
              <a:t>A Floor Plan/Schematic drawing  </a:t>
            </a:r>
          </a:p>
          <a:p>
            <a:pPr marL="342900" indent="-342900">
              <a:buAutoNum type="arabicPeriod"/>
            </a:pPr>
            <a:r>
              <a:rPr lang="en-US" dirty="0"/>
              <a:t>Zoning (required ONLY if this is a new facility in a previously unlicensed location)</a:t>
            </a:r>
            <a:endParaRPr lang="en-US" dirty="0">
              <a:solidFill>
                <a:srgbClr val="FF0000"/>
              </a:solidFill>
            </a:endParaRPr>
          </a:p>
          <a:p>
            <a:pPr marL="342900" indent="-342900">
              <a:buAutoNum type="arabicPeriod"/>
            </a:pPr>
            <a:r>
              <a:rPr lang="en-US" dirty="0"/>
              <a:t>Bed Count Form (required only if the facility has beds and if the beds increased or decreased as a result of the construction project)</a:t>
            </a:r>
          </a:p>
          <a:p>
            <a:pPr algn="ctr"/>
            <a:endParaRPr lang="en-US" b="1" dirty="0"/>
          </a:p>
          <a:p>
            <a:endParaRPr lang="en-US" dirty="0"/>
          </a:p>
        </p:txBody>
      </p:sp>
    </p:spTree>
    <p:extLst>
      <p:ext uri="{BB962C8B-B14F-4D97-AF65-F5344CB8AC3E}">
        <p14:creationId xmlns:p14="http://schemas.microsoft.com/office/powerpoint/2010/main" val="351081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690880" y="508000"/>
            <a:ext cx="10820400" cy="5416868"/>
          </a:xfrm>
          <a:prstGeom prst="rect">
            <a:avLst/>
          </a:prstGeom>
          <a:noFill/>
        </p:spPr>
        <p:txBody>
          <a:bodyPr wrap="square" rtlCol="0">
            <a:spAutoFit/>
          </a:bodyPr>
          <a:lstStyle/>
          <a:p>
            <a:r>
              <a:rPr lang="en-US" dirty="0"/>
              <a:t>Go to the DHHS Licensure Unit Post-Construction submission link, attach the required documents, complete the required information and click SUBMIT. </a:t>
            </a:r>
          </a:p>
          <a:p>
            <a:endParaRPr lang="en-US" sz="2000" dirty="0"/>
          </a:p>
          <a:p>
            <a:pPr lvl="4"/>
            <a:r>
              <a:rPr lang="en-US" sz="2000" b="1" dirty="0">
                <a:hlinkClick r:id="rId3"/>
              </a:rPr>
              <a:t>https://www.nebraska.gov/dhhs/post-construction.html</a:t>
            </a:r>
            <a:endParaRPr lang="en-US" sz="2000" b="1" dirty="0"/>
          </a:p>
          <a:p>
            <a:endParaRPr lang="en-US" dirty="0"/>
          </a:p>
          <a:p>
            <a:pPr marL="0" lvl="1"/>
            <a:r>
              <a:rPr lang="en-US" dirty="0"/>
              <a:t>The facility contact person will receive notification back from our website that the project information has been submitted, as well as an email copy of exactly what was submitted to the DHHS Licensure Unit. Please keep this email as your record of submission. </a:t>
            </a:r>
          </a:p>
          <a:p>
            <a:endParaRPr lang="en-US" dirty="0"/>
          </a:p>
          <a:p>
            <a:r>
              <a:rPr lang="en-US" dirty="0"/>
              <a:t>Once the DHHS Licensure Unit construction office has determined that all documents have been received and are accurate, the facility contact person will receive notification that your project information has been forwarded to the individual Program Manager for that specific facility type for final approval for use and occupancy.</a:t>
            </a:r>
          </a:p>
          <a:p>
            <a:endParaRPr lang="en-US" dirty="0"/>
          </a:p>
          <a:p>
            <a:r>
              <a:rPr lang="en-US" dirty="0"/>
              <a:t>Please keep in mind that some projects may require a walk-through inspection and/or may have other licensing requirements that need to be fulfilled prior to use and occupancy.</a:t>
            </a:r>
          </a:p>
          <a:p>
            <a:pPr lvl="1"/>
            <a:endParaRPr lang="en-US" dirty="0"/>
          </a:p>
          <a:p>
            <a:pPr algn="ctr"/>
            <a:endParaRPr lang="en-US" b="1" dirty="0"/>
          </a:p>
          <a:p>
            <a:endParaRPr lang="en-US" dirty="0"/>
          </a:p>
        </p:txBody>
      </p:sp>
    </p:spTree>
    <p:extLst>
      <p:ext uri="{BB962C8B-B14F-4D97-AF65-F5344CB8AC3E}">
        <p14:creationId xmlns:p14="http://schemas.microsoft.com/office/powerpoint/2010/main" val="117210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731520" y="853440"/>
            <a:ext cx="10657840" cy="4062651"/>
          </a:xfrm>
          <a:prstGeom prst="rect">
            <a:avLst/>
          </a:prstGeom>
          <a:noFill/>
        </p:spPr>
        <p:txBody>
          <a:bodyPr wrap="square" rtlCol="0">
            <a:spAutoFit/>
          </a:bodyPr>
          <a:lstStyle/>
          <a:p>
            <a:pPr marL="0" lvl="1">
              <a:tabLst>
                <a:tab pos="5262563" algn="l"/>
              </a:tabLst>
            </a:pPr>
            <a:r>
              <a:rPr lang="en-US" dirty="0"/>
              <a:t>While the DHHS Licensure Unit hopes that facilities will utilize the new electronic submission process, we realize that some facilities may choose to utilize the postal mail process for submission of their construction project.  Should you choose to utilize that method of submission, please go to our construction website for those directions and links to the required forms.</a:t>
            </a:r>
          </a:p>
          <a:p>
            <a:pPr marL="0" lvl="1" algn="ctr"/>
            <a:endParaRPr lang="en-US" dirty="0">
              <a:hlinkClick r:id="rId3"/>
            </a:endParaRPr>
          </a:p>
          <a:p>
            <a:pPr marL="0" lvl="1" algn="ctr"/>
            <a:r>
              <a:rPr lang="en-US" sz="2000" b="1" u="sng" dirty="0">
                <a:hlinkClick r:id="rId3"/>
              </a:rPr>
              <a:t>https://dhhs.ne.gov/licensure/Pages/Facility-Construction-Submission-Information.aspx</a:t>
            </a:r>
            <a:endParaRPr lang="en-US" sz="2000" b="1" u="sng" dirty="0"/>
          </a:p>
          <a:p>
            <a:pPr lvl="1" algn="ctr"/>
            <a:endParaRPr lang="en-US" sz="2000" b="1" u="sng" dirty="0"/>
          </a:p>
          <a:p>
            <a:pPr algn="ctr"/>
            <a:r>
              <a:rPr lang="en-US" dirty="0"/>
              <a:t>If you have questions or comments, please email them to:</a:t>
            </a:r>
          </a:p>
          <a:p>
            <a:pPr algn="ctr"/>
            <a:r>
              <a:rPr lang="en-US">
                <a:hlinkClick r:id="rId4"/>
              </a:rPr>
              <a:t>DHHS.facilityconstruction@Nebraska.gov</a:t>
            </a:r>
            <a:endParaRPr lang="en-US" dirty="0"/>
          </a:p>
          <a:p>
            <a:pPr algn="ctr"/>
            <a:r>
              <a:rPr lang="en-US" dirty="0"/>
              <a:t>Or</a:t>
            </a:r>
          </a:p>
          <a:p>
            <a:pPr algn="ctr"/>
            <a:r>
              <a:rPr lang="en-US" dirty="0"/>
              <a:t>Call 402-471-4362</a:t>
            </a:r>
          </a:p>
          <a:p>
            <a:pPr algn="ctr"/>
            <a:endParaRPr lang="en-US" dirty="0"/>
          </a:p>
          <a:p>
            <a:endParaRPr lang="en-US" dirty="0"/>
          </a:p>
        </p:txBody>
      </p:sp>
    </p:spTree>
    <p:extLst>
      <p:ext uri="{BB962C8B-B14F-4D97-AF65-F5344CB8AC3E}">
        <p14:creationId xmlns:p14="http://schemas.microsoft.com/office/powerpoint/2010/main" val="28073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920" y="629920"/>
            <a:ext cx="10972800" cy="5355312"/>
          </a:xfrm>
          <a:prstGeom prst="rect">
            <a:avLst/>
          </a:prstGeom>
          <a:noFill/>
        </p:spPr>
        <p:txBody>
          <a:bodyPr wrap="square" rtlCol="0">
            <a:spAutoFit/>
          </a:bodyPr>
          <a:lstStyle/>
          <a:p>
            <a:r>
              <a:rPr lang="en-US" dirty="0"/>
              <a:t>DHHS facility construction has undergone some changes.  We took a look at our processes, our statutory and regulatory requirements and most importantly, we listened to our customers and made changes in order to simplify submission of documents and to reduce the amount of time approvals were taking (both to begin construction and once construction was completed). </a:t>
            </a:r>
          </a:p>
          <a:p>
            <a:endParaRPr lang="en-US" dirty="0"/>
          </a:p>
          <a:p>
            <a:r>
              <a:rPr lang="en-US" dirty="0"/>
              <a:t>As a result, we changed our forms to make them more understandable, some of the forms were made ‘fillable’, we updated our webpages, added an electronic submission process and we are working to revise regulatory requirements.</a:t>
            </a:r>
          </a:p>
          <a:p>
            <a:endParaRPr lang="en-US" dirty="0"/>
          </a:p>
          <a:p>
            <a:r>
              <a:rPr lang="en-US" dirty="0"/>
              <a:t>We hope you will find our new electronic facility construction process quicker, smoother, and easier to navigate through.  We welcome any comments and/or suggestions as we continue on our process improvement quest.</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012" y="3935676"/>
            <a:ext cx="1646123" cy="1742439"/>
          </a:xfrm>
          <a:prstGeom prst="rect">
            <a:avLst/>
          </a:prstGeom>
        </p:spPr>
      </p:pic>
    </p:spTree>
    <p:extLst>
      <p:ext uri="{BB962C8B-B14F-4D97-AF65-F5344CB8AC3E}">
        <p14:creationId xmlns:p14="http://schemas.microsoft.com/office/powerpoint/2010/main" val="9110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r>
              <a:rPr lang="en-US" sz="3600" dirty="0"/>
              <a:t>WHAT IS FACILITY CONSTRUCTION AND WHO DOES IT APPLY TO?</a:t>
            </a:r>
            <a:br>
              <a:rPr lang="en-US" dirty="0"/>
            </a:br>
            <a:endParaRPr lang="en-US" dirty="0"/>
          </a:p>
        </p:txBody>
      </p:sp>
      <p:sp>
        <p:nvSpPr>
          <p:cNvPr id="3" name="TextBox 2"/>
          <p:cNvSpPr txBox="1"/>
          <p:nvPr/>
        </p:nvSpPr>
        <p:spPr>
          <a:xfrm>
            <a:off x="356754" y="1955483"/>
            <a:ext cx="11521440" cy="4247317"/>
          </a:xfrm>
          <a:prstGeom prst="rect">
            <a:avLst/>
          </a:prstGeom>
          <a:noFill/>
        </p:spPr>
        <p:txBody>
          <a:bodyPr wrap="square" rtlCol="0">
            <a:spAutoFit/>
          </a:bodyPr>
          <a:lstStyle/>
          <a:p>
            <a:r>
              <a:rPr lang="en-US" dirty="0"/>
              <a:t>Construction applies to </a:t>
            </a:r>
            <a:r>
              <a:rPr lang="en-US" b="1" dirty="0"/>
              <a:t>any</a:t>
            </a:r>
            <a:r>
              <a:rPr lang="en-US" dirty="0"/>
              <a:t> facility that is </a:t>
            </a:r>
            <a:r>
              <a:rPr lang="en-US" u="sng" dirty="0"/>
              <a:t>currently licensed</a:t>
            </a:r>
            <a:r>
              <a:rPr lang="en-US" dirty="0"/>
              <a:t> by the State of Nebraska or that </a:t>
            </a:r>
            <a:r>
              <a:rPr lang="en-US" u="sng" dirty="0"/>
              <a:t>will be requesting a license</a:t>
            </a:r>
            <a:r>
              <a:rPr lang="en-US" dirty="0"/>
              <a:t> upon completion of the construction project. (NOTE: Rural Health Clinics and Healthcare Practitioner facilities are not required to be licensed, therefore do not need to submit construction project information).</a:t>
            </a:r>
          </a:p>
          <a:p>
            <a:endParaRPr lang="en-US" dirty="0"/>
          </a:p>
          <a:p>
            <a:r>
              <a:rPr lang="en-US" b="1" dirty="0"/>
              <a:t>All construction</a:t>
            </a:r>
            <a:r>
              <a:rPr lang="en-US" dirty="0"/>
              <a:t> for a licensed healthcare facility </a:t>
            </a:r>
            <a:r>
              <a:rPr lang="en-US" u="sng" dirty="0"/>
              <a:t>must</a:t>
            </a:r>
            <a:r>
              <a:rPr lang="en-US" dirty="0"/>
              <a:t> meet the physical plant requirements for that specific facility type and </a:t>
            </a:r>
            <a:r>
              <a:rPr lang="en-US" b="1" u="sng" dirty="0"/>
              <a:t>must</a:t>
            </a:r>
            <a:r>
              <a:rPr lang="en-US" b="1" dirty="0"/>
              <a:t> </a:t>
            </a:r>
            <a:r>
              <a:rPr lang="en-US" dirty="0"/>
              <a:t>be approved by the DHHS Licensure Unit </a:t>
            </a:r>
            <a:r>
              <a:rPr lang="en-US" b="1" u="sng" dirty="0"/>
              <a:t>prior to use and occupancy.</a:t>
            </a:r>
          </a:p>
          <a:p>
            <a:endParaRPr lang="en-US" u="sng" dirty="0"/>
          </a:p>
          <a:p>
            <a:r>
              <a:rPr lang="en-US" b="1" u="sng" dirty="0"/>
              <a:t>Construction means</a:t>
            </a:r>
            <a:r>
              <a:rPr lang="en-US" b="1" dirty="0"/>
              <a:t> </a:t>
            </a:r>
            <a:r>
              <a:rPr lang="en-US" dirty="0"/>
              <a:t>a facility or distinct part of a facility in which services are to be provided, which is enlarged, remodeled, or altered in any fashion, or is built from the ground up</a:t>
            </a:r>
            <a:r>
              <a:rPr lang="en-US" b="1" dirty="0"/>
              <a:t>.  Minor projects such as repairing or replacing existing materials do not fall under these requirements.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4719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487680" y="711200"/>
            <a:ext cx="11155680" cy="1200329"/>
          </a:xfrm>
          <a:prstGeom prst="rect">
            <a:avLst/>
          </a:prstGeom>
          <a:noFill/>
        </p:spPr>
        <p:txBody>
          <a:bodyPr wrap="square" rtlCol="0">
            <a:spAutoFit/>
          </a:bodyPr>
          <a:lstStyle/>
          <a:p>
            <a:r>
              <a:rPr lang="en-US" dirty="0"/>
              <a:t>One </a:t>
            </a:r>
            <a:r>
              <a:rPr lang="en-US" b="1" dirty="0"/>
              <a:t>BIG</a:t>
            </a:r>
            <a:r>
              <a:rPr lang="en-US" dirty="0"/>
              <a:t> change to the new construction process is that the DHHS Licensure Unit is now </a:t>
            </a:r>
            <a:r>
              <a:rPr lang="en-US" b="1" dirty="0"/>
              <a:t>requiring</a:t>
            </a:r>
            <a:r>
              <a:rPr lang="en-US" dirty="0"/>
              <a:t> </a:t>
            </a:r>
            <a:r>
              <a:rPr lang="en-US" b="1" dirty="0"/>
              <a:t>the facility (as the licensee) to submit the documentation</a:t>
            </a:r>
            <a:r>
              <a:rPr lang="en-US" dirty="0"/>
              <a:t> for the project </a:t>
            </a:r>
            <a:r>
              <a:rPr lang="en-US" u="sng" dirty="0"/>
              <a:t>instead</a:t>
            </a:r>
            <a:r>
              <a:rPr lang="en-US" dirty="0"/>
              <a:t> of the architect or engineer.  The facility has a regulatory obligation to notify DHHS Licensure Unit of any new construction, therefore, this change makes that notification a required part of the submission.</a:t>
            </a:r>
            <a:endParaRPr lang="en-US" dirty="0">
              <a:solidFill>
                <a:srgbClr val="FF0000"/>
              </a:solidFill>
            </a:endParaRPr>
          </a:p>
        </p:txBody>
      </p:sp>
      <p:sp>
        <p:nvSpPr>
          <p:cNvPr id="5" name="Title 1"/>
          <p:cNvSpPr txBox="1">
            <a:spLocks/>
          </p:cNvSpPr>
          <p:nvPr/>
        </p:nvSpPr>
        <p:spPr>
          <a:xfrm>
            <a:off x="799327" y="2148965"/>
            <a:ext cx="10363200" cy="1427838"/>
          </a:xfrm>
          <a:prstGeom prst="rect">
            <a:avLst/>
          </a:prstGeom>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r>
              <a:rPr lang="en-US" sz="3600" dirty="0"/>
              <a:t>So…what do you need to do if your facility is planning a construction project?</a:t>
            </a:r>
          </a:p>
          <a:p>
            <a:br>
              <a:rPr lang="en-US" dirty="0"/>
            </a:br>
            <a:endParaRPr lang="en-US" dirty="0"/>
          </a:p>
        </p:txBody>
      </p:sp>
      <p:sp>
        <p:nvSpPr>
          <p:cNvPr id="6" name="TextBox 5"/>
          <p:cNvSpPr txBox="1"/>
          <p:nvPr/>
        </p:nvSpPr>
        <p:spPr>
          <a:xfrm>
            <a:off x="479508" y="3035162"/>
            <a:ext cx="10816424" cy="1785104"/>
          </a:xfrm>
          <a:prstGeom prst="rect">
            <a:avLst/>
          </a:prstGeom>
          <a:noFill/>
        </p:spPr>
        <p:txBody>
          <a:bodyPr wrap="square" rtlCol="0">
            <a:spAutoFit/>
          </a:bodyPr>
          <a:lstStyle/>
          <a:p>
            <a:r>
              <a:rPr lang="en-US" dirty="0"/>
              <a:t>The facility first needs to designate a ‘contact person’. This person could be anyone the facility chooses, from the CEO to the Environmental Services Director to the Director of Quality.  This person should start by visiting our construction webpage:</a:t>
            </a:r>
          </a:p>
          <a:p>
            <a:endParaRPr lang="en-US" dirty="0"/>
          </a:p>
          <a:p>
            <a:pPr algn="ctr"/>
            <a:r>
              <a:rPr lang="en-US" sz="2000" b="1" dirty="0">
                <a:hlinkClick r:id="rId3"/>
              </a:rPr>
              <a:t>https://dhhs.ne.gov/licensure/Pages/Facility-Construction.aspx</a:t>
            </a:r>
            <a:endParaRPr lang="en-US" sz="2000" b="1" dirty="0"/>
          </a:p>
          <a:p>
            <a:pPr algn="ctr"/>
            <a:endParaRPr lang="en-US" dirty="0"/>
          </a:p>
        </p:txBody>
      </p:sp>
    </p:spTree>
    <p:extLst>
      <p:ext uri="{BB962C8B-B14F-4D97-AF65-F5344CB8AC3E}">
        <p14:creationId xmlns:p14="http://schemas.microsoft.com/office/powerpoint/2010/main" val="251194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335280"/>
            <a:ext cx="10911840" cy="914400"/>
          </a:xfrm>
        </p:spPr>
        <p:txBody>
          <a:bodyPr>
            <a:normAutofit fontScale="90000"/>
          </a:bodyPr>
          <a:lstStyle/>
          <a:p>
            <a:br>
              <a:rPr lang="en-US" dirty="0"/>
            </a:br>
            <a:r>
              <a:rPr lang="en-US" sz="3600" dirty="0"/>
              <a:t>RESOURCES ON THE WEBSITE</a:t>
            </a:r>
          </a:p>
        </p:txBody>
      </p:sp>
      <p:sp>
        <p:nvSpPr>
          <p:cNvPr id="6" name="TextBox 5"/>
          <p:cNvSpPr txBox="1"/>
          <p:nvPr/>
        </p:nvSpPr>
        <p:spPr>
          <a:xfrm>
            <a:off x="2113280" y="1656079"/>
            <a:ext cx="8067040" cy="3416320"/>
          </a:xfrm>
          <a:prstGeom prst="rect">
            <a:avLst/>
          </a:prstGeom>
          <a:noFill/>
        </p:spPr>
        <p:txBody>
          <a:bodyPr wrap="square" rtlCol="0">
            <a:spAutoFit/>
          </a:bodyPr>
          <a:lstStyle/>
          <a:p>
            <a:r>
              <a:rPr lang="en-US" dirty="0"/>
              <a:t>Once you navigate to our webpage, you will find additional information under the areas of: </a:t>
            </a:r>
          </a:p>
          <a:p>
            <a:endParaRPr lang="en-US" dirty="0"/>
          </a:p>
          <a:p>
            <a:pPr marL="742950" lvl="1" indent="-285750">
              <a:buFont typeface="Arial" panose="020B0604020202020204" pitchFamily="34" charset="0"/>
              <a:buChar char="•"/>
            </a:pPr>
            <a:r>
              <a:rPr lang="en-US" b="1" dirty="0"/>
              <a:t>FAQs</a:t>
            </a:r>
          </a:p>
          <a:p>
            <a:pPr marL="742950" lvl="1" indent="-285750">
              <a:buFont typeface="Arial" panose="020B0604020202020204" pitchFamily="34" charset="0"/>
              <a:buChar char="•"/>
            </a:pPr>
            <a:r>
              <a:rPr lang="en-US" b="1" dirty="0"/>
              <a:t>Fees</a:t>
            </a:r>
          </a:p>
          <a:p>
            <a:pPr marL="742950" lvl="1" indent="-285750">
              <a:buFont typeface="Arial" panose="020B0604020202020204" pitchFamily="34" charset="0"/>
              <a:buChar char="•"/>
            </a:pPr>
            <a:r>
              <a:rPr lang="en-US" b="1" dirty="0"/>
              <a:t>Inspections</a:t>
            </a:r>
          </a:p>
          <a:p>
            <a:pPr marL="742950" lvl="1" indent="-285750">
              <a:buFont typeface="Arial" panose="020B0604020202020204" pitchFamily="34" charset="0"/>
              <a:buChar char="•"/>
            </a:pPr>
            <a:r>
              <a:rPr lang="en-US" b="1" dirty="0"/>
              <a:t>Contact Information</a:t>
            </a:r>
          </a:p>
          <a:p>
            <a:pPr marL="742950" lvl="1" indent="-285750">
              <a:buFont typeface="Arial" panose="020B0604020202020204" pitchFamily="34" charset="0"/>
              <a:buChar char="•"/>
            </a:pPr>
            <a:r>
              <a:rPr lang="en-US" b="1" dirty="0"/>
              <a:t>Regulations and Statutes</a:t>
            </a:r>
            <a:r>
              <a:rPr lang="en-US" dirty="0"/>
              <a:t>.</a:t>
            </a:r>
          </a:p>
          <a:p>
            <a:pPr marL="742950" lvl="1" indent="-285750">
              <a:buFont typeface="Arial" panose="020B0604020202020204" pitchFamily="34" charset="0"/>
              <a:buChar char="•"/>
            </a:pPr>
            <a:r>
              <a:rPr lang="en-US" b="1" dirty="0"/>
              <a:t>Links (for Forms and Submission Information)</a:t>
            </a:r>
          </a:p>
          <a:p>
            <a:endParaRPr lang="en-US" dirty="0"/>
          </a:p>
          <a:p>
            <a:endParaRPr lang="en-US" dirty="0"/>
          </a:p>
          <a:p>
            <a:endParaRPr lang="en-US" b="1" dirty="0"/>
          </a:p>
        </p:txBody>
      </p:sp>
    </p:spTree>
    <p:extLst>
      <p:ext uri="{BB962C8B-B14F-4D97-AF65-F5344CB8AC3E}">
        <p14:creationId xmlns:p14="http://schemas.microsoft.com/office/powerpoint/2010/main" val="124935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5" name="Title 1"/>
          <p:cNvSpPr txBox="1">
            <a:spLocks/>
          </p:cNvSpPr>
          <p:nvPr/>
        </p:nvSpPr>
        <p:spPr>
          <a:xfrm>
            <a:off x="3284332" y="1305204"/>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6" name="TextBox 5"/>
          <p:cNvSpPr txBox="1"/>
          <p:nvPr/>
        </p:nvSpPr>
        <p:spPr>
          <a:xfrm>
            <a:off x="1706880" y="1154333"/>
            <a:ext cx="9093200" cy="646331"/>
          </a:xfrm>
          <a:prstGeom prst="rect">
            <a:avLst/>
          </a:prstGeom>
          <a:noFill/>
        </p:spPr>
        <p:txBody>
          <a:bodyPr wrap="square" rtlCol="0">
            <a:spAutoFit/>
          </a:bodyPr>
          <a:lstStyle/>
          <a:p>
            <a:endParaRPr lang="en-US" dirty="0"/>
          </a:p>
          <a:p>
            <a:endParaRPr lang="en-US" dirty="0"/>
          </a:p>
        </p:txBody>
      </p:sp>
      <p:sp>
        <p:nvSpPr>
          <p:cNvPr id="8" name="TextBox 7"/>
          <p:cNvSpPr txBox="1"/>
          <p:nvPr/>
        </p:nvSpPr>
        <p:spPr>
          <a:xfrm>
            <a:off x="2133600" y="1076960"/>
            <a:ext cx="7955280" cy="3693319"/>
          </a:xfrm>
          <a:prstGeom prst="rect">
            <a:avLst/>
          </a:prstGeom>
          <a:noFill/>
        </p:spPr>
        <p:txBody>
          <a:bodyPr wrap="square" rtlCol="0">
            <a:spAutoFit/>
          </a:bodyPr>
          <a:lstStyle/>
          <a:p>
            <a:r>
              <a:rPr lang="en-US" b="1" dirty="0"/>
              <a:t>FAQs:  </a:t>
            </a:r>
            <a:r>
              <a:rPr lang="en-US" dirty="0"/>
              <a:t>These are a compilation of frequently asked questions from our customers.  We are hoping these will be helpful to you as you navigate through our construction process. </a:t>
            </a:r>
          </a:p>
          <a:p>
            <a:endParaRPr lang="en-US" dirty="0"/>
          </a:p>
          <a:p>
            <a:endParaRPr lang="en-US" dirty="0"/>
          </a:p>
          <a:p>
            <a:r>
              <a:rPr lang="en-US" b="1" dirty="0"/>
              <a:t>INSPECTIONS/FEES</a:t>
            </a:r>
            <a:r>
              <a:rPr lang="en-US" dirty="0"/>
              <a:t>: There is no charge by DHHS  Licensure Unit for the construction process, however, there is a fee associated with the State Fire Marshal’s office for plan reviews they conduct. If you are unsure whether you need a plan review or not, please contact the State Fire Marshal’s office at: </a:t>
            </a:r>
            <a:r>
              <a:rPr lang="en-US" dirty="0">
                <a:hlinkClick r:id="rId3"/>
              </a:rPr>
              <a:t>www.sfm.nebraska.gov</a:t>
            </a:r>
            <a:endParaRPr lang="en-US" dirty="0"/>
          </a:p>
          <a:p>
            <a:endParaRPr lang="en-US" dirty="0"/>
          </a:p>
          <a:p>
            <a:endParaRPr lang="en-US" dirty="0"/>
          </a:p>
          <a:p>
            <a:endParaRPr lang="en-US" b="1" dirty="0"/>
          </a:p>
        </p:txBody>
      </p:sp>
    </p:spTree>
    <p:extLst>
      <p:ext uri="{BB962C8B-B14F-4D97-AF65-F5344CB8AC3E}">
        <p14:creationId xmlns:p14="http://schemas.microsoft.com/office/powerpoint/2010/main" val="383662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84332" y="1305204"/>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9" name="Rectangle 8"/>
          <p:cNvSpPr/>
          <p:nvPr/>
        </p:nvSpPr>
        <p:spPr>
          <a:xfrm>
            <a:off x="2092960" y="1076960"/>
            <a:ext cx="7975600" cy="3416320"/>
          </a:xfrm>
          <a:prstGeom prst="rect">
            <a:avLst/>
          </a:prstGeom>
        </p:spPr>
        <p:txBody>
          <a:bodyPr wrap="square">
            <a:spAutoFit/>
          </a:bodyPr>
          <a:lstStyle/>
          <a:p>
            <a:r>
              <a:rPr lang="en-US" b="1" dirty="0"/>
              <a:t>CONTACT INFORMATION:  </a:t>
            </a:r>
            <a:r>
              <a:rPr lang="en-US" dirty="0"/>
              <a:t>Provides you with names and contact information for DHHS Licensure Unit and State Fire Marshal staff.  The State Fire Marshal’s office conducts plan reviews for any federally certified facility.  The DHHS program managers can assist you with specific regulatory questions you might have. </a:t>
            </a:r>
          </a:p>
          <a:p>
            <a:endParaRPr lang="en-US" dirty="0"/>
          </a:p>
          <a:p>
            <a:endParaRPr lang="en-US" dirty="0"/>
          </a:p>
          <a:p>
            <a:r>
              <a:rPr lang="en-US" b="1" dirty="0"/>
              <a:t>REGULATIONS/STATUTES:  </a:t>
            </a:r>
            <a:r>
              <a:rPr lang="en-US" dirty="0"/>
              <a:t>This page has links to licensure regulations for each licensed facility type. If you have questions about a regulation, please contact the Program Manager for that specific facility type. </a:t>
            </a:r>
          </a:p>
          <a:p>
            <a:endParaRPr lang="en-US" dirty="0"/>
          </a:p>
          <a:p>
            <a:endParaRPr lang="en-US" dirty="0"/>
          </a:p>
        </p:txBody>
      </p:sp>
    </p:spTree>
    <p:extLst>
      <p:ext uri="{BB962C8B-B14F-4D97-AF65-F5344CB8AC3E}">
        <p14:creationId xmlns:p14="http://schemas.microsoft.com/office/powerpoint/2010/main" val="118438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6" name="TextBox 5"/>
          <p:cNvSpPr txBox="1"/>
          <p:nvPr/>
        </p:nvSpPr>
        <p:spPr>
          <a:xfrm>
            <a:off x="1666240" y="751840"/>
            <a:ext cx="8973932" cy="1200329"/>
          </a:xfrm>
          <a:prstGeom prst="rect">
            <a:avLst/>
          </a:prstGeom>
          <a:noFill/>
        </p:spPr>
        <p:txBody>
          <a:bodyPr wrap="square" rtlCol="0">
            <a:spAutoFit/>
          </a:bodyPr>
          <a:lstStyle/>
          <a:p>
            <a:endParaRPr lang="en-US" dirty="0"/>
          </a:p>
          <a:p>
            <a:endParaRPr lang="en-US" dirty="0"/>
          </a:p>
          <a:p>
            <a:endParaRPr lang="en-US" dirty="0"/>
          </a:p>
          <a:p>
            <a:r>
              <a:rPr lang="en-US" dirty="0"/>
              <a:t> </a:t>
            </a:r>
            <a:endParaRPr lang="en-US" b="1" dirty="0"/>
          </a:p>
        </p:txBody>
      </p:sp>
      <p:sp>
        <p:nvSpPr>
          <p:cNvPr id="8" name="TextBox 7"/>
          <p:cNvSpPr txBox="1"/>
          <p:nvPr/>
        </p:nvSpPr>
        <p:spPr>
          <a:xfrm>
            <a:off x="1991360" y="1148080"/>
            <a:ext cx="8229600" cy="2636123"/>
          </a:xfrm>
          <a:prstGeom prst="rect">
            <a:avLst/>
          </a:prstGeom>
          <a:noFill/>
        </p:spPr>
        <p:txBody>
          <a:bodyPr wrap="square" rtlCol="0">
            <a:spAutoFit/>
          </a:bodyPr>
          <a:lstStyle/>
          <a:p>
            <a:r>
              <a:rPr lang="en-US" b="1" dirty="0"/>
              <a:t>FORMS: </a:t>
            </a:r>
            <a:r>
              <a:rPr lang="en-US" dirty="0"/>
              <a:t>This page is divided into two separate areas</a:t>
            </a:r>
            <a:r>
              <a:rPr lang="en-US" b="1" dirty="0"/>
              <a:t>. </a:t>
            </a:r>
            <a:r>
              <a:rPr lang="en-US" dirty="0"/>
              <a:t>One area has the forms for Pre-Construction and the other has the forms for Post-construction.  We have identified the necessary forms and have provided links for your use.</a:t>
            </a:r>
          </a:p>
          <a:p>
            <a:endParaRPr lang="en-US" dirty="0"/>
          </a:p>
          <a:p>
            <a:r>
              <a:rPr lang="en-US" b="1" dirty="0"/>
              <a:t>The names of the projects and phases and the addresses </a:t>
            </a:r>
            <a:r>
              <a:rPr lang="en-US" b="1" u="sng" dirty="0"/>
              <a:t>must</a:t>
            </a:r>
            <a:r>
              <a:rPr lang="en-US" b="1" dirty="0"/>
              <a:t> match on all forms submitted </a:t>
            </a:r>
            <a:r>
              <a:rPr lang="en-US" dirty="0"/>
              <a:t>or they will be returned to you for clarification. This may delay the approval process.</a:t>
            </a:r>
          </a:p>
          <a:p>
            <a:endParaRPr lang="en-US" dirty="0"/>
          </a:p>
          <a:p>
            <a:endParaRPr lang="en-US" b="1" dirty="0"/>
          </a:p>
        </p:txBody>
      </p:sp>
    </p:spTree>
    <p:extLst>
      <p:ext uri="{BB962C8B-B14F-4D97-AF65-F5344CB8AC3E}">
        <p14:creationId xmlns:p14="http://schemas.microsoft.com/office/powerpoint/2010/main" val="406852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1930400" y="1016001"/>
            <a:ext cx="8676640" cy="4247317"/>
          </a:xfrm>
          <a:prstGeom prst="rect">
            <a:avLst/>
          </a:prstGeom>
          <a:noFill/>
        </p:spPr>
        <p:txBody>
          <a:bodyPr wrap="square" rtlCol="0">
            <a:spAutoFit/>
          </a:bodyPr>
          <a:lstStyle/>
          <a:p>
            <a:r>
              <a:rPr lang="en-US" b="1" dirty="0"/>
              <a:t>SUBMISSION INFORMATION: </a:t>
            </a:r>
            <a:r>
              <a:rPr lang="en-US" dirty="0"/>
              <a:t>This page walks you through both the new electronic process and the postal mail process necessary to submit construction plans, documents and forms to the DHHS Licensure Unit construction office for approval. </a:t>
            </a:r>
          </a:p>
          <a:p>
            <a:endParaRPr lang="en-US" dirty="0"/>
          </a:p>
          <a:p>
            <a:r>
              <a:rPr lang="en-US" dirty="0"/>
              <a:t>Please keep in mind that </a:t>
            </a:r>
            <a:r>
              <a:rPr lang="en-US" u="sng" dirty="0"/>
              <a:t>all</a:t>
            </a:r>
            <a:r>
              <a:rPr lang="en-US" dirty="0"/>
              <a:t> construction projects need approval by DHHS, Licensure Unit </a:t>
            </a:r>
            <a:r>
              <a:rPr lang="en-US" b="1" dirty="0"/>
              <a:t>prior to beginning construction </a:t>
            </a:r>
            <a:r>
              <a:rPr lang="en-US" dirty="0"/>
              <a:t>as well as </a:t>
            </a:r>
            <a:r>
              <a:rPr lang="en-US" b="1" dirty="0"/>
              <a:t>once the construction has been completed and prior to occupancy. </a:t>
            </a:r>
          </a:p>
          <a:p>
            <a:r>
              <a:rPr lang="en-US" dirty="0"/>
              <a:t> </a:t>
            </a:r>
          </a:p>
          <a:p>
            <a:r>
              <a:rPr lang="en-US" dirty="0"/>
              <a:t>If you plan to submit post-construction requirements in phases, you will need to submit complete post-construction documentation for each phase in order to receive DHHS approval to occupy the constructed areas.</a:t>
            </a:r>
          </a:p>
          <a:p>
            <a:r>
              <a:rPr lang="en-US" b="1" dirty="0"/>
              <a:t>  </a:t>
            </a:r>
          </a:p>
          <a:p>
            <a:endParaRPr lang="en-US" b="1" dirty="0"/>
          </a:p>
          <a:p>
            <a:endParaRPr lang="en-US" b="1" dirty="0"/>
          </a:p>
        </p:txBody>
      </p:sp>
    </p:spTree>
    <p:extLst>
      <p:ext uri="{BB962C8B-B14F-4D97-AF65-F5344CB8AC3E}">
        <p14:creationId xmlns:p14="http://schemas.microsoft.com/office/powerpoint/2010/main" val="2943561779"/>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Facility Construction</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C1896FC29C85464993D5CB46178F2503" ma:contentTypeVersion="5" ma:contentTypeDescription="" ma:contentTypeScope="" ma:versionID="447eaa0733d167802727472c8964532f">
  <xsd:schema xmlns:xsd="http://www.w3.org/2001/XMLSchema" xmlns:xs="http://www.w3.org/2001/XMLSchema" xmlns:p="http://schemas.microsoft.com/office/2006/metadata/properties" xmlns:ns2="32249c65-da49-47e9-984a-f0159a6f027c" targetNamespace="http://schemas.microsoft.com/office/2006/metadata/properties" ma:root="true" ma:fieldsID="f52df89855a40d12932985cd75617449"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64444-3E31-4591-BF65-8E77F441987D}"/>
</file>

<file path=customXml/itemProps2.xml><?xml version="1.0" encoding="utf-8"?>
<ds:datastoreItem xmlns:ds="http://schemas.openxmlformats.org/officeDocument/2006/customXml" ds:itemID="{9D962A91-727D-4433-AE21-DFF73B4AAD2C}"/>
</file>

<file path=customXml/itemProps3.xml><?xml version="1.0" encoding="utf-8"?>
<ds:datastoreItem xmlns:ds="http://schemas.openxmlformats.org/officeDocument/2006/customXml" ds:itemID="{7719EED6-B63D-4E04-B99E-F5491083185E}"/>
</file>

<file path=docProps/app.xml><?xml version="1.0" encoding="utf-8"?>
<Properties xmlns="http://schemas.openxmlformats.org/officeDocument/2006/extended-properties" xmlns:vt="http://schemas.openxmlformats.org/officeDocument/2006/docPropsVTypes">
  <Template/>
  <TotalTime>1019</TotalTime>
  <Words>1579</Words>
  <Application>Microsoft Office PowerPoint</Application>
  <PresentationFormat>Widescreen</PresentationFormat>
  <Paragraphs>147</Paragraphs>
  <Slides>14</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Montserrat Semi Bold</vt:lpstr>
      <vt:lpstr>Arial Bold</vt:lpstr>
      <vt:lpstr>Arial</vt:lpstr>
      <vt:lpstr>Wingdings 3</vt:lpstr>
      <vt:lpstr>Calibri</vt:lpstr>
      <vt:lpstr>Roboto Black</vt:lpstr>
      <vt:lpstr>Gisha</vt:lpstr>
      <vt:lpstr>Roboto</vt:lpstr>
      <vt:lpstr>Montserrat</vt:lpstr>
      <vt:lpstr>Montserrat Black</vt:lpstr>
      <vt:lpstr>Master / large logo</vt:lpstr>
      <vt:lpstr>BRAND</vt:lpstr>
      <vt:lpstr>DHHS FACILITY CONSTRUCTION</vt:lpstr>
      <vt:lpstr>PowerPoint Presentation</vt:lpstr>
      <vt:lpstr>WHAT IS FACILITY CONSTRUCTION AND WHO DOES IT APPLY TO? </vt:lpstr>
      <vt:lpstr> </vt:lpstr>
      <vt:lpstr> RESOURCES ON THE WEBSITE</vt:lpstr>
      <vt:lpstr> </vt:lpstr>
      <vt:lpstr>PowerPoint Presentation</vt:lpstr>
      <vt:lpstr> </vt:lpstr>
      <vt:lpstr> </vt:lpstr>
      <vt:lpstr> </vt:lpstr>
      <vt:lpstr> </vt:lpstr>
      <vt:lpstr> </vt:lpstr>
      <vt:lpstr> </vt:lpstr>
      <vt:lpstr> </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Construction Process Guide</dc:title>
  <dc:creator>Cynthia Schneider</dc:creator>
  <cp:lastModifiedBy>Sorensen, Beth</cp:lastModifiedBy>
  <cp:revision>107</cp:revision>
  <cp:lastPrinted>2017-03-28T18:02:40Z</cp:lastPrinted>
  <dcterms:created xsi:type="dcterms:W3CDTF">2016-09-27T14:31:05Z</dcterms:created>
  <dcterms:modified xsi:type="dcterms:W3CDTF">2023-03-22T16:34:49Z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0x010100BAD75EA75CD83B45A34259F0B184D02700C1896FC29C85464993D5CB46178F2503</vt:lpwstr>
  </property>
  <property fmtid="{D5CDD505-2E9C-101B-9397-08002B2CF9AE}" pid="4" name="Order">
    <vt:r8>32800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AdHocReviewCycleID">
    <vt:i4>-1415000776</vt:i4>
  </property>
  <property fmtid="{D5CDD505-2E9C-101B-9397-08002B2CF9AE}" pid="11" name="_EmailSubject">
    <vt:lpwstr>tweak to construction power point - no rush</vt:lpwstr>
  </property>
  <property fmtid="{D5CDD505-2E9C-101B-9397-08002B2CF9AE}" pid="12" name="_AuthorEmail">
    <vt:lpwstr>DHHS.FacilityConstruction@nebraska.gov</vt:lpwstr>
  </property>
  <property fmtid="{D5CDD505-2E9C-101B-9397-08002B2CF9AE}" pid="13" name="_AuthorEmailDisplayName">
    <vt:lpwstr>DHHS Facility Construction</vt:lpwstr>
  </property>
  <property fmtid="{D5CDD505-2E9C-101B-9397-08002B2CF9AE}" pid="14" name="_PreviousAdHocReviewCycleID">
    <vt:i4>-854117731</vt:i4>
  </property>
  <property fmtid="{D5CDD505-2E9C-101B-9397-08002B2CF9AE}" pid="16" name="ComplianceAssetId">
    <vt:lpwstr/>
  </property>
</Properties>
</file>